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1591" r:id="rId5"/>
    <p:sldId id="2321" r:id="rId6"/>
    <p:sldId id="2186" r:id="rId7"/>
    <p:sldId id="4766" r:id="rId8"/>
    <p:sldId id="553" r:id="rId9"/>
    <p:sldId id="558" r:id="rId10"/>
    <p:sldId id="609" r:id="rId11"/>
    <p:sldId id="608" r:id="rId12"/>
    <p:sldId id="644" r:id="rId13"/>
    <p:sldId id="2323" r:id="rId14"/>
    <p:sldId id="2330" r:id="rId15"/>
    <p:sldId id="2328" r:id="rId16"/>
    <p:sldId id="585" r:id="rId17"/>
    <p:sldId id="2320" r:id="rId18"/>
    <p:sldId id="4414" r:id="rId19"/>
    <p:sldId id="647" r:id="rId20"/>
    <p:sldId id="2278" r:id="rId21"/>
    <p:sldId id="2291" r:id="rId22"/>
    <p:sldId id="2284" r:id="rId23"/>
    <p:sldId id="2286" r:id="rId24"/>
    <p:sldId id="658" r:id="rId25"/>
    <p:sldId id="2305" r:id="rId26"/>
    <p:sldId id="622" r:id="rId27"/>
    <p:sldId id="5235" r:id="rId28"/>
    <p:sldId id="5350" r:id="rId29"/>
    <p:sldId id="5351" r:id="rId30"/>
    <p:sldId id="5352" r:id="rId31"/>
    <p:sldId id="5353" r:id="rId32"/>
    <p:sldId id="579" r:id="rId33"/>
    <p:sldId id="2316" r:id="rId34"/>
    <p:sldId id="2270" r:id="rId35"/>
    <p:sldId id="2317" r:id="rId36"/>
    <p:sldId id="4767" r:id="rId37"/>
    <p:sldId id="832" r:id="rId38"/>
    <p:sldId id="4682" r:id="rId39"/>
    <p:sldId id="5357"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5D0CB-A95D-BC65-3552-A4EBECF449A3}" name="Russell Johnson" initials="RJ" userId="S::russell.johnson@wealthatwork.co.uk::706d41a8-f39f-40d9-a557-cc67e94c8ca2" providerId="AD"/>
  <p188:author id="{7E9A6AD8-63C2-8002-C260-66DAA18FAB27}" name="Jackson Sanders" initials="JS" userId="S::jackson.sanders@wealthatwork.co.uk::1b978f50-08db-430f-b59b-f078371d9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pdate" initials="" lastIdx="1" clrIdx="6"/>
  <p:cmAuthor id="1" name="Andy Maggs" initials="AM" lastIdx="159" clrIdx="0">
    <p:extLst>
      <p:ext uri="{19B8F6BF-5375-455C-9EA6-DF929625EA0E}">
        <p15:presenceInfo xmlns:p15="http://schemas.microsoft.com/office/powerpoint/2012/main" userId="S::andy.maggs@wealthatwork.co.uk::46c2412b-bd2f-44d8-b2bb-5da3ed995c2b" providerId="AD"/>
      </p:ext>
    </p:extLst>
  </p:cmAuthor>
  <p:cmAuthor id="8" name="Gareth Davies" initials="GD" lastIdx="56" clrIdx="7">
    <p:extLst>
      <p:ext uri="{19B8F6BF-5375-455C-9EA6-DF929625EA0E}">
        <p15:presenceInfo xmlns:p15="http://schemas.microsoft.com/office/powerpoint/2012/main" userId="S::gareth.davies@wealthatwork.co.uk::01f6c526-6129-46e3-b3ed-25ffa0a3b0b2" providerId="AD"/>
      </p:ext>
    </p:extLst>
  </p:cmAuthor>
  <p:cmAuthor id="2" name="Russell Johnson" initials="RJ" lastIdx="143" clrIdx="1">
    <p:extLst>
      <p:ext uri="{19B8F6BF-5375-455C-9EA6-DF929625EA0E}">
        <p15:presenceInfo xmlns:p15="http://schemas.microsoft.com/office/powerpoint/2012/main" userId="S::russell.johnson@wealthatwork.co.uk::706d41a8-f39f-40d9-a557-cc67e94c8ca2" providerId="AD"/>
      </p:ext>
    </p:extLst>
  </p:cmAuthor>
  <p:cmAuthor id="9" name="James Bartels" initials="JB" lastIdx="9" clrIdx="8">
    <p:extLst>
      <p:ext uri="{19B8F6BF-5375-455C-9EA6-DF929625EA0E}">
        <p15:presenceInfo xmlns:p15="http://schemas.microsoft.com/office/powerpoint/2012/main" userId="S::james.bartels@wealthatwork.co.uk::6c528f78-0093-480e-959c-80b8e8167e00" providerId="AD"/>
      </p:ext>
    </p:extLst>
  </p:cmAuthor>
  <p:cmAuthor id="3" name="Education Design Team" initials="" lastIdx="679" clrIdx="2"/>
  <p:cmAuthor id="10" name="Abhinav Pankaj" initials="AP" lastIdx="1" clrIdx="9">
    <p:extLst>
      <p:ext uri="{19B8F6BF-5375-455C-9EA6-DF929625EA0E}">
        <p15:presenceInfo xmlns:p15="http://schemas.microsoft.com/office/powerpoint/2012/main" userId="S::abhinav.x.pankaj@gsk.com::9343559d-09f0-46cc-8ea1-0de91129d467" providerId="AD"/>
      </p:ext>
    </p:extLst>
  </p:cmAuthor>
  <p:cmAuthor id="4" name="Jackson Sanders" initials="JS" lastIdx="77" clrIdx="3">
    <p:extLst>
      <p:ext uri="{19B8F6BF-5375-455C-9EA6-DF929625EA0E}">
        <p15:presenceInfo xmlns:p15="http://schemas.microsoft.com/office/powerpoint/2012/main" userId="S::jackson.sanders@wealthatwork.co.uk::1b978f50-08db-430f-b59b-f078371d9193" providerId="AD"/>
      </p:ext>
    </p:extLst>
  </p:cmAuthor>
  <p:cmAuthor id="11" name="Shipra Marwaha" initials="SM" lastIdx="19" clrIdx="10">
    <p:extLst>
      <p:ext uri="{19B8F6BF-5375-455C-9EA6-DF929625EA0E}">
        <p15:presenceInfo xmlns:p15="http://schemas.microsoft.com/office/powerpoint/2012/main" userId="S::shipra.x.marwaha@gsk.com::34bf93cd-da49-4b93-8037-42c60aafb80b" providerId="AD"/>
      </p:ext>
    </p:extLst>
  </p:cmAuthor>
  <p:cmAuthor id="5" name="Darren Moxom" initials="DM" lastIdx="2" clrIdx="4">
    <p:extLst>
      <p:ext uri="{19B8F6BF-5375-455C-9EA6-DF929625EA0E}">
        <p15:presenceInfo xmlns:p15="http://schemas.microsoft.com/office/powerpoint/2012/main" userId="Darren Moxom" providerId="None"/>
      </p:ext>
    </p:extLst>
  </p:cmAuthor>
  <p:cmAuthor id="6" name="found" initials="me"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C9"/>
    <a:srgbClr val="FFFFFF"/>
    <a:srgbClr val="047BC1"/>
    <a:srgbClr val="B1B66E"/>
    <a:srgbClr val="97999B"/>
    <a:srgbClr val="00A5E3"/>
    <a:srgbClr val="9875A7"/>
    <a:srgbClr val="7A2A3D"/>
    <a:srgbClr val="7DC202"/>
    <a:srgbClr val="050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5248" autoAdjust="0"/>
  </p:normalViewPr>
  <p:slideViewPr>
    <p:cSldViewPr snapToGrid="0">
      <p:cViewPr varScale="1">
        <p:scale>
          <a:sx n="67" d="100"/>
          <a:sy n="67" d="100"/>
        </p:scale>
        <p:origin x="1973" y="53"/>
      </p:cViewPr>
      <p:guideLst>
        <p:guide orient="horz" pos="2160"/>
        <p:guide pos="2880"/>
      </p:guideLst>
    </p:cSldViewPr>
  </p:slideViewPr>
  <p:outlineViewPr>
    <p:cViewPr>
      <p:scale>
        <a:sx n="33" d="100"/>
        <a:sy n="33" d="100"/>
      </p:scale>
      <p:origin x="0" y="-28074"/>
    </p:cViewPr>
  </p:outlineViewPr>
  <p:notesTextViewPr>
    <p:cViewPr>
      <p:scale>
        <a:sx n="3" d="2"/>
        <a:sy n="3" d="2"/>
      </p:scale>
      <p:origin x="0" y="0"/>
    </p:cViewPr>
  </p:notesTextViewPr>
  <p:sorterViewPr>
    <p:cViewPr varScale="1">
      <p:scale>
        <a:sx n="1" d="1"/>
        <a:sy n="1" d="1"/>
      </p:scale>
      <p:origin x="0" y="-3432"/>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Close</c:v>
                </c:pt>
              </c:strCache>
            </c:strRef>
          </c:tx>
          <c:spPr>
            <a:ln w="28575" cap="rnd">
              <a:solidFill>
                <a:schemeClr val="accent1"/>
              </a:solidFill>
              <a:round/>
            </a:ln>
            <a:effectLst/>
          </c:spPr>
          <c:marker>
            <c:symbol val="none"/>
          </c:marker>
          <c:cat>
            <c:numRef>
              <c:f>Sheet1!$A$2:$A$485</c:f>
              <c:numCache>
                <c:formatCode>d\-mmm\-yy</c:formatCode>
                <c:ptCount val="484"/>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c:v>44895</c:v>
                </c:pt>
                <c:pt idx="22">
                  <c:v>44896</c:v>
                </c:pt>
                <c:pt idx="23">
                  <c:v>44897</c:v>
                </c:pt>
                <c:pt idx="24">
                  <c:v>44900</c:v>
                </c:pt>
                <c:pt idx="25">
                  <c:v>44901</c:v>
                </c:pt>
                <c:pt idx="26">
                  <c:v>44902</c:v>
                </c:pt>
                <c:pt idx="27">
                  <c:v>44903</c:v>
                </c:pt>
                <c:pt idx="28">
                  <c:v>44904</c:v>
                </c:pt>
                <c:pt idx="29">
                  <c:v>44907</c:v>
                </c:pt>
                <c:pt idx="30">
                  <c:v>44908</c:v>
                </c:pt>
                <c:pt idx="31">
                  <c:v>44909</c:v>
                </c:pt>
                <c:pt idx="32">
                  <c:v>44910</c:v>
                </c:pt>
                <c:pt idx="33">
                  <c:v>44911</c:v>
                </c:pt>
                <c:pt idx="34">
                  <c:v>44914</c:v>
                </c:pt>
                <c:pt idx="35">
                  <c:v>44915</c:v>
                </c:pt>
                <c:pt idx="36">
                  <c:v>44916</c:v>
                </c:pt>
                <c:pt idx="37">
                  <c:v>44917</c:v>
                </c:pt>
                <c:pt idx="38">
                  <c:v>44918</c:v>
                </c:pt>
                <c:pt idx="39">
                  <c:v>44923</c:v>
                </c:pt>
                <c:pt idx="40">
                  <c:v>44924</c:v>
                </c:pt>
                <c:pt idx="41">
                  <c:v>44925</c:v>
                </c:pt>
                <c:pt idx="42">
                  <c:v>44929</c:v>
                </c:pt>
                <c:pt idx="43">
                  <c:v>44930</c:v>
                </c:pt>
                <c:pt idx="44">
                  <c:v>44931</c:v>
                </c:pt>
                <c:pt idx="45">
                  <c:v>44932</c:v>
                </c:pt>
                <c:pt idx="46">
                  <c:v>44935</c:v>
                </c:pt>
                <c:pt idx="47">
                  <c:v>44936</c:v>
                </c:pt>
                <c:pt idx="48">
                  <c:v>44937</c:v>
                </c:pt>
                <c:pt idx="49">
                  <c:v>44938</c:v>
                </c:pt>
                <c:pt idx="50">
                  <c:v>44939</c:v>
                </c:pt>
                <c:pt idx="51">
                  <c:v>44942</c:v>
                </c:pt>
                <c:pt idx="52">
                  <c:v>44943</c:v>
                </c:pt>
                <c:pt idx="53">
                  <c:v>44944</c:v>
                </c:pt>
                <c:pt idx="54">
                  <c:v>44945</c:v>
                </c:pt>
                <c:pt idx="55">
                  <c:v>44946</c:v>
                </c:pt>
                <c:pt idx="56">
                  <c:v>44949</c:v>
                </c:pt>
                <c:pt idx="57">
                  <c:v>44950</c:v>
                </c:pt>
                <c:pt idx="58">
                  <c:v>44951</c:v>
                </c:pt>
                <c:pt idx="59">
                  <c:v>44952</c:v>
                </c:pt>
                <c:pt idx="60">
                  <c:v>44953</c:v>
                </c:pt>
                <c:pt idx="61">
                  <c:v>44956</c:v>
                </c:pt>
                <c:pt idx="62">
                  <c:v>44957</c:v>
                </c:pt>
                <c:pt idx="63">
                  <c:v>44958</c:v>
                </c:pt>
                <c:pt idx="64">
                  <c:v>44959</c:v>
                </c:pt>
                <c:pt idx="65">
                  <c:v>44960</c:v>
                </c:pt>
                <c:pt idx="66">
                  <c:v>44963</c:v>
                </c:pt>
                <c:pt idx="67">
                  <c:v>44964</c:v>
                </c:pt>
                <c:pt idx="68">
                  <c:v>44965</c:v>
                </c:pt>
                <c:pt idx="69">
                  <c:v>44966</c:v>
                </c:pt>
                <c:pt idx="70">
                  <c:v>44967</c:v>
                </c:pt>
                <c:pt idx="71">
                  <c:v>44970</c:v>
                </c:pt>
                <c:pt idx="72">
                  <c:v>44971</c:v>
                </c:pt>
                <c:pt idx="73">
                  <c:v>44972</c:v>
                </c:pt>
                <c:pt idx="74">
                  <c:v>44973</c:v>
                </c:pt>
                <c:pt idx="75">
                  <c:v>44974</c:v>
                </c:pt>
                <c:pt idx="76">
                  <c:v>44977</c:v>
                </c:pt>
                <c:pt idx="77">
                  <c:v>44978</c:v>
                </c:pt>
                <c:pt idx="78">
                  <c:v>44979</c:v>
                </c:pt>
                <c:pt idx="79">
                  <c:v>44980</c:v>
                </c:pt>
                <c:pt idx="80">
                  <c:v>44981</c:v>
                </c:pt>
                <c:pt idx="81">
                  <c:v>44984</c:v>
                </c:pt>
                <c:pt idx="82">
                  <c:v>44985</c:v>
                </c:pt>
                <c:pt idx="83">
                  <c:v>44986</c:v>
                </c:pt>
                <c:pt idx="84">
                  <c:v>44987</c:v>
                </c:pt>
                <c:pt idx="85">
                  <c:v>44988</c:v>
                </c:pt>
                <c:pt idx="86">
                  <c:v>44991</c:v>
                </c:pt>
                <c:pt idx="87">
                  <c:v>44992</c:v>
                </c:pt>
                <c:pt idx="88">
                  <c:v>44993</c:v>
                </c:pt>
                <c:pt idx="89">
                  <c:v>44994</c:v>
                </c:pt>
                <c:pt idx="90">
                  <c:v>44995</c:v>
                </c:pt>
                <c:pt idx="91">
                  <c:v>44998</c:v>
                </c:pt>
                <c:pt idx="92">
                  <c:v>44999</c:v>
                </c:pt>
                <c:pt idx="93">
                  <c:v>45000</c:v>
                </c:pt>
                <c:pt idx="94">
                  <c:v>45001</c:v>
                </c:pt>
                <c:pt idx="95">
                  <c:v>45002</c:v>
                </c:pt>
                <c:pt idx="96">
                  <c:v>45005</c:v>
                </c:pt>
                <c:pt idx="97">
                  <c:v>45006</c:v>
                </c:pt>
                <c:pt idx="98">
                  <c:v>45007</c:v>
                </c:pt>
                <c:pt idx="99">
                  <c:v>45008</c:v>
                </c:pt>
                <c:pt idx="100">
                  <c:v>45009</c:v>
                </c:pt>
                <c:pt idx="101">
                  <c:v>45012</c:v>
                </c:pt>
                <c:pt idx="102">
                  <c:v>45013</c:v>
                </c:pt>
                <c:pt idx="103">
                  <c:v>45014</c:v>
                </c:pt>
                <c:pt idx="104">
                  <c:v>45015</c:v>
                </c:pt>
                <c:pt idx="105">
                  <c:v>45016</c:v>
                </c:pt>
                <c:pt idx="106">
                  <c:v>45019</c:v>
                </c:pt>
                <c:pt idx="107">
                  <c:v>45020</c:v>
                </c:pt>
                <c:pt idx="108">
                  <c:v>45021</c:v>
                </c:pt>
                <c:pt idx="109">
                  <c:v>45022</c:v>
                </c:pt>
                <c:pt idx="110">
                  <c:v>45027</c:v>
                </c:pt>
                <c:pt idx="111">
                  <c:v>45028</c:v>
                </c:pt>
                <c:pt idx="112">
                  <c:v>45029</c:v>
                </c:pt>
                <c:pt idx="113">
                  <c:v>45030</c:v>
                </c:pt>
                <c:pt idx="114">
                  <c:v>45033</c:v>
                </c:pt>
                <c:pt idx="115">
                  <c:v>45034</c:v>
                </c:pt>
                <c:pt idx="116">
                  <c:v>45035</c:v>
                </c:pt>
                <c:pt idx="117">
                  <c:v>45036</c:v>
                </c:pt>
                <c:pt idx="118">
                  <c:v>45037</c:v>
                </c:pt>
                <c:pt idx="119">
                  <c:v>45040</c:v>
                </c:pt>
                <c:pt idx="120">
                  <c:v>45041</c:v>
                </c:pt>
                <c:pt idx="121">
                  <c:v>45042</c:v>
                </c:pt>
                <c:pt idx="122">
                  <c:v>45043</c:v>
                </c:pt>
                <c:pt idx="123">
                  <c:v>45044</c:v>
                </c:pt>
                <c:pt idx="124">
                  <c:v>45048</c:v>
                </c:pt>
                <c:pt idx="125">
                  <c:v>45049</c:v>
                </c:pt>
                <c:pt idx="126">
                  <c:v>45050</c:v>
                </c:pt>
                <c:pt idx="127">
                  <c:v>45051</c:v>
                </c:pt>
                <c:pt idx="128">
                  <c:v>45055</c:v>
                </c:pt>
                <c:pt idx="129">
                  <c:v>45056</c:v>
                </c:pt>
                <c:pt idx="130">
                  <c:v>45057</c:v>
                </c:pt>
                <c:pt idx="131">
                  <c:v>45058</c:v>
                </c:pt>
                <c:pt idx="132">
                  <c:v>45061</c:v>
                </c:pt>
                <c:pt idx="133">
                  <c:v>45062</c:v>
                </c:pt>
                <c:pt idx="134">
                  <c:v>45063</c:v>
                </c:pt>
                <c:pt idx="135">
                  <c:v>45064</c:v>
                </c:pt>
                <c:pt idx="136">
                  <c:v>45065</c:v>
                </c:pt>
                <c:pt idx="137">
                  <c:v>45068</c:v>
                </c:pt>
                <c:pt idx="138">
                  <c:v>45069</c:v>
                </c:pt>
                <c:pt idx="139">
                  <c:v>45070</c:v>
                </c:pt>
                <c:pt idx="140">
                  <c:v>45071</c:v>
                </c:pt>
                <c:pt idx="141">
                  <c:v>45072</c:v>
                </c:pt>
                <c:pt idx="142">
                  <c:v>45076</c:v>
                </c:pt>
                <c:pt idx="143">
                  <c:v>45077</c:v>
                </c:pt>
                <c:pt idx="144">
                  <c:v>45078</c:v>
                </c:pt>
                <c:pt idx="145">
                  <c:v>45079</c:v>
                </c:pt>
                <c:pt idx="146">
                  <c:v>45082</c:v>
                </c:pt>
                <c:pt idx="147">
                  <c:v>45083</c:v>
                </c:pt>
                <c:pt idx="148">
                  <c:v>45084</c:v>
                </c:pt>
                <c:pt idx="149">
                  <c:v>45085</c:v>
                </c:pt>
                <c:pt idx="150">
                  <c:v>45086</c:v>
                </c:pt>
                <c:pt idx="151">
                  <c:v>45089</c:v>
                </c:pt>
                <c:pt idx="152">
                  <c:v>45090</c:v>
                </c:pt>
                <c:pt idx="153">
                  <c:v>45091</c:v>
                </c:pt>
                <c:pt idx="154">
                  <c:v>45092</c:v>
                </c:pt>
                <c:pt idx="155">
                  <c:v>45093</c:v>
                </c:pt>
                <c:pt idx="156">
                  <c:v>45096</c:v>
                </c:pt>
                <c:pt idx="157">
                  <c:v>45097</c:v>
                </c:pt>
                <c:pt idx="158">
                  <c:v>45098</c:v>
                </c:pt>
                <c:pt idx="159">
                  <c:v>45099</c:v>
                </c:pt>
                <c:pt idx="160">
                  <c:v>45100</c:v>
                </c:pt>
                <c:pt idx="161">
                  <c:v>45103</c:v>
                </c:pt>
                <c:pt idx="162">
                  <c:v>45104</c:v>
                </c:pt>
                <c:pt idx="163">
                  <c:v>45105</c:v>
                </c:pt>
                <c:pt idx="164">
                  <c:v>45106</c:v>
                </c:pt>
                <c:pt idx="165">
                  <c:v>45107</c:v>
                </c:pt>
                <c:pt idx="166">
                  <c:v>45110</c:v>
                </c:pt>
                <c:pt idx="167">
                  <c:v>45111</c:v>
                </c:pt>
                <c:pt idx="168">
                  <c:v>45112</c:v>
                </c:pt>
                <c:pt idx="169">
                  <c:v>45113</c:v>
                </c:pt>
                <c:pt idx="170">
                  <c:v>45114</c:v>
                </c:pt>
                <c:pt idx="171">
                  <c:v>45117</c:v>
                </c:pt>
                <c:pt idx="172">
                  <c:v>45118</c:v>
                </c:pt>
                <c:pt idx="173">
                  <c:v>45119</c:v>
                </c:pt>
                <c:pt idx="174">
                  <c:v>45120</c:v>
                </c:pt>
                <c:pt idx="175">
                  <c:v>45121</c:v>
                </c:pt>
                <c:pt idx="176">
                  <c:v>45124</c:v>
                </c:pt>
                <c:pt idx="177">
                  <c:v>45125</c:v>
                </c:pt>
                <c:pt idx="178">
                  <c:v>45126</c:v>
                </c:pt>
                <c:pt idx="179">
                  <c:v>45127</c:v>
                </c:pt>
                <c:pt idx="180">
                  <c:v>45128</c:v>
                </c:pt>
                <c:pt idx="181">
                  <c:v>45131</c:v>
                </c:pt>
                <c:pt idx="182">
                  <c:v>45132</c:v>
                </c:pt>
                <c:pt idx="183">
                  <c:v>45133</c:v>
                </c:pt>
                <c:pt idx="184">
                  <c:v>45134</c:v>
                </c:pt>
                <c:pt idx="185">
                  <c:v>45135</c:v>
                </c:pt>
                <c:pt idx="186">
                  <c:v>45138</c:v>
                </c:pt>
                <c:pt idx="187">
                  <c:v>45139</c:v>
                </c:pt>
                <c:pt idx="188">
                  <c:v>45140</c:v>
                </c:pt>
                <c:pt idx="189">
                  <c:v>45141</c:v>
                </c:pt>
                <c:pt idx="190">
                  <c:v>45142</c:v>
                </c:pt>
                <c:pt idx="191">
                  <c:v>45145</c:v>
                </c:pt>
                <c:pt idx="192">
                  <c:v>45146</c:v>
                </c:pt>
                <c:pt idx="193">
                  <c:v>45147</c:v>
                </c:pt>
                <c:pt idx="194">
                  <c:v>45148</c:v>
                </c:pt>
                <c:pt idx="195">
                  <c:v>45149</c:v>
                </c:pt>
                <c:pt idx="196">
                  <c:v>45152</c:v>
                </c:pt>
                <c:pt idx="197">
                  <c:v>45153</c:v>
                </c:pt>
                <c:pt idx="198">
                  <c:v>45154</c:v>
                </c:pt>
                <c:pt idx="199">
                  <c:v>45155</c:v>
                </c:pt>
                <c:pt idx="200">
                  <c:v>45156</c:v>
                </c:pt>
                <c:pt idx="201">
                  <c:v>45159</c:v>
                </c:pt>
                <c:pt idx="202">
                  <c:v>45160</c:v>
                </c:pt>
                <c:pt idx="203">
                  <c:v>45161</c:v>
                </c:pt>
                <c:pt idx="204">
                  <c:v>45162</c:v>
                </c:pt>
                <c:pt idx="205">
                  <c:v>45163</c:v>
                </c:pt>
                <c:pt idx="206">
                  <c:v>45167</c:v>
                </c:pt>
                <c:pt idx="207">
                  <c:v>45168</c:v>
                </c:pt>
                <c:pt idx="208">
                  <c:v>45169</c:v>
                </c:pt>
                <c:pt idx="209">
                  <c:v>45170</c:v>
                </c:pt>
                <c:pt idx="210">
                  <c:v>45173</c:v>
                </c:pt>
                <c:pt idx="211">
                  <c:v>45174</c:v>
                </c:pt>
                <c:pt idx="212">
                  <c:v>45175</c:v>
                </c:pt>
                <c:pt idx="213">
                  <c:v>45176</c:v>
                </c:pt>
                <c:pt idx="214">
                  <c:v>45177</c:v>
                </c:pt>
                <c:pt idx="215">
                  <c:v>45180</c:v>
                </c:pt>
                <c:pt idx="216">
                  <c:v>45181</c:v>
                </c:pt>
                <c:pt idx="217">
                  <c:v>45182</c:v>
                </c:pt>
                <c:pt idx="218">
                  <c:v>45183</c:v>
                </c:pt>
                <c:pt idx="219">
                  <c:v>45184</c:v>
                </c:pt>
                <c:pt idx="220">
                  <c:v>45187</c:v>
                </c:pt>
                <c:pt idx="221">
                  <c:v>45188</c:v>
                </c:pt>
                <c:pt idx="222">
                  <c:v>45189</c:v>
                </c:pt>
                <c:pt idx="223">
                  <c:v>45190</c:v>
                </c:pt>
                <c:pt idx="224">
                  <c:v>45191</c:v>
                </c:pt>
                <c:pt idx="225">
                  <c:v>45194</c:v>
                </c:pt>
                <c:pt idx="226">
                  <c:v>45195</c:v>
                </c:pt>
                <c:pt idx="227">
                  <c:v>45196</c:v>
                </c:pt>
                <c:pt idx="228">
                  <c:v>45197</c:v>
                </c:pt>
                <c:pt idx="229">
                  <c:v>45198</c:v>
                </c:pt>
                <c:pt idx="230">
                  <c:v>45201</c:v>
                </c:pt>
                <c:pt idx="231">
                  <c:v>45202</c:v>
                </c:pt>
                <c:pt idx="232">
                  <c:v>45203</c:v>
                </c:pt>
                <c:pt idx="233">
                  <c:v>45204</c:v>
                </c:pt>
                <c:pt idx="234">
                  <c:v>45205</c:v>
                </c:pt>
                <c:pt idx="235">
                  <c:v>45208</c:v>
                </c:pt>
                <c:pt idx="236">
                  <c:v>45209</c:v>
                </c:pt>
                <c:pt idx="237">
                  <c:v>45210</c:v>
                </c:pt>
                <c:pt idx="238">
                  <c:v>45211</c:v>
                </c:pt>
                <c:pt idx="239">
                  <c:v>45212</c:v>
                </c:pt>
                <c:pt idx="240">
                  <c:v>45215</c:v>
                </c:pt>
                <c:pt idx="241">
                  <c:v>45216</c:v>
                </c:pt>
                <c:pt idx="242">
                  <c:v>45217</c:v>
                </c:pt>
                <c:pt idx="243">
                  <c:v>45218</c:v>
                </c:pt>
                <c:pt idx="244">
                  <c:v>45219</c:v>
                </c:pt>
                <c:pt idx="245">
                  <c:v>45222</c:v>
                </c:pt>
                <c:pt idx="246">
                  <c:v>45223</c:v>
                </c:pt>
                <c:pt idx="247">
                  <c:v>45224</c:v>
                </c:pt>
                <c:pt idx="248">
                  <c:v>45225</c:v>
                </c:pt>
                <c:pt idx="249">
                  <c:v>45226</c:v>
                </c:pt>
                <c:pt idx="250">
                  <c:v>45229</c:v>
                </c:pt>
                <c:pt idx="251">
                  <c:v>45230</c:v>
                </c:pt>
                <c:pt idx="252">
                  <c:v>45231</c:v>
                </c:pt>
                <c:pt idx="253">
                  <c:v>45232</c:v>
                </c:pt>
                <c:pt idx="254">
                  <c:v>45233</c:v>
                </c:pt>
                <c:pt idx="255">
                  <c:v>45236</c:v>
                </c:pt>
                <c:pt idx="256">
                  <c:v>45237</c:v>
                </c:pt>
                <c:pt idx="257">
                  <c:v>45238</c:v>
                </c:pt>
                <c:pt idx="258">
                  <c:v>45239</c:v>
                </c:pt>
                <c:pt idx="259">
                  <c:v>45240</c:v>
                </c:pt>
                <c:pt idx="260">
                  <c:v>45243</c:v>
                </c:pt>
                <c:pt idx="261">
                  <c:v>45244</c:v>
                </c:pt>
                <c:pt idx="262">
                  <c:v>45245</c:v>
                </c:pt>
                <c:pt idx="263">
                  <c:v>45246</c:v>
                </c:pt>
                <c:pt idx="264">
                  <c:v>45247</c:v>
                </c:pt>
                <c:pt idx="265">
                  <c:v>45250</c:v>
                </c:pt>
                <c:pt idx="266">
                  <c:v>45251</c:v>
                </c:pt>
                <c:pt idx="267">
                  <c:v>45252</c:v>
                </c:pt>
                <c:pt idx="268">
                  <c:v>45253</c:v>
                </c:pt>
                <c:pt idx="269">
                  <c:v>45254</c:v>
                </c:pt>
                <c:pt idx="270">
                  <c:v>45257</c:v>
                </c:pt>
                <c:pt idx="271">
                  <c:v>45258</c:v>
                </c:pt>
                <c:pt idx="272">
                  <c:v>45259</c:v>
                </c:pt>
                <c:pt idx="273">
                  <c:v>45260</c:v>
                </c:pt>
                <c:pt idx="274">
                  <c:v>45261</c:v>
                </c:pt>
                <c:pt idx="275">
                  <c:v>45264</c:v>
                </c:pt>
                <c:pt idx="276">
                  <c:v>45265</c:v>
                </c:pt>
                <c:pt idx="277">
                  <c:v>45266</c:v>
                </c:pt>
                <c:pt idx="278">
                  <c:v>45267</c:v>
                </c:pt>
                <c:pt idx="279">
                  <c:v>45268</c:v>
                </c:pt>
                <c:pt idx="280">
                  <c:v>45271</c:v>
                </c:pt>
                <c:pt idx="281">
                  <c:v>45272</c:v>
                </c:pt>
                <c:pt idx="282">
                  <c:v>45273</c:v>
                </c:pt>
                <c:pt idx="283">
                  <c:v>45274</c:v>
                </c:pt>
                <c:pt idx="284">
                  <c:v>45275</c:v>
                </c:pt>
                <c:pt idx="285">
                  <c:v>45278</c:v>
                </c:pt>
                <c:pt idx="286">
                  <c:v>45279</c:v>
                </c:pt>
                <c:pt idx="287">
                  <c:v>45280</c:v>
                </c:pt>
                <c:pt idx="288">
                  <c:v>45281</c:v>
                </c:pt>
                <c:pt idx="289">
                  <c:v>45282</c:v>
                </c:pt>
                <c:pt idx="290">
                  <c:v>45287</c:v>
                </c:pt>
                <c:pt idx="291">
                  <c:v>45288</c:v>
                </c:pt>
                <c:pt idx="292">
                  <c:v>45289</c:v>
                </c:pt>
                <c:pt idx="293">
                  <c:v>45293</c:v>
                </c:pt>
                <c:pt idx="294">
                  <c:v>45294</c:v>
                </c:pt>
                <c:pt idx="295">
                  <c:v>45295</c:v>
                </c:pt>
                <c:pt idx="296">
                  <c:v>45296</c:v>
                </c:pt>
                <c:pt idx="297">
                  <c:v>45299</c:v>
                </c:pt>
                <c:pt idx="298">
                  <c:v>45300</c:v>
                </c:pt>
                <c:pt idx="299">
                  <c:v>45301</c:v>
                </c:pt>
                <c:pt idx="300">
                  <c:v>45302</c:v>
                </c:pt>
                <c:pt idx="301">
                  <c:v>45303</c:v>
                </c:pt>
                <c:pt idx="302">
                  <c:v>45306</c:v>
                </c:pt>
                <c:pt idx="303">
                  <c:v>45307</c:v>
                </c:pt>
                <c:pt idx="304">
                  <c:v>45308</c:v>
                </c:pt>
                <c:pt idx="305">
                  <c:v>45309</c:v>
                </c:pt>
                <c:pt idx="306">
                  <c:v>45310</c:v>
                </c:pt>
                <c:pt idx="307">
                  <c:v>45313</c:v>
                </c:pt>
                <c:pt idx="308">
                  <c:v>45314</c:v>
                </c:pt>
                <c:pt idx="309">
                  <c:v>45315</c:v>
                </c:pt>
                <c:pt idx="310">
                  <c:v>45316</c:v>
                </c:pt>
                <c:pt idx="311">
                  <c:v>45317</c:v>
                </c:pt>
                <c:pt idx="312">
                  <c:v>45320</c:v>
                </c:pt>
                <c:pt idx="313">
                  <c:v>45321</c:v>
                </c:pt>
                <c:pt idx="314">
                  <c:v>45322</c:v>
                </c:pt>
                <c:pt idx="315">
                  <c:v>45323</c:v>
                </c:pt>
                <c:pt idx="316">
                  <c:v>45324</c:v>
                </c:pt>
                <c:pt idx="317">
                  <c:v>45327</c:v>
                </c:pt>
                <c:pt idx="318">
                  <c:v>45328</c:v>
                </c:pt>
                <c:pt idx="319">
                  <c:v>45329</c:v>
                </c:pt>
                <c:pt idx="320">
                  <c:v>45330</c:v>
                </c:pt>
                <c:pt idx="321">
                  <c:v>45331</c:v>
                </c:pt>
                <c:pt idx="322">
                  <c:v>45334</c:v>
                </c:pt>
                <c:pt idx="323">
                  <c:v>45335</c:v>
                </c:pt>
                <c:pt idx="324">
                  <c:v>45336</c:v>
                </c:pt>
                <c:pt idx="325">
                  <c:v>45337</c:v>
                </c:pt>
                <c:pt idx="326">
                  <c:v>45338</c:v>
                </c:pt>
                <c:pt idx="327">
                  <c:v>45341</c:v>
                </c:pt>
                <c:pt idx="328">
                  <c:v>45342</c:v>
                </c:pt>
                <c:pt idx="329">
                  <c:v>45343</c:v>
                </c:pt>
                <c:pt idx="330">
                  <c:v>45344</c:v>
                </c:pt>
                <c:pt idx="331">
                  <c:v>45345</c:v>
                </c:pt>
                <c:pt idx="332">
                  <c:v>45348</c:v>
                </c:pt>
                <c:pt idx="333">
                  <c:v>45349</c:v>
                </c:pt>
                <c:pt idx="334">
                  <c:v>45350</c:v>
                </c:pt>
                <c:pt idx="335">
                  <c:v>45351</c:v>
                </c:pt>
                <c:pt idx="336">
                  <c:v>45352</c:v>
                </c:pt>
                <c:pt idx="337">
                  <c:v>45355</c:v>
                </c:pt>
                <c:pt idx="338">
                  <c:v>45356</c:v>
                </c:pt>
                <c:pt idx="339">
                  <c:v>45357</c:v>
                </c:pt>
                <c:pt idx="340">
                  <c:v>45358</c:v>
                </c:pt>
                <c:pt idx="341">
                  <c:v>45359</c:v>
                </c:pt>
                <c:pt idx="342">
                  <c:v>45362</c:v>
                </c:pt>
                <c:pt idx="343">
                  <c:v>45363</c:v>
                </c:pt>
                <c:pt idx="344">
                  <c:v>45364</c:v>
                </c:pt>
                <c:pt idx="345">
                  <c:v>45365</c:v>
                </c:pt>
                <c:pt idx="346">
                  <c:v>45366</c:v>
                </c:pt>
                <c:pt idx="347">
                  <c:v>45369</c:v>
                </c:pt>
                <c:pt idx="348">
                  <c:v>45370</c:v>
                </c:pt>
                <c:pt idx="349">
                  <c:v>45371</c:v>
                </c:pt>
                <c:pt idx="350">
                  <c:v>45372</c:v>
                </c:pt>
                <c:pt idx="351">
                  <c:v>45373</c:v>
                </c:pt>
                <c:pt idx="352">
                  <c:v>45376</c:v>
                </c:pt>
                <c:pt idx="353">
                  <c:v>45377</c:v>
                </c:pt>
                <c:pt idx="354">
                  <c:v>45378</c:v>
                </c:pt>
                <c:pt idx="355">
                  <c:v>45379</c:v>
                </c:pt>
                <c:pt idx="356">
                  <c:v>45384</c:v>
                </c:pt>
                <c:pt idx="357">
                  <c:v>45385</c:v>
                </c:pt>
                <c:pt idx="358">
                  <c:v>45386</c:v>
                </c:pt>
                <c:pt idx="359">
                  <c:v>45387</c:v>
                </c:pt>
                <c:pt idx="360">
                  <c:v>45390</c:v>
                </c:pt>
                <c:pt idx="361">
                  <c:v>45391</c:v>
                </c:pt>
                <c:pt idx="362">
                  <c:v>45392</c:v>
                </c:pt>
                <c:pt idx="363">
                  <c:v>45393</c:v>
                </c:pt>
                <c:pt idx="364">
                  <c:v>45394</c:v>
                </c:pt>
                <c:pt idx="365">
                  <c:v>45397</c:v>
                </c:pt>
                <c:pt idx="366">
                  <c:v>45398</c:v>
                </c:pt>
                <c:pt idx="367">
                  <c:v>45399</c:v>
                </c:pt>
                <c:pt idx="368">
                  <c:v>45400</c:v>
                </c:pt>
                <c:pt idx="369">
                  <c:v>45401</c:v>
                </c:pt>
                <c:pt idx="370">
                  <c:v>45404</c:v>
                </c:pt>
                <c:pt idx="371">
                  <c:v>45405</c:v>
                </c:pt>
                <c:pt idx="372">
                  <c:v>45406</c:v>
                </c:pt>
                <c:pt idx="373">
                  <c:v>45407</c:v>
                </c:pt>
                <c:pt idx="374">
                  <c:v>45408</c:v>
                </c:pt>
                <c:pt idx="375">
                  <c:v>45411</c:v>
                </c:pt>
                <c:pt idx="376">
                  <c:v>45412</c:v>
                </c:pt>
                <c:pt idx="377">
                  <c:v>45413</c:v>
                </c:pt>
                <c:pt idx="378">
                  <c:v>45414</c:v>
                </c:pt>
                <c:pt idx="379">
                  <c:v>45415</c:v>
                </c:pt>
                <c:pt idx="380">
                  <c:v>45419</c:v>
                </c:pt>
                <c:pt idx="381">
                  <c:v>45420</c:v>
                </c:pt>
                <c:pt idx="382">
                  <c:v>45421</c:v>
                </c:pt>
                <c:pt idx="383">
                  <c:v>45422</c:v>
                </c:pt>
                <c:pt idx="384">
                  <c:v>45425</c:v>
                </c:pt>
                <c:pt idx="385">
                  <c:v>45426</c:v>
                </c:pt>
                <c:pt idx="386">
                  <c:v>45427</c:v>
                </c:pt>
                <c:pt idx="387">
                  <c:v>45428</c:v>
                </c:pt>
                <c:pt idx="388">
                  <c:v>45429</c:v>
                </c:pt>
                <c:pt idx="389">
                  <c:v>45432</c:v>
                </c:pt>
                <c:pt idx="390">
                  <c:v>45433</c:v>
                </c:pt>
                <c:pt idx="391">
                  <c:v>45434</c:v>
                </c:pt>
                <c:pt idx="392">
                  <c:v>45435</c:v>
                </c:pt>
                <c:pt idx="393">
                  <c:v>45436</c:v>
                </c:pt>
                <c:pt idx="394">
                  <c:v>45440</c:v>
                </c:pt>
                <c:pt idx="395">
                  <c:v>45441</c:v>
                </c:pt>
                <c:pt idx="396">
                  <c:v>45442</c:v>
                </c:pt>
                <c:pt idx="397">
                  <c:v>45443</c:v>
                </c:pt>
                <c:pt idx="398">
                  <c:v>45446</c:v>
                </c:pt>
                <c:pt idx="399">
                  <c:v>45447</c:v>
                </c:pt>
                <c:pt idx="400">
                  <c:v>45448</c:v>
                </c:pt>
                <c:pt idx="401">
                  <c:v>45449</c:v>
                </c:pt>
                <c:pt idx="402">
                  <c:v>45450</c:v>
                </c:pt>
                <c:pt idx="403">
                  <c:v>45453</c:v>
                </c:pt>
                <c:pt idx="404">
                  <c:v>45454</c:v>
                </c:pt>
                <c:pt idx="405">
                  <c:v>45455</c:v>
                </c:pt>
                <c:pt idx="406">
                  <c:v>45456</c:v>
                </c:pt>
                <c:pt idx="407">
                  <c:v>45457</c:v>
                </c:pt>
                <c:pt idx="408">
                  <c:v>45460</c:v>
                </c:pt>
                <c:pt idx="409">
                  <c:v>45461</c:v>
                </c:pt>
                <c:pt idx="410">
                  <c:v>45462</c:v>
                </c:pt>
                <c:pt idx="411">
                  <c:v>45463</c:v>
                </c:pt>
                <c:pt idx="412">
                  <c:v>45464</c:v>
                </c:pt>
                <c:pt idx="413">
                  <c:v>45467</c:v>
                </c:pt>
                <c:pt idx="414">
                  <c:v>45468</c:v>
                </c:pt>
                <c:pt idx="415">
                  <c:v>45469</c:v>
                </c:pt>
                <c:pt idx="416">
                  <c:v>45470</c:v>
                </c:pt>
                <c:pt idx="417">
                  <c:v>45471</c:v>
                </c:pt>
                <c:pt idx="418">
                  <c:v>45474</c:v>
                </c:pt>
                <c:pt idx="419">
                  <c:v>45475</c:v>
                </c:pt>
                <c:pt idx="420">
                  <c:v>45476</c:v>
                </c:pt>
                <c:pt idx="421">
                  <c:v>45477</c:v>
                </c:pt>
                <c:pt idx="422">
                  <c:v>45478</c:v>
                </c:pt>
                <c:pt idx="423">
                  <c:v>45481</c:v>
                </c:pt>
                <c:pt idx="424">
                  <c:v>45482</c:v>
                </c:pt>
                <c:pt idx="425">
                  <c:v>45483</c:v>
                </c:pt>
                <c:pt idx="426">
                  <c:v>45484</c:v>
                </c:pt>
                <c:pt idx="427">
                  <c:v>45485</c:v>
                </c:pt>
                <c:pt idx="428">
                  <c:v>45488</c:v>
                </c:pt>
                <c:pt idx="429">
                  <c:v>45489</c:v>
                </c:pt>
                <c:pt idx="430">
                  <c:v>45490</c:v>
                </c:pt>
                <c:pt idx="431">
                  <c:v>45491</c:v>
                </c:pt>
                <c:pt idx="432">
                  <c:v>45492</c:v>
                </c:pt>
                <c:pt idx="433">
                  <c:v>45495</c:v>
                </c:pt>
                <c:pt idx="434">
                  <c:v>45496</c:v>
                </c:pt>
                <c:pt idx="435">
                  <c:v>45497</c:v>
                </c:pt>
                <c:pt idx="436">
                  <c:v>45498</c:v>
                </c:pt>
                <c:pt idx="437">
                  <c:v>45499</c:v>
                </c:pt>
                <c:pt idx="438">
                  <c:v>45502</c:v>
                </c:pt>
                <c:pt idx="439">
                  <c:v>45503</c:v>
                </c:pt>
                <c:pt idx="440">
                  <c:v>45504</c:v>
                </c:pt>
                <c:pt idx="441">
                  <c:v>45505</c:v>
                </c:pt>
                <c:pt idx="442">
                  <c:v>45506</c:v>
                </c:pt>
                <c:pt idx="443">
                  <c:v>45509</c:v>
                </c:pt>
                <c:pt idx="444">
                  <c:v>45510</c:v>
                </c:pt>
                <c:pt idx="445">
                  <c:v>45511</c:v>
                </c:pt>
                <c:pt idx="446">
                  <c:v>45512</c:v>
                </c:pt>
                <c:pt idx="447">
                  <c:v>45513</c:v>
                </c:pt>
                <c:pt idx="448">
                  <c:v>45516</c:v>
                </c:pt>
                <c:pt idx="449">
                  <c:v>45517</c:v>
                </c:pt>
                <c:pt idx="450">
                  <c:v>45518</c:v>
                </c:pt>
                <c:pt idx="451">
                  <c:v>45519</c:v>
                </c:pt>
                <c:pt idx="452">
                  <c:v>45520</c:v>
                </c:pt>
                <c:pt idx="453">
                  <c:v>45523</c:v>
                </c:pt>
                <c:pt idx="454">
                  <c:v>45524</c:v>
                </c:pt>
                <c:pt idx="455">
                  <c:v>45525</c:v>
                </c:pt>
                <c:pt idx="456">
                  <c:v>45526</c:v>
                </c:pt>
                <c:pt idx="457">
                  <c:v>45527</c:v>
                </c:pt>
                <c:pt idx="458">
                  <c:v>45531</c:v>
                </c:pt>
                <c:pt idx="459">
                  <c:v>45532</c:v>
                </c:pt>
                <c:pt idx="460">
                  <c:v>45533</c:v>
                </c:pt>
                <c:pt idx="461">
                  <c:v>45534</c:v>
                </c:pt>
                <c:pt idx="462">
                  <c:v>45537</c:v>
                </c:pt>
                <c:pt idx="463">
                  <c:v>45538</c:v>
                </c:pt>
                <c:pt idx="464">
                  <c:v>45539</c:v>
                </c:pt>
                <c:pt idx="465">
                  <c:v>45540</c:v>
                </c:pt>
                <c:pt idx="466">
                  <c:v>45541</c:v>
                </c:pt>
                <c:pt idx="467">
                  <c:v>45544</c:v>
                </c:pt>
                <c:pt idx="468">
                  <c:v>45545</c:v>
                </c:pt>
                <c:pt idx="469">
                  <c:v>45546</c:v>
                </c:pt>
                <c:pt idx="470">
                  <c:v>45547</c:v>
                </c:pt>
                <c:pt idx="471">
                  <c:v>45548</c:v>
                </c:pt>
                <c:pt idx="472">
                  <c:v>45551</c:v>
                </c:pt>
                <c:pt idx="473">
                  <c:v>45552</c:v>
                </c:pt>
                <c:pt idx="474">
                  <c:v>45553</c:v>
                </c:pt>
                <c:pt idx="475">
                  <c:v>45554</c:v>
                </c:pt>
                <c:pt idx="476">
                  <c:v>45555</c:v>
                </c:pt>
                <c:pt idx="477">
                  <c:v>45558</c:v>
                </c:pt>
                <c:pt idx="478">
                  <c:v>45559</c:v>
                </c:pt>
                <c:pt idx="479">
                  <c:v>45560</c:v>
                </c:pt>
                <c:pt idx="480">
                  <c:v>45561</c:v>
                </c:pt>
                <c:pt idx="481">
                  <c:v>45562</c:v>
                </c:pt>
                <c:pt idx="482">
                  <c:v>45565</c:v>
                </c:pt>
                <c:pt idx="483">
                  <c:v>45566</c:v>
                </c:pt>
              </c:numCache>
            </c:numRef>
          </c:cat>
          <c:val>
            <c:numRef>
              <c:f>Sheet1!$B$2:$B$485</c:f>
              <c:numCache>
                <c:formatCode>General</c:formatCode>
                <c:ptCount val="484"/>
                <c:pt idx="0">
                  <c:v>1446</c:v>
                </c:pt>
                <c:pt idx="1">
                  <c:v>1445.6</c:v>
                </c:pt>
                <c:pt idx="2">
                  <c:v>1448</c:v>
                </c:pt>
                <c:pt idx="3">
                  <c:v>1445.6</c:v>
                </c:pt>
                <c:pt idx="4">
                  <c:v>1377.4</c:v>
                </c:pt>
                <c:pt idx="5">
                  <c:v>1387</c:v>
                </c:pt>
                <c:pt idx="6">
                  <c:v>1407.2</c:v>
                </c:pt>
                <c:pt idx="7">
                  <c:v>1408.2</c:v>
                </c:pt>
                <c:pt idx="8">
                  <c:v>1323.6</c:v>
                </c:pt>
                <c:pt idx="9">
                  <c:v>1365</c:v>
                </c:pt>
                <c:pt idx="10">
                  <c:v>1354.2</c:v>
                </c:pt>
                <c:pt idx="11">
                  <c:v>1374.4</c:v>
                </c:pt>
                <c:pt idx="12">
                  <c:v>1354.4</c:v>
                </c:pt>
                <c:pt idx="13">
                  <c:v>1368.4</c:v>
                </c:pt>
                <c:pt idx="14">
                  <c:v>1398</c:v>
                </c:pt>
                <c:pt idx="15">
                  <c:v>1409.6</c:v>
                </c:pt>
                <c:pt idx="16">
                  <c:v>1384</c:v>
                </c:pt>
                <c:pt idx="17">
                  <c:v>1380</c:v>
                </c:pt>
                <c:pt idx="18">
                  <c:v>1392.4</c:v>
                </c:pt>
                <c:pt idx="19">
                  <c:v>1394.8</c:v>
                </c:pt>
                <c:pt idx="20">
                  <c:v>1417.8</c:v>
                </c:pt>
                <c:pt idx="21">
                  <c:v>1406.8</c:v>
                </c:pt>
                <c:pt idx="22">
                  <c:v>1415.4</c:v>
                </c:pt>
                <c:pt idx="23">
                  <c:v>1424</c:v>
                </c:pt>
                <c:pt idx="24">
                  <c:v>1422.2</c:v>
                </c:pt>
                <c:pt idx="25">
                  <c:v>1387.8</c:v>
                </c:pt>
                <c:pt idx="26">
                  <c:v>1492.4</c:v>
                </c:pt>
                <c:pt idx="27">
                  <c:v>1483.6</c:v>
                </c:pt>
                <c:pt idx="28">
                  <c:v>1457.8</c:v>
                </c:pt>
                <c:pt idx="29">
                  <c:v>1445</c:v>
                </c:pt>
                <c:pt idx="30">
                  <c:v>1452.4</c:v>
                </c:pt>
                <c:pt idx="31">
                  <c:v>1443.8</c:v>
                </c:pt>
                <c:pt idx="32">
                  <c:v>1449.4</c:v>
                </c:pt>
                <c:pt idx="33">
                  <c:v>1428</c:v>
                </c:pt>
                <c:pt idx="34">
                  <c:v>1420.8</c:v>
                </c:pt>
                <c:pt idx="35">
                  <c:v>1427</c:v>
                </c:pt>
                <c:pt idx="36">
                  <c:v>1453.2</c:v>
                </c:pt>
                <c:pt idx="37">
                  <c:v>1454.8</c:v>
                </c:pt>
                <c:pt idx="38">
                  <c:v>1452.8</c:v>
                </c:pt>
                <c:pt idx="39">
                  <c:v>1440.2</c:v>
                </c:pt>
                <c:pt idx="40">
                  <c:v>1444.6</c:v>
                </c:pt>
                <c:pt idx="41">
                  <c:v>1437.6</c:v>
                </c:pt>
                <c:pt idx="42">
                  <c:v>1451</c:v>
                </c:pt>
                <c:pt idx="43">
                  <c:v>1447.8</c:v>
                </c:pt>
                <c:pt idx="44">
                  <c:v>1431.6</c:v>
                </c:pt>
                <c:pt idx="45">
                  <c:v>1432.2</c:v>
                </c:pt>
                <c:pt idx="46">
                  <c:v>1421.4</c:v>
                </c:pt>
                <c:pt idx="47">
                  <c:v>1414</c:v>
                </c:pt>
                <c:pt idx="48">
                  <c:v>1409.8</c:v>
                </c:pt>
                <c:pt idx="49">
                  <c:v>1431</c:v>
                </c:pt>
                <c:pt idx="50">
                  <c:v>1434.6</c:v>
                </c:pt>
                <c:pt idx="51">
                  <c:v>1436.2</c:v>
                </c:pt>
                <c:pt idx="52">
                  <c:v>1437.8</c:v>
                </c:pt>
                <c:pt idx="53">
                  <c:v>1410</c:v>
                </c:pt>
                <c:pt idx="54">
                  <c:v>1418.6</c:v>
                </c:pt>
                <c:pt idx="55">
                  <c:v>1406.8</c:v>
                </c:pt>
                <c:pt idx="56">
                  <c:v>1410.8</c:v>
                </c:pt>
                <c:pt idx="57">
                  <c:v>1387</c:v>
                </c:pt>
                <c:pt idx="58">
                  <c:v>1403.6</c:v>
                </c:pt>
                <c:pt idx="59">
                  <c:v>1405.2</c:v>
                </c:pt>
                <c:pt idx="60">
                  <c:v>1410</c:v>
                </c:pt>
                <c:pt idx="61">
                  <c:v>1413</c:v>
                </c:pt>
                <c:pt idx="62">
                  <c:v>1423.4</c:v>
                </c:pt>
                <c:pt idx="63">
                  <c:v>1419.6</c:v>
                </c:pt>
                <c:pt idx="64">
                  <c:v>1427.4</c:v>
                </c:pt>
                <c:pt idx="65">
                  <c:v>1439.6</c:v>
                </c:pt>
                <c:pt idx="66">
                  <c:v>1461</c:v>
                </c:pt>
                <c:pt idx="67">
                  <c:v>1485.6</c:v>
                </c:pt>
                <c:pt idx="68">
                  <c:v>1501</c:v>
                </c:pt>
                <c:pt idx="69">
                  <c:v>1502.6</c:v>
                </c:pt>
                <c:pt idx="70">
                  <c:v>1473</c:v>
                </c:pt>
                <c:pt idx="71">
                  <c:v>1487.6</c:v>
                </c:pt>
                <c:pt idx="72">
                  <c:v>1470</c:v>
                </c:pt>
                <c:pt idx="73">
                  <c:v>1456.8</c:v>
                </c:pt>
                <c:pt idx="74">
                  <c:v>1455</c:v>
                </c:pt>
                <c:pt idx="75">
                  <c:v>1484.2</c:v>
                </c:pt>
                <c:pt idx="76">
                  <c:v>1475</c:v>
                </c:pt>
                <c:pt idx="77">
                  <c:v>1481.8</c:v>
                </c:pt>
                <c:pt idx="78">
                  <c:v>1481.8</c:v>
                </c:pt>
                <c:pt idx="79">
                  <c:v>1457.6</c:v>
                </c:pt>
                <c:pt idx="80">
                  <c:v>1445</c:v>
                </c:pt>
                <c:pt idx="81">
                  <c:v>1450.2</c:v>
                </c:pt>
                <c:pt idx="82">
                  <c:v>1425.4</c:v>
                </c:pt>
                <c:pt idx="83">
                  <c:v>1422</c:v>
                </c:pt>
                <c:pt idx="84">
                  <c:v>1438.8</c:v>
                </c:pt>
                <c:pt idx="85">
                  <c:v>1442.2</c:v>
                </c:pt>
                <c:pt idx="86">
                  <c:v>1439.4</c:v>
                </c:pt>
                <c:pt idx="87">
                  <c:v>1441.8</c:v>
                </c:pt>
                <c:pt idx="88">
                  <c:v>1422.4</c:v>
                </c:pt>
                <c:pt idx="89">
                  <c:v>1412.2</c:v>
                </c:pt>
                <c:pt idx="90">
                  <c:v>1398.6</c:v>
                </c:pt>
                <c:pt idx="91">
                  <c:v>1376.6</c:v>
                </c:pt>
                <c:pt idx="92">
                  <c:v>1380.4</c:v>
                </c:pt>
                <c:pt idx="93">
                  <c:v>1381.4</c:v>
                </c:pt>
                <c:pt idx="94">
                  <c:v>1387</c:v>
                </c:pt>
                <c:pt idx="95">
                  <c:v>1400.8</c:v>
                </c:pt>
                <c:pt idx="96">
                  <c:v>1414</c:v>
                </c:pt>
                <c:pt idx="97">
                  <c:v>1428</c:v>
                </c:pt>
                <c:pt idx="98">
                  <c:v>1438.2</c:v>
                </c:pt>
                <c:pt idx="99">
                  <c:v>1437.8</c:v>
                </c:pt>
                <c:pt idx="100">
                  <c:v>1401.2</c:v>
                </c:pt>
                <c:pt idx="101">
                  <c:v>1423.6</c:v>
                </c:pt>
                <c:pt idx="102">
                  <c:v>1421</c:v>
                </c:pt>
                <c:pt idx="103">
                  <c:v>1420.6</c:v>
                </c:pt>
                <c:pt idx="104">
                  <c:v>1420</c:v>
                </c:pt>
                <c:pt idx="105">
                  <c:v>1429</c:v>
                </c:pt>
                <c:pt idx="106">
                  <c:v>1439.4</c:v>
                </c:pt>
                <c:pt idx="107">
                  <c:v>1449</c:v>
                </c:pt>
                <c:pt idx="108">
                  <c:v>1487.2</c:v>
                </c:pt>
                <c:pt idx="109">
                  <c:v>1523</c:v>
                </c:pt>
                <c:pt idx="110">
                  <c:v>1506.4</c:v>
                </c:pt>
                <c:pt idx="111">
                  <c:v>1512.6</c:v>
                </c:pt>
                <c:pt idx="112">
                  <c:v>1522.4</c:v>
                </c:pt>
                <c:pt idx="113">
                  <c:v>1515</c:v>
                </c:pt>
                <c:pt idx="114">
                  <c:v>1511.8</c:v>
                </c:pt>
                <c:pt idx="115">
                  <c:v>1484</c:v>
                </c:pt>
                <c:pt idx="116">
                  <c:v>1485.8</c:v>
                </c:pt>
                <c:pt idx="117">
                  <c:v>1470.8</c:v>
                </c:pt>
                <c:pt idx="118">
                  <c:v>1471.2</c:v>
                </c:pt>
                <c:pt idx="119">
                  <c:v>1474</c:v>
                </c:pt>
                <c:pt idx="120">
                  <c:v>1500.2</c:v>
                </c:pt>
                <c:pt idx="121">
                  <c:v>1442.2</c:v>
                </c:pt>
                <c:pt idx="122">
                  <c:v>1437</c:v>
                </c:pt>
                <c:pt idx="123">
                  <c:v>1441</c:v>
                </c:pt>
                <c:pt idx="124">
                  <c:v>1455.2</c:v>
                </c:pt>
                <c:pt idx="125">
                  <c:v>1470.6</c:v>
                </c:pt>
                <c:pt idx="126">
                  <c:v>1466.2</c:v>
                </c:pt>
                <c:pt idx="127">
                  <c:v>1462.4</c:v>
                </c:pt>
                <c:pt idx="128">
                  <c:v>1446.2</c:v>
                </c:pt>
                <c:pt idx="129">
                  <c:v>1436.4</c:v>
                </c:pt>
                <c:pt idx="130">
                  <c:v>1444.8</c:v>
                </c:pt>
                <c:pt idx="131">
                  <c:v>1470.2</c:v>
                </c:pt>
                <c:pt idx="132">
                  <c:v>1469.6</c:v>
                </c:pt>
                <c:pt idx="133">
                  <c:v>1466</c:v>
                </c:pt>
                <c:pt idx="134">
                  <c:v>1442.4</c:v>
                </c:pt>
                <c:pt idx="135">
                  <c:v>1423.8</c:v>
                </c:pt>
                <c:pt idx="136">
                  <c:v>1423.8</c:v>
                </c:pt>
                <c:pt idx="137">
                  <c:v>1425.8</c:v>
                </c:pt>
                <c:pt idx="138">
                  <c:v>1430.2</c:v>
                </c:pt>
                <c:pt idx="139">
                  <c:v>1408.8</c:v>
                </c:pt>
                <c:pt idx="140">
                  <c:v>1384.6</c:v>
                </c:pt>
                <c:pt idx="141">
                  <c:v>1392.2</c:v>
                </c:pt>
                <c:pt idx="142">
                  <c:v>1371</c:v>
                </c:pt>
                <c:pt idx="143">
                  <c:v>1346.4</c:v>
                </c:pt>
                <c:pt idx="144">
                  <c:v>1347.6</c:v>
                </c:pt>
                <c:pt idx="145">
                  <c:v>1367.6</c:v>
                </c:pt>
                <c:pt idx="146">
                  <c:v>1382</c:v>
                </c:pt>
                <c:pt idx="147">
                  <c:v>1391.4</c:v>
                </c:pt>
                <c:pt idx="148">
                  <c:v>1376.2</c:v>
                </c:pt>
                <c:pt idx="149">
                  <c:v>1375.2</c:v>
                </c:pt>
                <c:pt idx="150">
                  <c:v>1378</c:v>
                </c:pt>
                <c:pt idx="151">
                  <c:v>1373.8</c:v>
                </c:pt>
                <c:pt idx="152">
                  <c:v>1366.6</c:v>
                </c:pt>
                <c:pt idx="153">
                  <c:v>1363.4</c:v>
                </c:pt>
                <c:pt idx="154">
                  <c:v>1374.8</c:v>
                </c:pt>
                <c:pt idx="155">
                  <c:v>1364.6</c:v>
                </c:pt>
                <c:pt idx="156">
                  <c:v>1351.8</c:v>
                </c:pt>
                <c:pt idx="157">
                  <c:v>1361.6</c:v>
                </c:pt>
                <c:pt idx="158">
                  <c:v>1371.8</c:v>
                </c:pt>
                <c:pt idx="159">
                  <c:v>1359</c:v>
                </c:pt>
                <c:pt idx="160">
                  <c:v>1425.2</c:v>
                </c:pt>
                <c:pt idx="161">
                  <c:v>1419.8</c:v>
                </c:pt>
                <c:pt idx="162">
                  <c:v>1402.2</c:v>
                </c:pt>
                <c:pt idx="163">
                  <c:v>1402.4</c:v>
                </c:pt>
                <c:pt idx="164">
                  <c:v>1394</c:v>
                </c:pt>
                <c:pt idx="165">
                  <c:v>1388.8</c:v>
                </c:pt>
                <c:pt idx="166">
                  <c:v>1386.6</c:v>
                </c:pt>
                <c:pt idx="167">
                  <c:v>1379</c:v>
                </c:pt>
                <c:pt idx="168">
                  <c:v>1366.6</c:v>
                </c:pt>
                <c:pt idx="169">
                  <c:v>1336.8</c:v>
                </c:pt>
                <c:pt idx="170">
                  <c:v>1316</c:v>
                </c:pt>
                <c:pt idx="171">
                  <c:v>1316.6</c:v>
                </c:pt>
                <c:pt idx="172">
                  <c:v>1318</c:v>
                </c:pt>
                <c:pt idx="173">
                  <c:v>1331.8</c:v>
                </c:pt>
                <c:pt idx="174">
                  <c:v>1330</c:v>
                </c:pt>
                <c:pt idx="175">
                  <c:v>1320.2</c:v>
                </c:pt>
                <c:pt idx="176">
                  <c:v>1318.6</c:v>
                </c:pt>
                <c:pt idx="177">
                  <c:v>1332.6</c:v>
                </c:pt>
                <c:pt idx="178">
                  <c:v>1360.4</c:v>
                </c:pt>
                <c:pt idx="179">
                  <c:v>1387.2</c:v>
                </c:pt>
                <c:pt idx="180">
                  <c:v>1388.2</c:v>
                </c:pt>
                <c:pt idx="181">
                  <c:v>1395.8</c:v>
                </c:pt>
                <c:pt idx="182">
                  <c:v>1393</c:v>
                </c:pt>
                <c:pt idx="183">
                  <c:v>1385.4</c:v>
                </c:pt>
                <c:pt idx="184">
                  <c:v>1405.6</c:v>
                </c:pt>
                <c:pt idx="185">
                  <c:v>1383</c:v>
                </c:pt>
                <c:pt idx="186">
                  <c:v>1384.6</c:v>
                </c:pt>
                <c:pt idx="187">
                  <c:v>1371.6</c:v>
                </c:pt>
                <c:pt idx="188">
                  <c:v>1367.4</c:v>
                </c:pt>
                <c:pt idx="189">
                  <c:v>1345.4</c:v>
                </c:pt>
                <c:pt idx="190">
                  <c:v>1347</c:v>
                </c:pt>
                <c:pt idx="191">
                  <c:v>1352.2</c:v>
                </c:pt>
                <c:pt idx="192">
                  <c:v>1365</c:v>
                </c:pt>
                <c:pt idx="193">
                  <c:v>1383.6</c:v>
                </c:pt>
                <c:pt idx="194">
                  <c:v>1387.6</c:v>
                </c:pt>
                <c:pt idx="195">
                  <c:v>1371</c:v>
                </c:pt>
                <c:pt idx="196">
                  <c:v>1386</c:v>
                </c:pt>
                <c:pt idx="197">
                  <c:v>1377.2</c:v>
                </c:pt>
                <c:pt idx="198">
                  <c:v>1370.6</c:v>
                </c:pt>
                <c:pt idx="199">
                  <c:v>1357.8</c:v>
                </c:pt>
                <c:pt idx="200">
                  <c:v>1349</c:v>
                </c:pt>
                <c:pt idx="201">
                  <c:v>1347.4</c:v>
                </c:pt>
                <c:pt idx="202">
                  <c:v>1357</c:v>
                </c:pt>
                <c:pt idx="203">
                  <c:v>1364.8</c:v>
                </c:pt>
                <c:pt idx="204">
                  <c:v>1371.6</c:v>
                </c:pt>
                <c:pt idx="205">
                  <c:v>1374</c:v>
                </c:pt>
                <c:pt idx="206">
                  <c:v>1397.8</c:v>
                </c:pt>
                <c:pt idx="207">
                  <c:v>1397.6</c:v>
                </c:pt>
                <c:pt idx="208">
                  <c:v>1388.8</c:v>
                </c:pt>
                <c:pt idx="209">
                  <c:v>1387.6</c:v>
                </c:pt>
                <c:pt idx="210">
                  <c:v>1373.6</c:v>
                </c:pt>
                <c:pt idx="211">
                  <c:v>1381.4</c:v>
                </c:pt>
                <c:pt idx="212">
                  <c:v>1376.6</c:v>
                </c:pt>
                <c:pt idx="213">
                  <c:v>1388.2</c:v>
                </c:pt>
                <c:pt idx="214">
                  <c:v>1444.2</c:v>
                </c:pt>
                <c:pt idx="215">
                  <c:v>1468.8</c:v>
                </c:pt>
                <c:pt idx="216">
                  <c:v>1466.6</c:v>
                </c:pt>
                <c:pt idx="217">
                  <c:v>1463.8</c:v>
                </c:pt>
                <c:pt idx="218">
                  <c:v>1487.2</c:v>
                </c:pt>
                <c:pt idx="219">
                  <c:v>1509.6</c:v>
                </c:pt>
                <c:pt idx="220">
                  <c:v>1505.4</c:v>
                </c:pt>
                <c:pt idx="221">
                  <c:v>1503</c:v>
                </c:pt>
                <c:pt idx="222">
                  <c:v>1534.4</c:v>
                </c:pt>
                <c:pt idx="223">
                  <c:v>1530.6</c:v>
                </c:pt>
                <c:pt idx="224">
                  <c:v>1527.8</c:v>
                </c:pt>
                <c:pt idx="225">
                  <c:v>1535.8</c:v>
                </c:pt>
                <c:pt idx="226">
                  <c:v>1532.2</c:v>
                </c:pt>
                <c:pt idx="227">
                  <c:v>1518.6</c:v>
                </c:pt>
                <c:pt idx="228">
                  <c:v>1494</c:v>
                </c:pt>
                <c:pt idx="229">
                  <c:v>1492</c:v>
                </c:pt>
                <c:pt idx="230">
                  <c:v>1484</c:v>
                </c:pt>
                <c:pt idx="231">
                  <c:v>1485.2</c:v>
                </c:pt>
                <c:pt idx="232">
                  <c:v>1486.8</c:v>
                </c:pt>
                <c:pt idx="233">
                  <c:v>1483</c:v>
                </c:pt>
                <c:pt idx="234">
                  <c:v>1499.4</c:v>
                </c:pt>
                <c:pt idx="235">
                  <c:v>1508.2</c:v>
                </c:pt>
                <c:pt idx="236">
                  <c:v>1521.4</c:v>
                </c:pt>
                <c:pt idx="237">
                  <c:v>1519.2</c:v>
                </c:pt>
                <c:pt idx="238">
                  <c:v>1519.8</c:v>
                </c:pt>
                <c:pt idx="239">
                  <c:v>1510</c:v>
                </c:pt>
                <c:pt idx="240">
                  <c:v>1493.2</c:v>
                </c:pt>
                <c:pt idx="241">
                  <c:v>1504.2</c:v>
                </c:pt>
                <c:pt idx="242">
                  <c:v>1495.4</c:v>
                </c:pt>
                <c:pt idx="243">
                  <c:v>1451.2</c:v>
                </c:pt>
                <c:pt idx="244">
                  <c:v>1462</c:v>
                </c:pt>
                <c:pt idx="245">
                  <c:v>1462.4</c:v>
                </c:pt>
                <c:pt idx="246">
                  <c:v>1470</c:v>
                </c:pt>
                <c:pt idx="247">
                  <c:v>1483.2</c:v>
                </c:pt>
                <c:pt idx="248">
                  <c:v>1474.4</c:v>
                </c:pt>
                <c:pt idx="249">
                  <c:v>1433.2</c:v>
                </c:pt>
                <c:pt idx="250">
                  <c:v>1452.4</c:v>
                </c:pt>
                <c:pt idx="251">
                  <c:v>1457.4</c:v>
                </c:pt>
                <c:pt idx="252">
                  <c:v>1423</c:v>
                </c:pt>
                <c:pt idx="253">
                  <c:v>1396</c:v>
                </c:pt>
                <c:pt idx="254">
                  <c:v>1395.6</c:v>
                </c:pt>
                <c:pt idx="255">
                  <c:v>1405</c:v>
                </c:pt>
                <c:pt idx="256">
                  <c:v>1424.8</c:v>
                </c:pt>
                <c:pt idx="257">
                  <c:v>1426.2</c:v>
                </c:pt>
                <c:pt idx="258">
                  <c:v>1415.4</c:v>
                </c:pt>
                <c:pt idx="259">
                  <c:v>1398.4</c:v>
                </c:pt>
                <c:pt idx="260">
                  <c:v>1407.2</c:v>
                </c:pt>
                <c:pt idx="261">
                  <c:v>1383.4</c:v>
                </c:pt>
                <c:pt idx="262">
                  <c:v>1392.8</c:v>
                </c:pt>
                <c:pt idx="263">
                  <c:v>1382</c:v>
                </c:pt>
                <c:pt idx="264">
                  <c:v>1410.6</c:v>
                </c:pt>
                <c:pt idx="265">
                  <c:v>1408</c:v>
                </c:pt>
                <c:pt idx="266">
                  <c:v>1417.4</c:v>
                </c:pt>
                <c:pt idx="267">
                  <c:v>1411.2</c:v>
                </c:pt>
                <c:pt idx="268">
                  <c:v>1421</c:v>
                </c:pt>
                <c:pt idx="269">
                  <c:v>1422.6</c:v>
                </c:pt>
                <c:pt idx="270">
                  <c:v>1414.2</c:v>
                </c:pt>
                <c:pt idx="271">
                  <c:v>1411.8</c:v>
                </c:pt>
                <c:pt idx="272">
                  <c:v>1401</c:v>
                </c:pt>
                <c:pt idx="273">
                  <c:v>1419.4</c:v>
                </c:pt>
                <c:pt idx="274">
                  <c:v>1436</c:v>
                </c:pt>
                <c:pt idx="275">
                  <c:v>1455.4</c:v>
                </c:pt>
                <c:pt idx="276">
                  <c:v>1439.6</c:v>
                </c:pt>
                <c:pt idx="277">
                  <c:v>1440</c:v>
                </c:pt>
                <c:pt idx="278">
                  <c:v>1432.6</c:v>
                </c:pt>
                <c:pt idx="279">
                  <c:v>1434.4</c:v>
                </c:pt>
                <c:pt idx="280">
                  <c:v>1447.4</c:v>
                </c:pt>
                <c:pt idx="281">
                  <c:v>1449.4</c:v>
                </c:pt>
                <c:pt idx="282">
                  <c:v>1455.8</c:v>
                </c:pt>
                <c:pt idx="283">
                  <c:v>1461.8</c:v>
                </c:pt>
                <c:pt idx="284">
                  <c:v>1419.2</c:v>
                </c:pt>
                <c:pt idx="285">
                  <c:v>1442.6</c:v>
                </c:pt>
                <c:pt idx="286">
                  <c:v>1432.8</c:v>
                </c:pt>
                <c:pt idx="287">
                  <c:v>1445.2</c:v>
                </c:pt>
                <c:pt idx="288">
                  <c:v>1450</c:v>
                </c:pt>
                <c:pt idx="289">
                  <c:v>1449.6</c:v>
                </c:pt>
                <c:pt idx="290">
                  <c:v>1449.6</c:v>
                </c:pt>
                <c:pt idx="291">
                  <c:v>1461.2</c:v>
                </c:pt>
                <c:pt idx="292">
                  <c:v>1450.2</c:v>
                </c:pt>
                <c:pt idx="293">
                  <c:v>1479.8</c:v>
                </c:pt>
                <c:pt idx="294">
                  <c:v>1520.4</c:v>
                </c:pt>
                <c:pt idx="295">
                  <c:v>1539.8</c:v>
                </c:pt>
                <c:pt idx="296">
                  <c:v>1541.2</c:v>
                </c:pt>
                <c:pt idx="297">
                  <c:v>1549</c:v>
                </c:pt>
                <c:pt idx="298">
                  <c:v>1576.2</c:v>
                </c:pt>
                <c:pt idx="299">
                  <c:v>1570.8</c:v>
                </c:pt>
                <c:pt idx="300">
                  <c:v>1556.4</c:v>
                </c:pt>
                <c:pt idx="301">
                  <c:v>1573</c:v>
                </c:pt>
                <c:pt idx="302">
                  <c:v>1580</c:v>
                </c:pt>
                <c:pt idx="303">
                  <c:v>1581.8</c:v>
                </c:pt>
                <c:pt idx="304">
                  <c:v>1575.6</c:v>
                </c:pt>
                <c:pt idx="305">
                  <c:v>1555.6</c:v>
                </c:pt>
                <c:pt idx="306">
                  <c:v>1563.6</c:v>
                </c:pt>
                <c:pt idx="307">
                  <c:v>1555.8</c:v>
                </c:pt>
                <c:pt idx="308">
                  <c:v>1554.2</c:v>
                </c:pt>
                <c:pt idx="309">
                  <c:v>1554.8</c:v>
                </c:pt>
                <c:pt idx="310">
                  <c:v>1521.2</c:v>
                </c:pt>
                <c:pt idx="311">
                  <c:v>1537</c:v>
                </c:pt>
                <c:pt idx="312">
                  <c:v>1533.6</c:v>
                </c:pt>
                <c:pt idx="313">
                  <c:v>1537.8</c:v>
                </c:pt>
                <c:pt idx="314">
                  <c:v>1568</c:v>
                </c:pt>
                <c:pt idx="315">
                  <c:v>1586.2</c:v>
                </c:pt>
                <c:pt idx="316">
                  <c:v>1611.2</c:v>
                </c:pt>
                <c:pt idx="317">
                  <c:v>1662.6</c:v>
                </c:pt>
                <c:pt idx="318">
                  <c:v>1653</c:v>
                </c:pt>
                <c:pt idx="319">
                  <c:v>1672.6</c:v>
                </c:pt>
                <c:pt idx="320">
                  <c:v>1651</c:v>
                </c:pt>
                <c:pt idx="321">
                  <c:v>1660</c:v>
                </c:pt>
                <c:pt idx="322">
                  <c:v>1626.4</c:v>
                </c:pt>
                <c:pt idx="323">
                  <c:v>1641.8</c:v>
                </c:pt>
                <c:pt idx="324">
                  <c:v>1668</c:v>
                </c:pt>
                <c:pt idx="325">
                  <c:v>1663</c:v>
                </c:pt>
                <c:pt idx="326">
                  <c:v>1676.4</c:v>
                </c:pt>
                <c:pt idx="327">
                  <c:v>1669.2</c:v>
                </c:pt>
                <c:pt idx="328">
                  <c:v>1677.8</c:v>
                </c:pt>
                <c:pt idx="329">
                  <c:v>1661</c:v>
                </c:pt>
                <c:pt idx="330">
                  <c:v>1668.8</c:v>
                </c:pt>
                <c:pt idx="331">
                  <c:v>1672.4</c:v>
                </c:pt>
                <c:pt idx="332">
                  <c:v>1674.6</c:v>
                </c:pt>
                <c:pt idx="333">
                  <c:v>1671</c:v>
                </c:pt>
                <c:pt idx="334">
                  <c:v>1669.8</c:v>
                </c:pt>
                <c:pt idx="335">
                  <c:v>1664.6</c:v>
                </c:pt>
                <c:pt idx="336">
                  <c:v>1661.8</c:v>
                </c:pt>
                <c:pt idx="337">
                  <c:v>1667.8</c:v>
                </c:pt>
                <c:pt idx="338">
                  <c:v>1683.4</c:v>
                </c:pt>
                <c:pt idx="339">
                  <c:v>1673.2</c:v>
                </c:pt>
                <c:pt idx="340">
                  <c:v>1711.2</c:v>
                </c:pt>
                <c:pt idx="341">
                  <c:v>1673</c:v>
                </c:pt>
                <c:pt idx="342">
                  <c:v>1675</c:v>
                </c:pt>
                <c:pt idx="343">
                  <c:v>1685.2</c:v>
                </c:pt>
                <c:pt idx="344">
                  <c:v>1695.2</c:v>
                </c:pt>
                <c:pt idx="345">
                  <c:v>1687.8</c:v>
                </c:pt>
                <c:pt idx="346">
                  <c:v>1649.6</c:v>
                </c:pt>
                <c:pt idx="347">
                  <c:v>1660.8</c:v>
                </c:pt>
                <c:pt idx="348">
                  <c:v>1664.4</c:v>
                </c:pt>
                <c:pt idx="349">
                  <c:v>1646.8</c:v>
                </c:pt>
                <c:pt idx="350">
                  <c:v>1673.8</c:v>
                </c:pt>
                <c:pt idx="351">
                  <c:v>1686.8</c:v>
                </c:pt>
                <c:pt idx="352">
                  <c:v>1694.6</c:v>
                </c:pt>
                <c:pt idx="353">
                  <c:v>1697.8</c:v>
                </c:pt>
                <c:pt idx="354">
                  <c:v>1705.2</c:v>
                </c:pt>
                <c:pt idx="355">
                  <c:v>1708.6</c:v>
                </c:pt>
                <c:pt idx="356">
                  <c:v>1663</c:v>
                </c:pt>
                <c:pt idx="357">
                  <c:v>1654</c:v>
                </c:pt>
                <c:pt idx="358">
                  <c:v>1637.5</c:v>
                </c:pt>
                <c:pt idx="359">
                  <c:v>1629.5</c:v>
                </c:pt>
                <c:pt idx="360">
                  <c:v>1620</c:v>
                </c:pt>
                <c:pt idx="361">
                  <c:v>1616</c:v>
                </c:pt>
                <c:pt idx="362">
                  <c:v>1621</c:v>
                </c:pt>
                <c:pt idx="363">
                  <c:v>1629</c:v>
                </c:pt>
                <c:pt idx="364">
                  <c:v>1643.5</c:v>
                </c:pt>
                <c:pt idx="365">
                  <c:v>1643.5</c:v>
                </c:pt>
                <c:pt idx="366">
                  <c:v>1610.5</c:v>
                </c:pt>
                <c:pt idx="367">
                  <c:v>1590</c:v>
                </c:pt>
                <c:pt idx="368">
                  <c:v>1583.5</c:v>
                </c:pt>
                <c:pt idx="369">
                  <c:v>1599</c:v>
                </c:pt>
                <c:pt idx="370">
                  <c:v>1639.5</c:v>
                </c:pt>
                <c:pt idx="371">
                  <c:v>1651</c:v>
                </c:pt>
                <c:pt idx="372">
                  <c:v>1636</c:v>
                </c:pt>
                <c:pt idx="373">
                  <c:v>1640.5</c:v>
                </c:pt>
                <c:pt idx="374">
                  <c:v>1653</c:v>
                </c:pt>
                <c:pt idx="375">
                  <c:v>1670</c:v>
                </c:pt>
                <c:pt idx="376">
                  <c:v>1673</c:v>
                </c:pt>
                <c:pt idx="377">
                  <c:v>1705</c:v>
                </c:pt>
                <c:pt idx="378">
                  <c:v>1728.5</c:v>
                </c:pt>
                <c:pt idx="379">
                  <c:v>1733.5</c:v>
                </c:pt>
                <c:pt idx="380">
                  <c:v>1761</c:v>
                </c:pt>
                <c:pt idx="381">
                  <c:v>1773.5</c:v>
                </c:pt>
                <c:pt idx="382">
                  <c:v>1780.5</c:v>
                </c:pt>
                <c:pt idx="383">
                  <c:v>1799.5</c:v>
                </c:pt>
                <c:pt idx="384">
                  <c:v>1810</c:v>
                </c:pt>
                <c:pt idx="385">
                  <c:v>1810</c:v>
                </c:pt>
                <c:pt idx="386">
                  <c:v>1812.5</c:v>
                </c:pt>
                <c:pt idx="387">
                  <c:v>1783.5</c:v>
                </c:pt>
                <c:pt idx="388">
                  <c:v>1775</c:v>
                </c:pt>
                <c:pt idx="389">
                  <c:v>1775</c:v>
                </c:pt>
                <c:pt idx="390">
                  <c:v>1756</c:v>
                </c:pt>
                <c:pt idx="391">
                  <c:v>1788.5</c:v>
                </c:pt>
                <c:pt idx="392">
                  <c:v>1778</c:v>
                </c:pt>
                <c:pt idx="393">
                  <c:v>1774.5</c:v>
                </c:pt>
                <c:pt idx="394">
                  <c:v>1740</c:v>
                </c:pt>
                <c:pt idx="395">
                  <c:v>1746.5</c:v>
                </c:pt>
                <c:pt idx="396">
                  <c:v>1730</c:v>
                </c:pt>
                <c:pt idx="397">
                  <c:v>1766.5</c:v>
                </c:pt>
                <c:pt idx="398">
                  <c:v>1598</c:v>
                </c:pt>
                <c:pt idx="399">
                  <c:v>1615</c:v>
                </c:pt>
                <c:pt idx="400">
                  <c:v>1650.5</c:v>
                </c:pt>
                <c:pt idx="401">
                  <c:v>1640</c:v>
                </c:pt>
                <c:pt idx="402">
                  <c:v>1629</c:v>
                </c:pt>
                <c:pt idx="403">
                  <c:v>1621</c:v>
                </c:pt>
                <c:pt idx="404">
                  <c:v>1615</c:v>
                </c:pt>
                <c:pt idx="405">
                  <c:v>1605</c:v>
                </c:pt>
                <c:pt idx="406">
                  <c:v>1610</c:v>
                </c:pt>
                <c:pt idx="407">
                  <c:v>1604.5</c:v>
                </c:pt>
                <c:pt idx="408">
                  <c:v>1600</c:v>
                </c:pt>
                <c:pt idx="409">
                  <c:v>1612</c:v>
                </c:pt>
                <c:pt idx="410">
                  <c:v>1616.5</c:v>
                </c:pt>
                <c:pt idx="411">
                  <c:v>1618</c:v>
                </c:pt>
                <c:pt idx="412">
                  <c:v>1599</c:v>
                </c:pt>
                <c:pt idx="413">
                  <c:v>1608.5</c:v>
                </c:pt>
                <c:pt idx="414">
                  <c:v>1595</c:v>
                </c:pt>
                <c:pt idx="415">
                  <c:v>1599.5</c:v>
                </c:pt>
                <c:pt idx="416">
                  <c:v>1526</c:v>
                </c:pt>
                <c:pt idx="417">
                  <c:v>1529.5</c:v>
                </c:pt>
                <c:pt idx="418">
                  <c:v>1526</c:v>
                </c:pt>
                <c:pt idx="419">
                  <c:v>1503.5</c:v>
                </c:pt>
                <c:pt idx="420">
                  <c:v>1503.5</c:v>
                </c:pt>
                <c:pt idx="421">
                  <c:v>1510.5</c:v>
                </c:pt>
                <c:pt idx="422">
                  <c:v>1511</c:v>
                </c:pt>
                <c:pt idx="423">
                  <c:v>1509.5</c:v>
                </c:pt>
                <c:pt idx="424">
                  <c:v>1510</c:v>
                </c:pt>
                <c:pt idx="425">
                  <c:v>1505</c:v>
                </c:pt>
                <c:pt idx="426">
                  <c:v>1505</c:v>
                </c:pt>
                <c:pt idx="427">
                  <c:v>1517</c:v>
                </c:pt>
                <c:pt idx="428">
                  <c:v>1498</c:v>
                </c:pt>
                <c:pt idx="429">
                  <c:v>1501</c:v>
                </c:pt>
                <c:pt idx="430">
                  <c:v>1528.5</c:v>
                </c:pt>
                <c:pt idx="431">
                  <c:v>1530</c:v>
                </c:pt>
                <c:pt idx="432">
                  <c:v>1522.5</c:v>
                </c:pt>
                <c:pt idx="433">
                  <c:v>1524.5</c:v>
                </c:pt>
                <c:pt idx="434">
                  <c:v>1509.5</c:v>
                </c:pt>
                <c:pt idx="435">
                  <c:v>1510</c:v>
                </c:pt>
                <c:pt idx="436">
                  <c:v>1523.5</c:v>
                </c:pt>
                <c:pt idx="437">
                  <c:v>1553</c:v>
                </c:pt>
                <c:pt idx="438">
                  <c:v>1557</c:v>
                </c:pt>
                <c:pt idx="439">
                  <c:v>1542.5</c:v>
                </c:pt>
                <c:pt idx="440">
                  <c:v>1512</c:v>
                </c:pt>
                <c:pt idx="441">
                  <c:v>1526</c:v>
                </c:pt>
                <c:pt idx="442">
                  <c:v>1562.5</c:v>
                </c:pt>
                <c:pt idx="443">
                  <c:v>1547</c:v>
                </c:pt>
                <c:pt idx="444">
                  <c:v>1521.5</c:v>
                </c:pt>
                <c:pt idx="445">
                  <c:v>1535</c:v>
                </c:pt>
                <c:pt idx="446">
                  <c:v>1560</c:v>
                </c:pt>
                <c:pt idx="447">
                  <c:v>1565.5</c:v>
                </c:pt>
                <c:pt idx="448">
                  <c:v>1572</c:v>
                </c:pt>
                <c:pt idx="449">
                  <c:v>1592.5</c:v>
                </c:pt>
                <c:pt idx="450">
                  <c:v>1597.5</c:v>
                </c:pt>
                <c:pt idx="451">
                  <c:v>1596</c:v>
                </c:pt>
                <c:pt idx="452">
                  <c:v>1591</c:v>
                </c:pt>
                <c:pt idx="453">
                  <c:v>1599</c:v>
                </c:pt>
                <c:pt idx="454">
                  <c:v>1592</c:v>
                </c:pt>
                <c:pt idx="455">
                  <c:v>1596</c:v>
                </c:pt>
                <c:pt idx="456">
                  <c:v>1597</c:v>
                </c:pt>
                <c:pt idx="457">
                  <c:v>1602.5</c:v>
                </c:pt>
                <c:pt idx="458">
                  <c:v>1618</c:v>
                </c:pt>
                <c:pt idx="459">
                  <c:v>1651.5</c:v>
                </c:pt>
                <c:pt idx="460">
                  <c:v>1651.5</c:v>
                </c:pt>
                <c:pt idx="461">
                  <c:v>1657</c:v>
                </c:pt>
                <c:pt idx="462">
                  <c:v>1650.5</c:v>
                </c:pt>
                <c:pt idx="463">
                  <c:v>1655</c:v>
                </c:pt>
                <c:pt idx="464">
                  <c:v>1664</c:v>
                </c:pt>
                <c:pt idx="465">
                  <c:v>1639</c:v>
                </c:pt>
                <c:pt idx="466">
                  <c:v>1651.5</c:v>
                </c:pt>
                <c:pt idx="467">
                  <c:v>1663.5</c:v>
                </c:pt>
                <c:pt idx="468">
                  <c:v>1671</c:v>
                </c:pt>
                <c:pt idx="469">
                  <c:v>1654.5</c:v>
                </c:pt>
                <c:pt idx="470">
                  <c:v>1638.5</c:v>
                </c:pt>
                <c:pt idx="471">
                  <c:v>1633.5</c:v>
                </c:pt>
                <c:pt idx="472">
                  <c:v>1632</c:v>
                </c:pt>
                <c:pt idx="473">
                  <c:v>1609.5</c:v>
                </c:pt>
                <c:pt idx="474">
                  <c:v>1604</c:v>
                </c:pt>
                <c:pt idx="475">
                  <c:v>1574.5</c:v>
                </c:pt>
                <c:pt idx="476">
                  <c:v>1536</c:v>
                </c:pt>
                <c:pt idx="477">
                  <c:v>1527.5</c:v>
                </c:pt>
                <c:pt idx="478">
                  <c:v>1530.5</c:v>
                </c:pt>
                <c:pt idx="479">
                  <c:v>1527</c:v>
                </c:pt>
                <c:pt idx="480">
                  <c:v>1522</c:v>
                </c:pt>
                <c:pt idx="481">
                  <c:v>1537</c:v>
                </c:pt>
                <c:pt idx="482">
                  <c:v>1516.5</c:v>
                </c:pt>
                <c:pt idx="483">
                  <c:v>1521.5</c:v>
                </c:pt>
              </c:numCache>
            </c:numRef>
          </c:val>
          <c:smooth val="0"/>
          <c:extLst>
            <c:ext xmlns:c16="http://schemas.microsoft.com/office/drawing/2014/chart" uri="{C3380CC4-5D6E-409C-BE32-E72D297353CC}">
              <c16:uniqueId val="{00000000-7BF1-47E4-BAE1-A7E1F1F198B4}"/>
            </c:ext>
          </c:extLst>
        </c:ser>
        <c:dLbls>
          <c:showLegendKey val="0"/>
          <c:showVal val="0"/>
          <c:showCatName val="0"/>
          <c:showSerName val="0"/>
          <c:showPercent val="0"/>
          <c:showBubbleSize val="0"/>
        </c:dLbls>
        <c:smooth val="0"/>
        <c:axId val="863097744"/>
        <c:axId val="863096784"/>
      </c:lineChart>
      <c:dateAx>
        <c:axId val="863097744"/>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096784"/>
        <c:crosses val="autoZero"/>
        <c:auto val="1"/>
        <c:lblOffset val="100"/>
        <c:baseTimeUnit val="days"/>
        <c:majorUnit val="2"/>
        <c:majorTimeUnit val="months"/>
      </c:dateAx>
      <c:valAx>
        <c:axId val="863096784"/>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309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Close</c:v>
                </c:pt>
              </c:strCache>
            </c:strRef>
          </c:tx>
          <c:spPr>
            <a:pattFill prst="dkUpDiag">
              <a:fgClr>
                <a:schemeClr val="accent5"/>
              </a:fgClr>
              <a:bgClr>
                <a:schemeClr val="bg1"/>
              </a:bgClr>
            </a:pattFill>
            <a:ln>
              <a:noFill/>
            </a:ln>
            <a:effectLst/>
          </c:spPr>
          <c:cat>
            <c:numRef>
              <c:f>Sheet1!$A$2:$A$736</c:f>
              <c:numCache>
                <c:formatCode>d\-mmm\-yy</c:formatCode>
                <c:ptCount val="735"/>
                <c:pt idx="0">
                  <c:v>44501</c:v>
                </c:pt>
                <c:pt idx="1">
                  <c:v>44502</c:v>
                </c:pt>
                <c:pt idx="2">
                  <c:v>44503</c:v>
                </c:pt>
                <c:pt idx="3">
                  <c:v>44504</c:v>
                </c:pt>
                <c:pt idx="4">
                  <c:v>44505</c:v>
                </c:pt>
                <c:pt idx="5">
                  <c:v>44508</c:v>
                </c:pt>
                <c:pt idx="6">
                  <c:v>44509</c:v>
                </c:pt>
                <c:pt idx="7">
                  <c:v>44510</c:v>
                </c:pt>
                <c:pt idx="8">
                  <c:v>44511</c:v>
                </c:pt>
                <c:pt idx="9">
                  <c:v>44512</c:v>
                </c:pt>
                <c:pt idx="10">
                  <c:v>44515</c:v>
                </c:pt>
                <c:pt idx="11">
                  <c:v>44516</c:v>
                </c:pt>
                <c:pt idx="12">
                  <c:v>44517</c:v>
                </c:pt>
                <c:pt idx="13">
                  <c:v>44518</c:v>
                </c:pt>
                <c:pt idx="14">
                  <c:v>44519</c:v>
                </c:pt>
                <c:pt idx="15">
                  <c:v>44522</c:v>
                </c:pt>
                <c:pt idx="16">
                  <c:v>44523</c:v>
                </c:pt>
                <c:pt idx="17">
                  <c:v>44524</c:v>
                </c:pt>
                <c:pt idx="18">
                  <c:v>44525</c:v>
                </c:pt>
                <c:pt idx="19">
                  <c:v>44526</c:v>
                </c:pt>
                <c:pt idx="20">
                  <c:v>44529</c:v>
                </c:pt>
                <c:pt idx="21">
                  <c:v>44530</c:v>
                </c:pt>
                <c:pt idx="22">
                  <c:v>44531</c:v>
                </c:pt>
                <c:pt idx="23">
                  <c:v>44532</c:v>
                </c:pt>
                <c:pt idx="24">
                  <c:v>44533</c:v>
                </c:pt>
                <c:pt idx="25">
                  <c:v>44536</c:v>
                </c:pt>
                <c:pt idx="26">
                  <c:v>44537</c:v>
                </c:pt>
                <c:pt idx="27">
                  <c:v>44538</c:v>
                </c:pt>
                <c:pt idx="28">
                  <c:v>44539</c:v>
                </c:pt>
                <c:pt idx="29">
                  <c:v>44540</c:v>
                </c:pt>
                <c:pt idx="30">
                  <c:v>44543</c:v>
                </c:pt>
                <c:pt idx="31">
                  <c:v>44544</c:v>
                </c:pt>
                <c:pt idx="32">
                  <c:v>44545</c:v>
                </c:pt>
                <c:pt idx="33">
                  <c:v>44546</c:v>
                </c:pt>
                <c:pt idx="34">
                  <c:v>44547</c:v>
                </c:pt>
                <c:pt idx="35">
                  <c:v>44550</c:v>
                </c:pt>
                <c:pt idx="36">
                  <c:v>44551</c:v>
                </c:pt>
                <c:pt idx="37">
                  <c:v>44552</c:v>
                </c:pt>
                <c:pt idx="38">
                  <c:v>44553</c:v>
                </c:pt>
                <c:pt idx="39">
                  <c:v>44554</c:v>
                </c:pt>
                <c:pt idx="40">
                  <c:v>44559</c:v>
                </c:pt>
                <c:pt idx="41">
                  <c:v>44560</c:v>
                </c:pt>
                <c:pt idx="42">
                  <c:v>44561</c:v>
                </c:pt>
                <c:pt idx="43">
                  <c:v>44565</c:v>
                </c:pt>
                <c:pt idx="44">
                  <c:v>44566</c:v>
                </c:pt>
                <c:pt idx="45">
                  <c:v>44567</c:v>
                </c:pt>
                <c:pt idx="46">
                  <c:v>44568</c:v>
                </c:pt>
                <c:pt idx="47">
                  <c:v>44571</c:v>
                </c:pt>
                <c:pt idx="48">
                  <c:v>44572</c:v>
                </c:pt>
                <c:pt idx="49">
                  <c:v>44573</c:v>
                </c:pt>
                <c:pt idx="50">
                  <c:v>44574</c:v>
                </c:pt>
                <c:pt idx="51">
                  <c:v>44575</c:v>
                </c:pt>
                <c:pt idx="52">
                  <c:v>44578</c:v>
                </c:pt>
                <c:pt idx="53">
                  <c:v>44579</c:v>
                </c:pt>
                <c:pt idx="54">
                  <c:v>44580</c:v>
                </c:pt>
                <c:pt idx="55">
                  <c:v>44581</c:v>
                </c:pt>
                <c:pt idx="56">
                  <c:v>44582</c:v>
                </c:pt>
                <c:pt idx="57">
                  <c:v>44585</c:v>
                </c:pt>
                <c:pt idx="58">
                  <c:v>44586</c:v>
                </c:pt>
                <c:pt idx="59">
                  <c:v>44587</c:v>
                </c:pt>
                <c:pt idx="60">
                  <c:v>44588</c:v>
                </c:pt>
                <c:pt idx="61">
                  <c:v>44589</c:v>
                </c:pt>
                <c:pt idx="62">
                  <c:v>44592</c:v>
                </c:pt>
                <c:pt idx="63">
                  <c:v>44593</c:v>
                </c:pt>
                <c:pt idx="64">
                  <c:v>44594</c:v>
                </c:pt>
                <c:pt idx="65">
                  <c:v>44595</c:v>
                </c:pt>
                <c:pt idx="66">
                  <c:v>44596</c:v>
                </c:pt>
                <c:pt idx="67">
                  <c:v>44599</c:v>
                </c:pt>
                <c:pt idx="68">
                  <c:v>44600</c:v>
                </c:pt>
                <c:pt idx="69">
                  <c:v>44601</c:v>
                </c:pt>
                <c:pt idx="70">
                  <c:v>44602</c:v>
                </c:pt>
                <c:pt idx="71">
                  <c:v>44603</c:v>
                </c:pt>
                <c:pt idx="72">
                  <c:v>44606</c:v>
                </c:pt>
                <c:pt idx="73">
                  <c:v>44607</c:v>
                </c:pt>
                <c:pt idx="74">
                  <c:v>44608</c:v>
                </c:pt>
                <c:pt idx="75">
                  <c:v>44609</c:v>
                </c:pt>
                <c:pt idx="76">
                  <c:v>44610</c:v>
                </c:pt>
                <c:pt idx="77">
                  <c:v>44613</c:v>
                </c:pt>
                <c:pt idx="78">
                  <c:v>44614</c:v>
                </c:pt>
                <c:pt idx="79">
                  <c:v>44615</c:v>
                </c:pt>
                <c:pt idx="80">
                  <c:v>44616</c:v>
                </c:pt>
                <c:pt idx="81">
                  <c:v>44617</c:v>
                </c:pt>
                <c:pt idx="82">
                  <c:v>44620</c:v>
                </c:pt>
                <c:pt idx="83">
                  <c:v>44621</c:v>
                </c:pt>
                <c:pt idx="84">
                  <c:v>44622</c:v>
                </c:pt>
                <c:pt idx="85">
                  <c:v>44623</c:v>
                </c:pt>
                <c:pt idx="86">
                  <c:v>44624</c:v>
                </c:pt>
                <c:pt idx="87">
                  <c:v>44627</c:v>
                </c:pt>
                <c:pt idx="88">
                  <c:v>44628</c:v>
                </c:pt>
                <c:pt idx="89">
                  <c:v>44629</c:v>
                </c:pt>
                <c:pt idx="90">
                  <c:v>44630</c:v>
                </c:pt>
                <c:pt idx="91">
                  <c:v>44631</c:v>
                </c:pt>
                <c:pt idx="92">
                  <c:v>44634</c:v>
                </c:pt>
                <c:pt idx="93">
                  <c:v>44635</c:v>
                </c:pt>
                <c:pt idx="94">
                  <c:v>44636</c:v>
                </c:pt>
                <c:pt idx="95">
                  <c:v>44637</c:v>
                </c:pt>
                <c:pt idx="96">
                  <c:v>44638</c:v>
                </c:pt>
                <c:pt idx="97">
                  <c:v>44641</c:v>
                </c:pt>
                <c:pt idx="98">
                  <c:v>44642</c:v>
                </c:pt>
                <c:pt idx="99">
                  <c:v>44643</c:v>
                </c:pt>
                <c:pt idx="100">
                  <c:v>44644</c:v>
                </c:pt>
                <c:pt idx="101">
                  <c:v>44645</c:v>
                </c:pt>
                <c:pt idx="102">
                  <c:v>44648</c:v>
                </c:pt>
                <c:pt idx="103">
                  <c:v>44649</c:v>
                </c:pt>
                <c:pt idx="104">
                  <c:v>44650</c:v>
                </c:pt>
                <c:pt idx="105">
                  <c:v>44651</c:v>
                </c:pt>
                <c:pt idx="106">
                  <c:v>44652</c:v>
                </c:pt>
                <c:pt idx="107">
                  <c:v>44655</c:v>
                </c:pt>
                <c:pt idx="108">
                  <c:v>44656</c:v>
                </c:pt>
                <c:pt idx="109">
                  <c:v>44657</c:v>
                </c:pt>
                <c:pt idx="110">
                  <c:v>44658</c:v>
                </c:pt>
                <c:pt idx="111">
                  <c:v>44659</c:v>
                </c:pt>
                <c:pt idx="112">
                  <c:v>44662</c:v>
                </c:pt>
                <c:pt idx="113">
                  <c:v>44663</c:v>
                </c:pt>
                <c:pt idx="114">
                  <c:v>44664</c:v>
                </c:pt>
                <c:pt idx="115">
                  <c:v>44665</c:v>
                </c:pt>
                <c:pt idx="116">
                  <c:v>44670</c:v>
                </c:pt>
                <c:pt idx="117">
                  <c:v>44671</c:v>
                </c:pt>
                <c:pt idx="118">
                  <c:v>44672</c:v>
                </c:pt>
                <c:pt idx="119">
                  <c:v>44673</c:v>
                </c:pt>
                <c:pt idx="120">
                  <c:v>44676</c:v>
                </c:pt>
                <c:pt idx="121">
                  <c:v>44677</c:v>
                </c:pt>
                <c:pt idx="122">
                  <c:v>44678</c:v>
                </c:pt>
                <c:pt idx="123">
                  <c:v>44679</c:v>
                </c:pt>
                <c:pt idx="124">
                  <c:v>44680</c:v>
                </c:pt>
                <c:pt idx="125">
                  <c:v>44684</c:v>
                </c:pt>
                <c:pt idx="126">
                  <c:v>44685</c:v>
                </c:pt>
                <c:pt idx="127">
                  <c:v>44686</c:v>
                </c:pt>
                <c:pt idx="128">
                  <c:v>44687</c:v>
                </c:pt>
                <c:pt idx="129">
                  <c:v>44690</c:v>
                </c:pt>
                <c:pt idx="130">
                  <c:v>44691</c:v>
                </c:pt>
                <c:pt idx="131">
                  <c:v>44692</c:v>
                </c:pt>
                <c:pt idx="132">
                  <c:v>44693</c:v>
                </c:pt>
                <c:pt idx="133">
                  <c:v>44694</c:v>
                </c:pt>
                <c:pt idx="134">
                  <c:v>44697</c:v>
                </c:pt>
                <c:pt idx="135">
                  <c:v>44698</c:v>
                </c:pt>
                <c:pt idx="136">
                  <c:v>44699</c:v>
                </c:pt>
                <c:pt idx="137">
                  <c:v>44700</c:v>
                </c:pt>
                <c:pt idx="138">
                  <c:v>44701</c:v>
                </c:pt>
                <c:pt idx="139">
                  <c:v>44704</c:v>
                </c:pt>
                <c:pt idx="140">
                  <c:v>44705</c:v>
                </c:pt>
                <c:pt idx="141">
                  <c:v>44706</c:v>
                </c:pt>
                <c:pt idx="142">
                  <c:v>44707</c:v>
                </c:pt>
                <c:pt idx="143">
                  <c:v>44708</c:v>
                </c:pt>
                <c:pt idx="144">
                  <c:v>44711</c:v>
                </c:pt>
                <c:pt idx="145">
                  <c:v>44712</c:v>
                </c:pt>
                <c:pt idx="146">
                  <c:v>44713</c:v>
                </c:pt>
                <c:pt idx="147">
                  <c:v>44718</c:v>
                </c:pt>
                <c:pt idx="148">
                  <c:v>44719</c:v>
                </c:pt>
                <c:pt idx="149">
                  <c:v>44720</c:v>
                </c:pt>
                <c:pt idx="150">
                  <c:v>44721</c:v>
                </c:pt>
                <c:pt idx="151">
                  <c:v>44722</c:v>
                </c:pt>
                <c:pt idx="152">
                  <c:v>44725</c:v>
                </c:pt>
                <c:pt idx="153">
                  <c:v>44726</c:v>
                </c:pt>
                <c:pt idx="154">
                  <c:v>44727</c:v>
                </c:pt>
                <c:pt idx="155">
                  <c:v>44728</c:v>
                </c:pt>
                <c:pt idx="156">
                  <c:v>44729</c:v>
                </c:pt>
                <c:pt idx="157">
                  <c:v>44732</c:v>
                </c:pt>
                <c:pt idx="158">
                  <c:v>44733</c:v>
                </c:pt>
                <c:pt idx="159">
                  <c:v>44734</c:v>
                </c:pt>
                <c:pt idx="160">
                  <c:v>44735</c:v>
                </c:pt>
                <c:pt idx="161">
                  <c:v>44736</c:v>
                </c:pt>
                <c:pt idx="162">
                  <c:v>44739</c:v>
                </c:pt>
                <c:pt idx="163">
                  <c:v>44740</c:v>
                </c:pt>
                <c:pt idx="164">
                  <c:v>44741</c:v>
                </c:pt>
                <c:pt idx="165">
                  <c:v>44742</c:v>
                </c:pt>
                <c:pt idx="166">
                  <c:v>44743</c:v>
                </c:pt>
                <c:pt idx="167">
                  <c:v>44746</c:v>
                </c:pt>
                <c:pt idx="168">
                  <c:v>44747</c:v>
                </c:pt>
                <c:pt idx="169">
                  <c:v>44748</c:v>
                </c:pt>
                <c:pt idx="170">
                  <c:v>44749</c:v>
                </c:pt>
                <c:pt idx="171">
                  <c:v>44750</c:v>
                </c:pt>
                <c:pt idx="172">
                  <c:v>44753</c:v>
                </c:pt>
                <c:pt idx="173">
                  <c:v>44754</c:v>
                </c:pt>
                <c:pt idx="174">
                  <c:v>44755</c:v>
                </c:pt>
                <c:pt idx="175">
                  <c:v>44756</c:v>
                </c:pt>
                <c:pt idx="176">
                  <c:v>44757</c:v>
                </c:pt>
                <c:pt idx="177">
                  <c:v>44760</c:v>
                </c:pt>
                <c:pt idx="178">
                  <c:v>44761</c:v>
                </c:pt>
                <c:pt idx="179">
                  <c:v>44762</c:v>
                </c:pt>
                <c:pt idx="180">
                  <c:v>44763</c:v>
                </c:pt>
                <c:pt idx="181">
                  <c:v>44764</c:v>
                </c:pt>
                <c:pt idx="182">
                  <c:v>44767</c:v>
                </c:pt>
                <c:pt idx="183">
                  <c:v>44768</c:v>
                </c:pt>
                <c:pt idx="184">
                  <c:v>44769</c:v>
                </c:pt>
                <c:pt idx="185">
                  <c:v>44770</c:v>
                </c:pt>
                <c:pt idx="186">
                  <c:v>44771</c:v>
                </c:pt>
                <c:pt idx="187">
                  <c:v>44774</c:v>
                </c:pt>
                <c:pt idx="188">
                  <c:v>44775</c:v>
                </c:pt>
                <c:pt idx="189">
                  <c:v>44776</c:v>
                </c:pt>
                <c:pt idx="190">
                  <c:v>44777</c:v>
                </c:pt>
                <c:pt idx="191">
                  <c:v>44778</c:v>
                </c:pt>
                <c:pt idx="192">
                  <c:v>44781</c:v>
                </c:pt>
                <c:pt idx="193">
                  <c:v>44782</c:v>
                </c:pt>
                <c:pt idx="194">
                  <c:v>44783</c:v>
                </c:pt>
                <c:pt idx="195">
                  <c:v>44784</c:v>
                </c:pt>
                <c:pt idx="196">
                  <c:v>44785</c:v>
                </c:pt>
                <c:pt idx="197">
                  <c:v>44788</c:v>
                </c:pt>
                <c:pt idx="198">
                  <c:v>44789</c:v>
                </c:pt>
                <c:pt idx="199">
                  <c:v>44790</c:v>
                </c:pt>
                <c:pt idx="200">
                  <c:v>44791</c:v>
                </c:pt>
                <c:pt idx="201">
                  <c:v>44792</c:v>
                </c:pt>
                <c:pt idx="202">
                  <c:v>44795</c:v>
                </c:pt>
                <c:pt idx="203">
                  <c:v>44796</c:v>
                </c:pt>
                <c:pt idx="204">
                  <c:v>44797</c:v>
                </c:pt>
                <c:pt idx="205">
                  <c:v>44798</c:v>
                </c:pt>
                <c:pt idx="206">
                  <c:v>44799</c:v>
                </c:pt>
                <c:pt idx="207">
                  <c:v>44803</c:v>
                </c:pt>
                <c:pt idx="208">
                  <c:v>44804</c:v>
                </c:pt>
                <c:pt idx="209">
                  <c:v>44805</c:v>
                </c:pt>
                <c:pt idx="210">
                  <c:v>44806</c:v>
                </c:pt>
                <c:pt idx="211">
                  <c:v>44809</c:v>
                </c:pt>
                <c:pt idx="212">
                  <c:v>44810</c:v>
                </c:pt>
                <c:pt idx="213">
                  <c:v>44811</c:v>
                </c:pt>
                <c:pt idx="214">
                  <c:v>44812</c:v>
                </c:pt>
                <c:pt idx="215">
                  <c:v>44813</c:v>
                </c:pt>
                <c:pt idx="216">
                  <c:v>44816</c:v>
                </c:pt>
                <c:pt idx="217">
                  <c:v>44817</c:v>
                </c:pt>
                <c:pt idx="218">
                  <c:v>44818</c:v>
                </c:pt>
                <c:pt idx="219">
                  <c:v>44819</c:v>
                </c:pt>
                <c:pt idx="220">
                  <c:v>44820</c:v>
                </c:pt>
                <c:pt idx="221">
                  <c:v>44824</c:v>
                </c:pt>
                <c:pt idx="222">
                  <c:v>44825</c:v>
                </c:pt>
                <c:pt idx="223">
                  <c:v>44826</c:v>
                </c:pt>
                <c:pt idx="224">
                  <c:v>44827</c:v>
                </c:pt>
                <c:pt idx="225">
                  <c:v>44830</c:v>
                </c:pt>
                <c:pt idx="226">
                  <c:v>44831</c:v>
                </c:pt>
                <c:pt idx="227">
                  <c:v>44832</c:v>
                </c:pt>
                <c:pt idx="228">
                  <c:v>44833</c:v>
                </c:pt>
                <c:pt idx="229">
                  <c:v>44834</c:v>
                </c:pt>
                <c:pt idx="230">
                  <c:v>44837</c:v>
                </c:pt>
                <c:pt idx="231">
                  <c:v>44838</c:v>
                </c:pt>
                <c:pt idx="232">
                  <c:v>44839</c:v>
                </c:pt>
                <c:pt idx="233">
                  <c:v>44840</c:v>
                </c:pt>
                <c:pt idx="234">
                  <c:v>44841</c:v>
                </c:pt>
                <c:pt idx="235">
                  <c:v>44844</c:v>
                </c:pt>
                <c:pt idx="236">
                  <c:v>44845</c:v>
                </c:pt>
                <c:pt idx="237">
                  <c:v>44846</c:v>
                </c:pt>
                <c:pt idx="238">
                  <c:v>44847</c:v>
                </c:pt>
                <c:pt idx="239">
                  <c:v>44848</c:v>
                </c:pt>
                <c:pt idx="240">
                  <c:v>44851</c:v>
                </c:pt>
                <c:pt idx="241">
                  <c:v>44852</c:v>
                </c:pt>
                <c:pt idx="242">
                  <c:v>44853</c:v>
                </c:pt>
                <c:pt idx="243">
                  <c:v>44854</c:v>
                </c:pt>
                <c:pt idx="244">
                  <c:v>44855</c:v>
                </c:pt>
                <c:pt idx="245">
                  <c:v>44858</c:v>
                </c:pt>
                <c:pt idx="246">
                  <c:v>44859</c:v>
                </c:pt>
                <c:pt idx="247">
                  <c:v>44860</c:v>
                </c:pt>
                <c:pt idx="248">
                  <c:v>44861</c:v>
                </c:pt>
                <c:pt idx="249">
                  <c:v>44862</c:v>
                </c:pt>
                <c:pt idx="250">
                  <c:v>44865</c:v>
                </c:pt>
                <c:pt idx="251">
                  <c:v>44866</c:v>
                </c:pt>
                <c:pt idx="252">
                  <c:v>44867</c:v>
                </c:pt>
                <c:pt idx="253">
                  <c:v>44868</c:v>
                </c:pt>
                <c:pt idx="254">
                  <c:v>44869</c:v>
                </c:pt>
                <c:pt idx="255">
                  <c:v>44872</c:v>
                </c:pt>
                <c:pt idx="256">
                  <c:v>44873</c:v>
                </c:pt>
                <c:pt idx="257">
                  <c:v>44874</c:v>
                </c:pt>
                <c:pt idx="258">
                  <c:v>44875</c:v>
                </c:pt>
                <c:pt idx="259">
                  <c:v>44876</c:v>
                </c:pt>
                <c:pt idx="260">
                  <c:v>44879</c:v>
                </c:pt>
                <c:pt idx="261">
                  <c:v>44880</c:v>
                </c:pt>
                <c:pt idx="262">
                  <c:v>44881</c:v>
                </c:pt>
                <c:pt idx="263">
                  <c:v>44882</c:v>
                </c:pt>
                <c:pt idx="264">
                  <c:v>44883</c:v>
                </c:pt>
                <c:pt idx="265">
                  <c:v>44886</c:v>
                </c:pt>
                <c:pt idx="266">
                  <c:v>44887</c:v>
                </c:pt>
                <c:pt idx="267">
                  <c:v>44888</c:v>
                </c:pt>
                <c:pt idx="268">
                  <c:v>44889</c:v>
                </c:pt>
                <c:pt idx="269">
                  <c:v>44890</c:v>
                </c:pt>
                <c:pt idx="270">
                  <c:v>44893</c:v>
                </c:pt>
                <c:pt idx="271">
                  <c:v>44894</c:v>
                </c:pt>
                <c:pt idx="272">
                  <c:v>44895</c:v>
                </c:pt>
                <c:pt idx="273">
                  <c:v>44896</c:v>
                </c:pt>
                <c:pt idx="274">
                  <c:v>44897</c:v>
                </c:pt>
                <c:pt idx="275">
                  <c:v>44900</c:v>
                </c:pt>
                <c:pt idx="276">
                  <c:v>44901</c:v>
                </c:pt>
                <c:pt idx="277">
                  <c:v>44902</c:v>
                </c:pt>
                <c:pt idx="278">
                  <c:v>44903</c:v>
                </c:pt>
                <c:pt idx="279">
                  <c:v>44904</c:v>
                </c:pt>
                <c:pt idx="280">
                  <c:v>44907</c:v>
                </c:pt>
                <c:pt idx="281">
                  <c:v>44908</c:v>
                </c:pt>
                <c:pt idx="282">
                  <c:v>44909</c:v>
                </c:pt>
                <c:pt idx="283">
                  <c:v>44910</c:v>
                </c:pt>
                <c:pt idx="284">
                  <c:v>44911</c:v>
                </c:pt>
                <c:pt idx="285">
                  <c:v>44914</c:v>
                </c:pt>
                <c:pt idx="286">
                  <c:v>44915</c:v>
                </c:pt>
                <c:pt idx="287">
                  <c:v>44916</c:v>
                </c:pt>
                <c:pt idx="288">
                  <c:v>44917</c:v>
                </c:pt>
                <c:pt idx="289">
                  <c:v>44918</c:v>
                </c:pt>
                <c:pt idx="290">
                  <c:v>44923</c:v>
                </c:pt>
                <c:pt idx="291">
                  <c:v>44924</c:v>
                </c:pt>
                <c:pt idx="292">
                  <c:v>44925</c:v>
                </c:pt>
                <c:pt idx="293">
                  <c:v>44929</c:v>
                </c:pt>
                <c:pt idx="294">
                  <c:v>44930</c:v>
                </c:pt>
                <c:pt idx="295">
                  <c:v>44931</c:v>
                </c:pt>
                <c:pt idx="296">
                  <c:v>44932</c:v>
                </c:pt>
                <c:pt idx="297">
                  <c:v>44935</c:v>
                </c:pt>
                <c:pt idx="298">
                  <c:v>44936</c:v>
                </c:pt>
                <c:pt idx="299">
                  <c:v>44937</c:v>
                </c:pt>
                <c:pt idx="300">
                  <c:v>44938</c:v>
                </c:pt>
                <c:pt idx="301">
                  <c:v>44939</c:v>
                </c:pt>
                <c:pt idx="302">
                  <c:v>44942</c:v>
                </c:pt>
                <c:pt idx="303">
                  <c:v>44943</c:v>
                </c:pt>
                <c:pt idx="304">
                  <c:v>44944</c:v>
                </c:pt>
                <c:pt idx="305">
                  <c:v>44945</c:v>
                </c:pt>
                <c:pt idx="306">
                  <c:v>44946</c:v>
                </c:pt>
                <c:pt idx="307">
                  <c:v>44949</c:v>
                </c:pt>
                <c:pt idx="308">
                  <c:v>44950</c:v>
                </c:pt>
                <c:pt idx="309">
                  <c:v>44951</c:v>
                </c:pt>
                <c:pt idx="310">
                  <c:v>44952</c:v>
                </c:pt>
                <c:pt idx="311">
                  <c:v>44953</c:v>
                </c:pt>
                <c:pt idx="312">
                  <c:v>44956</c:v>
                </c:pt>
                <c:pt idx="313">
                  <c:v>44957</c:v>
                </c:pt>
                <c:pt idx="314">
                  <c:v>44958</c:v>
                </c:pt>
                <c:pt idx="315">
                  <c:v>44959</c:v>
                </c:pt>
                <c:pt idx="316">
                  <c:v>44960</c:v>
                </c:pt>
                <c:pt idx="317">
                  <c:v>44963</c:v>
                </c:pt>
                <c:pt idx="318">
                  <c:v>44964</c:v>
                </c:pt>
                <c:pt idx="319">
                  <c:v>44965</c:v>
                </c:pt>
                <c:pt idx="320">
                  <c:v>44966</c:v>
                </c:pt>
                <c:pt idx="321">
                  <c:v>44967</c:v>
                </c:pt>
                <c:pt idx="322">
                  <c:v>44970</c:v>
                </c:pt>
                <c:pt idx="323">
                  <c:v>44971</c:v>
                </c:pt>
                <c:pt idx="324">
                  <c:v>44972</c:v>
                </c:pt>
                <c:pt idx="325">
                  <c:v>44973</c:v>
                </c:pt>
                <c:pt idx="326">
                  <c:v>44974</c:v>
                </c:pt>
                <c:pt idx="327">
                  <c:v>44977</c:v>
                </c:pt>
                <c:pt idx="328">
                  <c:v>44978</c:v>
                </c:pt>
                <c:pt idx="329">
                  <c:v>44979</c:v>
                </c:pt>
                <c:pt idx="330">
                  <c:v>44980</c:v>
                </c:pt>
                <c:pt idx="331">
                  <c:v>44981</c:v>
                </c:pt>
                <c:pt idx="332">
                  <c:v>44984</c:v>
                </c:pt>
                <c:pt idx="333">
                  <c:v>44985</c:v>
                </c:pt>
                <c:pt idx="334">
                  <c:v>44986</c:v>
                </c:pt>
                <c:pt idx="335">
                  <c:v>44987</c:v>
                </c:pt>
                <c:pt idx="336">
                  <c:v>44988</c:v>
                </c:pt>
                <c:pt idx="337">
                  <c:v>44991</c:v>
                </c:pt>
                <c:pt idx="338">
                  <c:v>44992</c:v>
                </c:pt>
                <c:pt idx="339">
                  <c:v>44993</c:v>
                </c:pt>
                <c:pt idx="340">
                  <c:v>44994</c:v>
                </c:pt>
                <c:pt idx="341">
                  <c:v>44995</c:v>
                </c:pt>
                <c:pt idx="342">
                  <c:v>44998</c:v>
                </c:pt>
                <c:pt idx="343">
                  <c:v>44999</c:v>
                </c:pt>
                <c:pt idx="344">
                  <c:v>45000</c:v>
                </c:pt>
                <c:pt idx="345">
                  <c:v>45001</c:v>
                </c:pt>
                <c:pt idx="346">
                  <c:v>45002</c:v>
                </c:pt>
                <c:pt idx="347">
                  <c:v>45005</c:v>
                </c:pt>
                <c:pt idx="348">
                  <c:v>45006</c:v>
                </c:pt>
                <c:pt idx="349">
                  <c:v>45007</c:v>
                </c:pt>
                <c:pt idx="350">
                  <c:v>45008</c:v>
                </c:pt>
                <c:pt idx="351">
                  <c:v>45009</c:v>
                </c:pt>
                <c:pt idx="352">
                  <c:v>45012</c:v>
                </c:pt>
                <c:pt idx="353">
                  <c:v>45013</c:v>
                </c:pt>
                <c:pt idx="354">
                  <c:v>45014</c:v>
                </c:pt>
                <c:pt idx="355">
                  <c:v>45015</c:v>
                </c:pt>
                <c:pt idx="356">
                  <c:v>45016</c:v>
                </c:pt>
                <c:pt idx="357">
                  <c:v>45019</c:v>
                </c:pt>
                <c:pt idx="358">
                  <c:v>45020</c:v>
                </c:pt>
                <c:pt idx="359">
                  <c:v>45021</c:v>
                </c:pt>
                <c:pt idx="360">
                  <c:v>45022</c:v>
                </c:pt>
                <c:pt idx="361">
                  <c:v>45027</c:v>
                </c:pt>
                <c:pt idx="362">
                  <c:v>45028</c:v>
                </c:pt>
                <c:pt idx="363">
                  <c:v>45029</c:v>
                </c:pt>
                <c:pt idx="364">
                  <c:v>45030</c:v>
                </c:pt>
                <c:pt idx="365">
                  <c:v>45033</c:v>
                </c:pt>
                <c:pt idx="366">
                  <c:v>45034</c:v>
                </c:pt>
                <c:pt idx="367">
                  <c:v>45035</c:v>
                </c:pt>
                <c:pt idx="368">
                  <c:v>45036</c:v>
                </c:pt>
                <c:pt idx="369">
                  <c:v>45037</c:v>
                </c:pt>
                <c:pt idx="370">
                  <c:v>45040</c:v>
                </c:pt>
                <c:pt idx="371">
                  <c:v>45041</c:v>
                </c:pt>
                <c:pt idx="372">
                  <c:v>45042</c:v>
                </c:pt>
                <c:pt idx="373">
                  <c:v>45043</c:v>
                </c:pt>
                <c:pt idx="374">
                  <c:v>45044</c:v>
                </c:pt>
                <c:pt idx="375">
                  <c:v>45048</c:v>
                </c:pt>
                <c:pt idx="376">
                  <c:v>45049</c:v>
                </c:pt>
                <c:pt idx="377">
                  <c:v>45050</c:v>
                </c:pt>
                <c:pt idx="378">
                  <c:v>45051</c:v>
                </c:pt>
                <c:pt idx="379">
                  <c:v>45055</c:v>
                </c:pt>
                <c:pt idx="380">
                  <c:v>45056</c:v>
                </c:pt>
                <c:pt idx="381">
                  <c:v>45057</c:v>
                </c:pt>
                <c:pt idx="382">
                  <c:v>45058</c:v>
                </c:pt>
                <c:pt idx="383">
                  <c:v>45061</c:v>
                </c:pt>
                <c:pt idx="384">
                  <c:v>45062</c:v>
                </c:pt>
                <c:pt idx="385">
                  <c:v>45063</c:v>
                </c:pt>
                <c:pt idx="386">
                  <c:v>45064</c:v>
                </c:pt>
                <c:pt idx="387">
                  <c:v>45065</c:v>
                </c:pt>
                <c:pt idx="388">
                  <c:v>45068</c:v>
                </c:pt>
                <c:pt idx="389">
                  <c:v>45069</c:v>
                </c:pt>
                <c:pt idx="390">
                  <c:v>45070</c:v>
                </c:pt>
                <c:pt idx="391">
                  <c:v>45071</c:v>
                </c:pt>
                <c:pt idx="392">
                  <c:v>45072</c:v>
                </c:pt>
                <c:pt idx="393">
                  <c:v>45076</c:v>
                </c:pt>
                <c:pt idx="394">
                  <c:v>45077</c:v>
                </c:pt>
                <c:pt idx="395">
                  <c:v>45078</c:v>
                </c:pt>
                <c:pt idx="396">
                  <c:v>45079</c:v>
                </c:pt>
                <c:pt idx="397">
                  <c:v>45082</c:v>
                </c:pt>
                <c:pt idx="398">
                  <c:v>45083</c:v>
                </c:pt>
                <c:pt idx="399">
                  <c:v>45084</c:v>
                </c:pt>
                <c:pt idx="400">
                  <c:v>45085</c:v>
                </c:pt>
                <c:pt idx="401">
                  <c:v>45086</c:v>
                </c:pt>
                <c:pt idx="402">
                  <c:v>45089</c:v>
                </c:pt>
                <c:pt idx="403">
                  <c:v>45090</c:v>
                </c:pt>
                <c:pt idx="404">
                  <c:v>45091</c:v>
                </c:pt>
                <c:pt idx="405">
                  <c:v>45092</c:v>
                </c:pt>
                <c:pt idx="406">
                  <c:v>45093</c:v>
                </c:pt>
                <c:pt idx="407">
                  <c:v>45096</c:v>
                </c:pt>
                <c:pt idx="408">
                  <c:v>45097</c:v>
                </c:pt>
                <c:pt idx="409">
                  <c:v>45098</c:v>
                </c:pt>
                <c:pt idx="410">
                  <c:v>45099</c:v>
                </c:pt>
                <c:pt idx="411">
                  <c:v>45100</c:v>
                </c:pt>
                <c:pt idx="412">
                  <c:v>45103</c:v>
                </c:pt>
                <c:pt idx="413">
                  <c:v>45104</c:v>
                </c:pt>
                <c:pt idx="414">
                  <c:v>45105</c:v>
                </c:pt>
                <c:pt idx="415">
                  <c:v>45106</c:v>
                </c:pt>
                <c:pt idx="416">
                  <c:v>45107</c:v>
                </c:pt>
                <c:pt idx="417">
                  <c:v>45110</c:v>
                </c:pt>
                <c:pt idx="418">
                  <c:v>45111</c:v>
                </c:pt>
                <c:pt idx="419">
                  <c:v>45112</c:v>
                </c:pt>
                <c:pt idx="420">
                  <c:v>45113</c:v>
                </c:pt>
                <c:pt idx="421">
                  <c:v>45114</c:v>
                </c:pt>
                <c:pt idx="422">
                  <c:v>45117</c:v>
                </c:pt>
                <c:pt idx="423">
                  <c:v>45118</c:v>
                </c:pt>
                <c:pt idx="424">
                  <c:v>45119</c:v>
                </c:pt>
                <c:pt idx="425">
                  <c:v>45120</c:v>
                </c:pt>
                <c:pt idx="426">
                  <c:v>45121</c:v>
                </c:pt>
                <c:pt idx="427">
                  <c:v>45124</c:v>
                </c:pt>
                <c:pt idx="428">
                  <c:v>45125</c:v>
                </c:pt>
                <c:pt idx="429">
                  <c:v>45126</c:v>
                </c:pt>
                <c:pt idx="430">
                  <c:v>45127</c:v>
                </c:pt>
                <c:pt idx="431">
                  <c:v>45128</c:v>
                </c:pt>
                <c:pt idx="432">
                  <c:v>45131</c:v>
                </c:pt>
                <c:pt idx="433">
                  <c:v>45132</c:v>
                </c:pt>
                <c:pt idx="434">
                  <c:v>45133</c:v>
                </c:pt>
                <c:pt idx="435">
                  <c:v>45134</c:v>
                </c:pt>
                <c:pt idx="436">
                  <c:v>45135</c:v>
                </c:pt>
                <c:pt idx="437">
                  <c:v>45138</c:v>
                </c:pt>
                <c:pt idx="438">
                  <c:v>45139</c:v>
                </c:pt>
                <c:pt idx="439">
                  <c:v>45140</c:v>
                </c:pt>
                <c:pt idx="440">
                  <c:v>45141</c:v>
                </c:pt>
                <c:pt idx="441">
                  <c:v>45142</c:v>
                </c:pt>
                <c:pt idx="442">
                  <c:v>45145</c:v>
                </c:pt>
                <c:pt idx="443">
                  <c:v>45146</c:v>
                </c:pt>
                <c:pt idx="444">
                  <c:v>45147</c:v>
                </c:pt>
                <c:pt idx="445">
                  <c:v>45148</c:v>
                </c:pt>
                <c:pt idx="446">
                  <c:v>45149</c:v>
                </c:pt>
                <c:pt idx="447">
                  <c:v>45152</c:v>
                </c:pt>
                <c:pt idx="448">
                  <c:v>45153</c:v>
                </c:pt>
                <c:pt idx="449">
                  <c:v>45154</c:v>
                </c:pt>
                <c:pt idx="450">
                  <c:v>45155</c:v>
                </c:pt>
                <c:pt idx="451">
                  <c:v>45156</c:v>
                </c:pt>
                <c:pt idx="452">
                  <c:v>45159</c:v>
                </c:pt>
                <c:pt idx="453">
                  <c:v>45160</c:v>
                </c:pt>
                <c:pt idx="454">
                  <c:v>45161</c:v>
                </c:pt>
                <c:pt idx="455">
                  <c:v>45162</c:v>
                </c:pt>
                <c:pt idx="456">
                  <c:v>45163</c:v>
                </c:pt>
                <c:pt idx="457">
                  <c:v>45167</c:v>
                </c:pt>
                <c:pt idx="458">
                  <c:v>45168</c:v>
                </c:pt>
                <c:pt idx="459">
                  <c:v>45169</c:v>
                </c:pt>
                <c:pt idx="460">
                  <c:v>45170</c:v>
                </c:pt>
                <c:pt idx="461">
                  <c:v>45173</c:v>
                </c:pt>
                <c:pt idx="462">
                  <c:v>45174</c:v>
                </c:pt>
                <c:pt idx="463">
                  <c:v>45175</c:v>
                </c:pt>
                <c:pt idx="464">
                  <c:v>45176</c:v>
                </c:pt>
                <c:pt idx="465">
                  <c:v>45177</c:v>
                </c:pt>
                <c:pt idx="466">
                  <c:v>45180</c:v>
                </c:pt>
                <c:pt idx="467">
                  <c:v>45181</c:v>
                </c:pt>
                <c:pt idx="468">
                  <c:v>45182</c:v>
                </c:pt>
                <c:pt idx="469">
                  <c:v>45183</c:v>
                </c:pt>
                <c:pt idx="470">
                  <c:v>45184</c:v>
                </c:pt>
                <c:pt idx="471">
                  <c:v>45187</c:v>
                </c:pt>
                <c:pt idx="472">
                  <c:v>45188</c:v>
                </c:pt>
                <c:pt idx="473">
                  <c:v>45189</c:v>
                </c:pt>
                <c:pt idx="474">
                  <c:v>45190</c:v>
                </c:pt>
                <c:pt idx="475">
                  <c:v>45191</c:v>
                </c:pt>
                <c:pt idx="476">
                  <c:v>45194</c:v>
                </c:pt>
                <c:pt idx="477">
                  <c:v>45195</c:v>
                </c:pt>
                <c:pt idx="478">
                  <c:v>45196</c:v>
                </c:pt>
                <c:pt idx="479">
                  <c:v>45197</c:v>
                </c:pt>
                <c:pt idx="480">
                  <c:v>45198</c:v>
                </c:pt>
                <c:pt idx="481">
                  <c:v>45201</c:v>
                </c:pt>
                <c:pt idx="482">
                  <c:v>45202</c:v>
                </c:pt>
                <c:pt idx="483">
                  <c:v>45203</c:v>
                </c:pt>
                <c:pt idx="484">
                  <c:v>45204</c:v>
                </c:pt>
                <c:pt idx="485">
                  <c:v>45205</c:v>
                </c:pt>
                <c:pt idx="486">
                  <c:v>45208</c:v>
                </c:pt>
                <c:pt idx="487">
                  <c:v>45209</c:v>
                </c:pt>
                <c:pt idx="488">
                  <c:v>45210</c:v>
                </c:pt>
                <c:pt idx="489">
                  <c:v>45211</c:v>
                </c:pt>
                <c:pt idx="490">
                  <c:v>45212</c:v>
                </c:pt>
                <c:pt idx="491">
                  <c:v>45215</c:v>
                </c:pt>
                <c:pt idx="492">
                  <c:v>45216</c:v>
                </c:pt>
                <c:pt idx="493">
                  <c:v>45217</c:v>
                </c:pt>
                <c:pt idx="494">
                  <c:v>45218</c:v>
                </c:pt>
                <c:pt idx="495">
                  <c:v>45219</c:v>
                </c:pt>
                <c:pt idx="496">
                  <c:v>45222</c:v>
                </c:pt>
                <c:pt idx="497">
                  <c:v>45223</c:v>
                </c:pt>
                <c:pt idx="498">
                  <c:v>45224</c:v>
                </c:pt>
                <c:pt idx="499">
                  <c:v>45225</c:v>
                </c:pt>
                <c:pt idx="500">
                  <c:v>45226</c:v>
                </c:pt>
                <c:pt idx="501">
                  <c:v>45229</c:v>
                </c:pt>
                <c:pt idx="502">
                  <c:v>45230</c:v>
                </c:pt>
                <c:pt idx="503">
                  <c:v>45231</c:v>
                </c:pt>
                <c:pt idx="504">
                  <c:v>45232</c:v>
                </c:pt>
                <c:pt idx="505">
                  <c:v>45233</c:v>
                </c:pt>
                <c:pt idx="506">
                  <c:v>45236</c:v>
                </c:pt>
                <c:pt idx="507">
                  <c:v>45237</c:v>
                </c:pt>
                <c:pt idx="508">
                  <c:v>45238</c:v>
                </c:pt>
                <c:pt idx="509">
                  <c:v>45239</c:v>
                </c:pt>
                <c:pt idx="510">
                  <c:v>45240</c:v>
                </c:pt>
                <c:pt idx="511">
                  <c:v>45243</c:v>
                </c:pt>
                <c:pt idx="512">
                  <c:v>45244</c:v>
                </c:pt>
                <c:pt idx="513">
                  <c:v>45245</c:v>
                </c:pt>
                <c:pt idx="514">
                  <c:v>45246</c:v>
                </c:pt>
                <c:pt idx="515">
                  <c:v>45247</c:v>
                </c:pt>
                <c:pt idx="516">
                  <c:v>45250</c:v>
                </c:pt>
                <c:pt idx="517">
                  <c:v>45251</c:v>
                </c:pt>
                <c:pt idx="518">
                  <c:v>45252</c:v>
                </c:pt>
                <c:pt idx="519">
                  <c:v>45253</c:v>
                </c:pt>
                <c:pt idx="520">
                  <c:v>45254</c:v>
                </c:pt>
                <c:pt idx="521">
                  <c:v>45257</c:v>
                </c:pt>
                <c:pt idx="522">
                  <c:v>45258</c:v>
                </c:pt>
                <c:pt idx="523">
                  <c:v>45259</c:v>
                </c:pt>
                <c:pt idx="524">
                  <c:v>45260</c:v>
                </c:pt>
                <c:pt idx="525">
                  <c:v>45261</c:v>
                </c:pt>
                <c:pt idx="526">
                  <c:v>45264</c:v>
                </c:pt>
                <c:pt idx="527">
                  <c:v>45265</c:v>
                </c:pt>
                <c:pt idx="528">
                  <c:v>45266</c:v>
                </c:pt>
                <c:pt idx="529">
                  <c:v>45267</c:v>
                </c:pt>
                <c:pt idx="530">
                  <c:v>45268</c:v>
                </c:pt>
                <c:pt idx="531">
                  <c:v>45271</c:v>
                </c:pt>
                <c:pt idx="532">
                  <c:v>45272</c:v>
                </c:pt>
                <c:pt idx="533">
                  <c:v>45273</c:v>
                </c:pt>
                <c:pt idx="534">
                  <c:v>45274</c:v>
                </c:pt>
                <c:pt idx="535">
                  <c:v>45275</c:v>
                </c:pt>
                <c:pt idx="536">
                  <c:v>45278</c:v>
                </c:pt>
                <c:pt idx="537">
                  <c:v>45279</c:v>
                </c:pt>
                <c:pt idx="538">
                  <c:v>45280</c:v>
                </c:pt>
                <c:pt idx="539">
                  <c:v>45281</c:v>
                </c:pt>
                <c:pt idx="540">
                  <c:v>45282</c:v>
                </c:pt>
                <c:pt idx="541">
                  <c:v>45287</c:v>
                </c:pt>
                <c:pt idx="542">
                  <c:v>45288</c:v>
                </c:pt>
                <c:pt idx="543">
                  <c:v>45289</c:v>
                </c:pt>
                <c:pt idx="544">
                  <c:v>45293</c:v>
                </c:pt>
                <c:pt idx="545">
                  <c:v>45294</c:v>
                </c:pt>
                <c:pt idx="546">
                  <c:v>45295</c:v>
                </c:pt>
                <c:pt idx="547">
                  <c:v>45296</c:v>
                </c:pt>
                <c:pt idx="548">
                  <c:v>45299</c:v>
                </c:pt>
                <c:pt idx="549">
                  <c:v>45300</c:v>
                </c:pt>
                <c:pt idx="550">
                  <c:v>45301</c:v>
                </c:pt>
                <c:pt idx="551">
                  <c:v>45302</c:v>
                </c:pt>
                <c:pt idx="552">
                  <c:v>45303</c:v>
                </c:pt>
                <c:pt idx="553">
                  <c:v>45306</c:v>
                </c:pt>
                <c:pt idx="554">
                  <c:v>45307</c:v>
                </c:pt>
                <c:pt idx="555">
                  <c:v>45308</c:v>
                </c:pt>
                <c:pt idx="556">
                  <c:v>45309</c:v>
                </c:pt>
                <c:pt idx="557">
                  <c:v>45310</c:v>
                </c:pt>
                <c:pt idx="558">
                  <c:v>45313</c:v>
                </c:pt>
                <c:pt idx="559">
                  <c:v>45314</c:v>
                </c:pt>
                <c:pt idx="560">
                  <c:v>45315</c:v>
                </c:pt>
                <c:pt idx="561">
                  <c:v>45316</c:v>
                </c:pt>
                <c:pt idx="562">
                  <c:v>45317</c:v>
                </c:pt>
                <c:pt idx="563">
                  <c:v>45320</c:v>
                </c:pt>
                <c:pt idx="564">
                  <c:v>45321</c:v>
                </c:pt>
                <c:pt idx="565">
                  <c:v>45322</c:v>
                </c:pt>
                <c:pt idx="566">
                  <c:v>45323</c:v>
                </c:pt>
                <c:pt idx="567">
                  <c:v>45324</c:v>
                </c:pt>
                <c:pt idx="568">
                  <c:v>45327</c:v>
                </c:pt>
                <c:pt idx="569">
                  <c:v>45328</c:v>
                </c:pt>
                <c:pt idx="570">
                  <c:v>45329</c:v>
                </c:pt>
                <c:pt idx="571">
                  <c:v>45330</c:v>
                </c:pt>
                <c:pt idx="572">
                  <c:v>45331</c:v>
                </c:pt>
                <c:pt idx="573">
                  <c:v>45334</c:v>
                </c:pt>
                <c:pt idx="574">
                  <c:v>45335</c:v>
                </c:pt>
                <c:pt idx="575">
                  <c:v>45336</c:v>
                </c:pt>
                <c:pt idx="576">
                  <c:v>45337</c:v>
                </c:pt>
                <c:pt idx="577">
                  <c:v>45338</c:v>
                </c:pt>
                <c:pt idx="578">
                  <c:v>45341</c:v>
                </c:pt>
                <c:pt idx="579">
                  <c:v>45342</c:v>
                </c:pt>
                <c:pt idx="580">
                  <c:v>45343</c:v>
                </c:pt>
                <c:pt idx="581">
                  <c:v>45344</c:v>
                </c:pt>
                <c:pt idx="582">
                  <c:v>45345</c:v>
                </c:pt>
                <c:pt idx="583">
                  <c:v>45348</c:v>
                </c:pt>
                <c:pt idx="584">
                  <c:v>45349</c:v>
                </c:pt>
                <c:pt idx="585">
                  <c:v>45350</c:v>
                </c:pt>
                <c:pt idx="586">
                  <c:v>45351</c:v>
                </c:pt>
                <c:pt idx="587">
                  <c:v>45352</c:v>
                </c:pt>
                <c:pt idx="588">
                  <c:v>45355</c:v>
                </c:pt>
                <c:pt idx="589">
                  <c:v>45356</c:v>
                </c:pt>
                <c:pt idx="590">
                  <c:v>45357</c:v>
                </c:pt>
                <c:pt idx="591">
                  <c:v>45358</c:v>
                </c:pt>
                <c:pt idx="592">
                  <c:v>45359</c:v>
                </c:pt>
                <c:pt idx="593">
                  <c:v>45362</c:v>
                </c:pt>
                <c:pt idx="594">
                  <c:v>45363</c:v>
                </c:pt>
                <c:pt idx="595">
                  <c:v>45364</c:v>
                </c:pt>
                <c:pt idx="596">
                  <c:v>45365</c:v>
                </c:pt>
                <c:pt idx="597">
                  <c:v>45366</c:v>
                </c:pt>
                <c:pt idx="598">
                  <c:v>45369</c:v>
                </c:pt>
                <c:pt idx="599">
                  <c:v>45370</c:v>
                </c:pt>
                <c:pt idx="600">
                  <c:v>45371</c:v>
                </c:pt>
                <c:pt idx="601">
                  <c:v>45372</c:v>
                </c:pt>
                <c:pt idx="602">
                  <c:v>45373</c:v>
                </c:pt>
                <c:pt idx="603">
                  <c:v>45376</c:v>
                </c:pt>
                <c:pt idx="604">
                  <c:v>45377</c:v>
                </c:pt>
                <c:pt idx="605">
                  <c:v>45378</c:v>
                </c:pt>
                <c:pt idx="606">
                  <c:v>45379</c:v>
                </c:pt>
                <c:pt idx="607">
                  <c:v>45384</c:v>
                </c:pt>
                <c:pt idx="608">
                  <c:v>45385</c:v>
                </c:pt>
                <c:pt idx="609">
                  <c:v>45386</c:v>
                </c:pt>
                <c:pt idx="610">
                  <c:v>45387</c:v>
                </c:pt>
                <c:pt idx="611">
                  <c:v>45390</c:v>
                </c:pt>
                <c:pt idx="612">
                  <c:v>45391</c:v>
                </c:pt>
                <c:pt idx="613">
                  <c:v>45392</c:v>
                </c:pt>
                <c:pt idx="614">
                  <c:v>45393</c:v>
                </c:pt>
                <c:pt idx="615">
                  <c:v>45394</c:v>
                </c:pt>
                <c:pt idx="616">
                  <c:v>45397</c:v>
                </c:pt>
                <c:pt idx="617">
                  <c:v>45398</c:v>
                </c:pt>
                <c:pt idx="618">
                  <c:v>45399</c:v>
                </c:pt>
                <c:pt idx="619">
                  <c:v>45400</c:v>
                </c:pt>
                <c:pt idx="620">
                  <c:v>45401</c:v>
                </c:pt>
                <c:pt idx="621">
                  <c:v>45404</c:v>
                </c:pt>
                <c:pt idx="622">
                  <c:v>45405</c:v>
                </c:pt>
                <c:pt idx="623">
                  <c:v>45406</c:v>
                </c:pt>
                <c:pt idx="624">
                  <c:v>45407</c:v>
                </c:pt>
                <c:pt idx="625">
                  <c:v>45408</c:v>
                </c:pt>
                <c:pt idx="626">
                  <c:v>45411</c:v>
                </c:pt>
                <c:pt idx="627">
                  <c:v>45412</c:v>
                </c:pt>
                <c:pt idx="628">
                  <c:v>45413</c:v>
                </c:pt>
                <c:pt idx="629">
                  <c:v>45414</c:v>
                </c:pt>
                <c:pt idx="630">
                  <c:v>45415</c:v>
                </c:pt>
                <c:pt idx="631">
                  <c:v>45419</c:v>
                </c:pt>
                <c:pt idx="632">
                  <c:v>45420</c:v>
                </c:pt>
                <c:pt idx="633">
                  <c:v>45421</c:v>
                </c:pt>
                <c:pt idx="634">
                  <c:v>45422</c:v>
                </c:pt>
                <c:pt idx="635">
                  <c:v>45425</c:v>
                </c:pt>
                <c:pt idx="636">
                  <c:v>45426</c:v>
                </c:pt>
                <c:pt idx="637">
                  <c:v>45427</c:v>
                </c:pt>
                <c:pt idx="638">
                  <c:v>45428</c:v>
                </c:pt>
                <c:pt idx="639">
                  <c:v>45429</c:v>
                </c:pt>
                <c:pt idx="640">
                  <c:v>45432</c:v>
                </c:pt>
                <c:pt idx="641">
                  <c:v>45433</c:v>
                </c:pt>
                <c:pt idx="642">
                  <c:v>45434</c:v>
                </c:pt>
                <c:pt idx="643">
                  <c:v>45435</c:v>
                </c:pt>
                <c:pt idx="644">
                  <c:v>45436</c:v>
                </c:pt>
                <c:pt idx="645">
                  <c:v>45440</c:v>
                </c:pt>
                <c:pt idx="646">
                  <c:v>45441</c:v>
                </c:pt>
                <c:pt idx="647">
                  <c:v>45442</c:v>
                </c:pt>
                <c:pt idx="648">
                  <c:v>45443</c:v>
                </c:pt>
                <c:pt idx="649">
                  <c:v>45446</c:v>
                </c:pt>
                <c:pt idx="650">
                  <c:v>45447</c:v>
                </c:pt>
                <c:pt idx="651">
                  <c:v>45448</c:v>
                </c:pt>
                <c:pt idx="652">
                  <c:v>45449</c:v>
                </c:pt>
                <c:pt idx="653">
                  <c:v>45450</c:v>
                </c:pt>
                <c:pt idx="654">
                  <c:v>45453</c:v>
                </c:pt>
                <c:pt idx="655">
                  <c:v>45454</c:v>
                </c:pt>
                <c:pt idx="656">
                  <c:v>45455</c:v>
                </c:pt>
                <c:pt idx="657">
                  <c:v>45456</c:v>
                </c:pt>
                <c:pt idx="658">
                  <c:v>45457</c:v>
                </c:pt>
                <c:pt idx="659">
                  <c:v>45460</c:v>
                </c:pt>
                <c:pt idx="660">
                  <c:v>45461</c:v>
                </c:pt>
                <c:pt idx="661">
                  <c:v>45462</c:v>
                </c:pt>
                <c:pt idx="662">
                  <c:v>45463</c:v>
                </c:pt>
                <c:pt idx="663">
                  <c:v>45464</c:v>
                </c:pt>
                <c:pt idx="664">
                  <c:v>45467</c:v>
                </c:pt>
                <c:pt idx="665">
                  <c:v>45468</c:v>
                </c:pt>
                <c:pt idx="666">
                  <c:v>45469</c:v>
                </c:pt>
                <c:pt idx="667">
                  <c:v>45470</c:v>
                </c:pt>
                <c:pt idx="668">
                  <c:v>45471</c:v>
                </c:pt>
                <c:pt idx="669">
                  <c:v>45474</c:v>
                </c:pt>
                <c:pt idx="670">
                  <c:v>45475</c:v>
                </c:pt>
                <c:pt idx="671">
                  <c:v>45476</c:v>
                </c:pt>
                <c:pt idx="672">
                  <c:v>45477</c:v>
                </c:pt>
                <c:pt idx="673">
                  <c:v>45478</c:v>
                </c:pt>
                <c:pt idx="674">
                  <c:v>45481</c:v>
                </c:pt>
                <c:pt idx="675">
                  <c:v>45482</c:v>
                </c:pt>
                <c:pt idx="676">
                  <c:v>45483</c:v>
                </c:pt>
                <c:pt idx="677">
                  <c:v>45484</c:v>
                </c:pt>
                <c:pt idx="678">
                  <c:v>45485</c:v>
                </c:pt>
                <c:pt idx="679">
                  <c:v>45488</c:v>
                </c:pt>
                <c:pt idx="680">
                  <c:v>45489</c:v>
                </c:pt>
                <c:pt idx="681">
                  <c:v>45490</c:v>
                </c:pt>
                <c:pt idx="682">
                  <c:v>45491</c:v>
                </c:pt>
                <c:pt idx="683">
                  <c:v>45492</c:v>
                </c:pt>
                <c:pt idx="684">
                  <c:v>45495</c:v>
                </c:pt>
                <c:pt idx="685">
                  <c:v>45496</c:v>
                </c:pt>
                <c:pt idx="686">
                  <c:v>45497</c:v>
                </c:pt>
                <c:pt idx="687">
                  <c:v>45498</c:v>
                </c:pt>
                <c:pt idx="688">
                  <c:v>45499</c:v>
                </c:pt>
                <c:pt idx="689">
                  <c:v>45502</c:v>
                </c:pt>
                <c:pt idx="690">
                  <c:v>45503</c:v>
                </c:pt>
                <c:pt idx="691">
                  <c:v>45504</c:v>
                </c:pt>
                <c:pt idx="692">
                  <c:v>45505</c:v>
                </c:pt>
                <c:pt idx="693">
                  <c:v>45506</c:v>
                </c:pt>
                <c:pt idx="694">
                  <c:v>45509</c:v>
                </c:pt>
                <c:pt idx="695">
                  <c:v>45510</c:v>
                </c:pt>
                <c:pt idx="696">
                  <c:v>45511</c:v>
                </c:pt>
                <c:pt idx="697">
                  <c:v>45512</c:v>
                </c:pt>
                <c:pt idx="698">
                  <c:v>45513</c:v>
                </c:pt>
                <c:pt idx="699">
                  <c:v>45516</c:v>
                </c:pt>
                <c:pt idx="700">
                  <c:v>45517</c:v>
                </c:pt>
                <c:pt idx="701">
                  <c:v>45518</c:v>
                </c:pt>
                <c:pt idx="702">
                  <c:v>45519</c:v>
                </c:pt>
                <c:pt idx="703">
                  <c:v>45520</c:v>
                </c:pt>
                <c:pt idx="704">
                  <c:v>45523</c:v>
                </c:pt>
                <c:pt idx="705">
                  <c:v>45524</c:v>
                </c:pt>
                <c:pt idx="706">
                  <c:v>45525</c:v>
                </c:pt>
                <c:pt idx="707">
                  <c:v>45526</c:v>
                </c:pt>
                <c:pt idx="708">
                  <c:v>45527</c:v>
                </c:pt>
                <c:pt idx="709">
                  <c:v>45531</c:v>
                </c:pt>
                <c:pt idx="710">
                  <c:v>45532</c:v>
                </c:pt>
                <c:pt idx="711">
                  <c:v>45533</c:v>
                </c:pt>
                <c:pt idx="712">
                  <c:v>45534</c:v>
                </c:pt>
                <c:pt idx="713">
                  <c:v>45537</c:v>
                </c:pt>
                <c:pt idx="714">
                  <c:v>45538</c:v>
                </c:pt>
                <c:pt idx="715">
                  <c:v>45539</c:v>
                </c:pt>
                <c:pt idx="716">
                  <c:v>45540</c:v>
                </c:pt>
                <c:pt idx="717">
                  <c:v>45541</c:v>
                </c:pt>
                <c:pt idx="718">
                  <c:v>45544</c:v>
                </c:pt>
                <c:pt idx="719">
                  <c:v>45545</c:v>
                </c:pt>
                <c:pt idx="720">
                  <c:v>45546</c:v>
                </c:pt>
                <c:pt idx="721">
                  <c:v>45547</c:v>
                </c:pt>
                <c:pt idx="722">
                  <c:v>45548</c:v>
                </c:pt>
                <c:pt idx="723">
                  <c:v>45551</c:v>
                </c:pt>
                <c:pt idx="724">
                  <c:v>45552</c:v>
                </c:pt>
                <c:pt idx="725">
                  <c:v>45553</c:v>
                </c:pt>
                <c:pt idx="726">
                  <c:v>45554</c:v>
                </c:pt>
                <c:pt idx="727">
                  <c:v>45555</c:v>
                </c:pt>
                <c:pt idx="728">
                  <c:v>45558</c:v>
                </c:pt>
                <c:pt idx="729">
                  <c:v>45559</c:v>
                </c:pt>
                <c:pt idx="730">
                  <c:v>45560</c:v>
                </c:pt>
                <c:pt idx="731">
                  <c:v>45561</c:v>
                </c:pt>
                <c:pt idx="732">
                  <c:v>45562</c:v>
                </c:pt>
                <c:pt idx="733">
                  <c:v>45565</c:v>
                </c:pt>
                <c:pt idx="734">
                  <c:v>45566</c:v>
                </c:pt>
              </c:numCache>
            </c:numRef>
          </c:cat>
          <c:val>
            <c:numRef>
              <c:f>Sheet1!$B$2:$B$736</c:f>
              <c:numCache>
                <c:formatCode>General</c:formatCode>
                <c:ptCount val="735"/>
                <c:pt idx="0">
                  <c:v>1559.94</c:v>
                </c:pt>
                <c:pt idx="1">
                  <c:v>1580.34</c:v>
                </c:pt>
                <c:pt idx="2">
                  <c:v>1586.4</c:v>
                </c:pt>
                <c:pt idx="3">
                  <c:v>1586.2</c:v>
                </c:pt>
                <c:pt idx="4">
                  <c:v>1591.86</c:v>
                </c:pt>
                <c:pt idx="5">
                  <c:v>1573.88</c:v>
                </c:pt>
                <c:pt idx="6">
                  <c:v>1575.5</c:v>
                </c:pt>
                <c:pt idx="7">
                  <c:v>1606.2</c:v>
                </c:pt>
                <c:pt idx="8">
                  <c:v>1605.8</c:v>
                </c:pt>
                <c:pt idx="9">
                  <c:v>1609.43</c:v>
                </c:pt>
                <c:pt idx="10">
                  <c:v>1603.37</c:v>
                </c:pt>
                <c:pt idx="11">
                  <c:v>1573.68</c:v>
                </c:pt>
                <c:pt idx="12">
                  <c:v>1574.69</c:v>
                </c:pt>
                <c:pt idx="13">
                  <c:v>1527.21</c:v>
                </c:pt>
                <c:pt idx="14">
                  <c:v>1536.91</c:v>
                </c:pt>
                <c:pt idx="15">
                  <c:v>1541.56</c:v>
                </c:pt>
                <c:pt idx="16">
                  <c:v>1548.83</c:v>
                </c:pt>
                <c:pt idx="17">
                  <c:v>1555.09</c:v>
                </c:pt>
                <c:pt idx="18">
                  <c:v>1555.5</c:v>
                </c:pt>
                <c:pt idx="19">
                  <c:v>1526</c:v>
                </c:pt>
                <c:pt idx="20">
                  <c:v>1540.35</c:v>
                </c:pt>
                <c:pt idx="21">
                  <c:v>1540.35</c:v>
                </c:pt>
                <c:pt idx="22">
                  <c:v>1556.71</c:v>
                </c:pt>
                <c:pt idx="23">
                  <c:v>1549.44</c:v>
                </c:pt>
                <c:pt idx="24">
                  <c:v>1550.04</c:v>
                </c:pt>
                <c:pt idx="25">
                  <c:v>1570.45</c:v>
                </c:pt>
                <c:pt idx="26">
                  <c:v>1591.66</c:v>
                </c:pt>
                <c:pt idx="27">
                  <c:v>1607.82</c:v>
                </c:pt>
                <c:pt idx="28">
                  <c:v>1613.27</c:v>
                </c:pt>
                <c:pt idx="29">
                  <c:v>1628.22</c:v>
                </c:pt>
                <c:pt idx="30">
                  <c:v>1622.77</c:v>
                </c:pt>
                <c:pt idx="31">
                  <c:v>1614.08</c:v>
                </c:pt>
                <c:pt idx="32">
                  <c:v>1624.79</c:v>
                </c:pt>
                <c:pt idx="33">
                  <c:v>1634.89</c:v>
                </c:pt>
                <c:pt idx="34">
                  <c:v>1629.64</c:v>
                </c:pt>
                <c:pt idx="35">
                  <c:v>1607.82</c:v>
                </c:pt>
                <c:pt idx="36">
                  <c:v>1623.98</c:v>
                </c:pt>
                <c:pt idx="37">
                  <c:v>1630.85</c:v>
                </c:pt>
                <c:pt idx="38">
                  <c:v>1630.44</c:v>
                </c:pt>
                <c:pt idx="39">
                  <c:v>1630.24</c:v>
                </c:pt>
                <c:pt idx="40">
                  <c:v>1633.68</c:v>
                </c:pt>
                <c:pt idx="41">
                  <c:v>1634.28</c:v>
                </c:pt>
                <c:pt idx="42">
                  <c:v>1622.77</c:v>
                </c:pt>
                <c:pt idx="43">
                  <c:v>1613.47</c:v>
                </c:pt>
                <c:pt idx="44">
                  <c:v>1621.15</c:v>
                </c:pt>
                <c:pt idx="45">
                  <c:v>1604.79</c:v>
                </c:pt>
                <c:pt idx="46">
                  <c:v>1614.48</c:v>
                </c:pt>
                <c:pt idx="47">
                  <c:v>1627.62</c:v>
                </c:pt>
                <c:pt idx="48">
                  <c:v>1648.02</c:v>
                </c:pt>
                <c:pt idx="49">
                  <c:v>1652.46</c:v>
                </c:pt>
                <c:pt idx="50">
                  <c:v>1647.61</c:v>
                </c:pt>
                <c:pt idx="51">
                  <c:v>1657.51</c:v>
                </c:pt>
                <c:pt idx="52">
                  <c:v>1724.99</c:v>
                </c:pt>
                <c:pt idx="53">
                  <c:v>1718.32</c:v>
                </c:pt>
                <c:pt idx="54">
                  <c:v>1683.17</c:v>
                </c:pt>
                <c:pt idx="55">
                  <c:v>1653.07</c:v>
                </c:pt>
                <c:pt idx="56">
                  <c:v>1663.78</c:v>
                </c:pt>
                <c:pt idx="57">
                  <c:v>1630.85</c:v>
                </c:pt>
                <c:pt idx="58">
                  <c:v>1630.65</c:v>
                </c:pt>
                <c:pt idx="59">
                  <c:v>1648.22</c:v>
                </c:pt>
                <c:pt idx="60">
                  <c:v>1697.92</c:v>
                </c:pt>
                <c:pt idx="61">
                  <c:v>1677.71</c:v>
                </c:pt>
                <c:pt idx="62">
                  <c:v>1659.53</c:v>
                </c:pt>
                <c:pt idx="63">
                  <c:v>1660.75</c:v>
                </c:pt>
                <c:pt idx="64">
                  <c:v>1666.6</c:v>
                </c:pt>
                <c:pt idx="65">
                  <c:v>1644.99</c:v>
                </c:pt>
                <c:pt idx="66">
                  <c:v>1651.45</c:v>
                </c:pt>
                <c:pt idx="67">
                  <c:v>1654.68</c:v>
                </c:pt>
                <c:pt idx="68">
                  <c:v>1660.34</c:v>
                </c:pt>
                <c:pt idx="69">
                  <c:v>1637.11</c:v>
                </c:pt>
                <c:pt idx="70">
                  <c:v>1657.51</c:v>
                </c:pt>
                <c:pt idx="71">
                  <c:v>1635.7</c:v>
                </c:pt>
                <c:pt idx="72">
                  <c:v>1587.01</c:v>
                </c:pt>
                <c:pt idx="73">
                  <c:v>1613.88</c:v>
                </c:pt>
                <c:pt idx="74">
                  <c:v>1591.86</c:v>
                </c:pt>
                <c:pt idx="75">
                  <c:v>1595.5</c:v>
                </c:pt>
                <c:pt idx="76">
                  <c:v>1582.77</c:v>
                </c:pt>
                <c:pt idx="77">
                  <c:v>1577.11</c:v>
                </c:pt>
                <c:pt idx="78">
                  <c:v>1573.27</c:v>
                </c:pt>
                <c:pt idx="79">
                  <c:v>1588.83</c:v>
                </c:pt>
                <c:pt idx="80">
                  <c:v>1520.55</c:v>
                </c:pt>
                <c:pt idx="81">
                  <c:v>1579.74</c:v>
                </c:pt>
                <c:pt idx="82">
                  <c:v>1560.95</c:v>
                </c:pt>
                <c:pt idx="83">
                  <c:v>1560.55</c:v>
                </c:pt>
                <c:pt idx="84">
                  <c:v>1565.8</c:v>
                </c:pt>
                <c:pt idx="85">
                  <c:v>1541.36</c:v>
                </c:pt>
                <c:pt idx="86">
                  <c:v>1503.58</c:v>
                </c:pt>
                <c:pt idx="87">
                  <c:v>1498.93</c:v>
                </c:pt>
                <c:pt idx="88">
                  <c:v>1523.78</c:v>
                </c:pt>
                <c:pt idx="89">
                  <c:v>1562.16</c:v>
                </c:pt>
                <c:pt idx="90">
                  <c:v>1547.42</c:v>
                </c:pt>
                <c:pt idx="91">
                  <c:v>1562.16</c:v>
                </c:pt>
                <c:pt idx="92">
                  <c:v>1576.3</c:v>
                </c:pt>
                <c:pt idx="93">
                  <c:v>1585.8</c:v>
                </c:pt>
                <c:pt idx="94">
                  <c:v>1597.72</c:v>
                </c:pt>
                <c:pt idx="95">
                  <c:v>1634.08</c:v>
                </c:pt>
                <c:pt idx="96">
                  <c:v>1626.2</c:v>
                </c:pt>
                <c:pt idx="97">
                  <c:v>1632.26</c:v>
                </c:pt>
                <c:pt idx="98">
                  <c:v>1638.52</c:v>
                </c:pt>
                <c:pt idx="99">
                  <c:v>1628.83</c:v>
                </c:pt>
                <c:pt idx="100">
                  <c:v>1641.96</c:v>
                </c:pt>
                <c:pt idx="101">
                  <c:v>1639.94</c:v>
                </c:pt>
                <c:pt idx="102">
                  <c:v>1656.5</c:v>
                </c:pt>
                <c:pt idx="103">
                  <c:v>1657.92</c:v>
                </c:pt>
                <c:pt idx="104">
                  <c:v>1677.51</c:v>
                </c:pt>
                <c:pt idx="105">
                  <c:v>1663.78</c:v>
                </c:pt>
                <c:pt idx="106">
                  <c:v>1673.27</c:v>
                </c:pt>
                <c:pt idx="107">
                  <c:v>1669.43</c:v>
                </c:pt>
                <c:pt idx="108">
                  <c:v>1720.95</c:v>
                </c:pt>
                <c:pt idx="109">
                  <c:v>1742.16</c:v>
                </c:pt>
                <c:pt idx="110">
                  <c:v>1758.52</c:v>
                </c:pt>
                <c:pt idx="111">
                  <c:v>1796.5</c:v>
                </c:pt>
                <c:pt idx="112">
                  <c:v>1801.75</c:v>
                </c:pt>
                <c:pt idx="113">
                  <c:v>1801.75</c:v>
                </c:pt>
                <c:pt idx="114">
                  <c:v>1799.12</c:v>
                </c:pt>
                <c:pt idx="115">
                  <c:v>1790.84</c:v>
                </c:pt>
                <c:pt idx="116">
                  <c:v>1777.31</c:v>
                </c:pt>
                <c:pt idx="117">
                  <c:v>1758.32</c:v>
                </c:pt>
                <c:pt idx="118">
                  <c:v>1762.36</c:v>
                </c:pt>
                <c:pt idx="119">
                  <c:v>1759.53</c:v>
                </c:pt>
                <c:pt idx="120">
                  <c:v>1756.7</c:v>
                </c:pt>
                <c:pt idx="121">
                  <c:v>1772.26</c:v>
                </c:pt>
                <c:pt idx="122">
                  <c:v>1815.08</c:v>
                </c:pt>
                <c:pt idx="123">
                  <c:v>1828.62</c:v>
                </c:pt>
                <c:pt idx="124">
                  <c:v>1815.08</c:v>
                </c:pt>
                <c:pt idx="125">
                  <c:v>1812.86</c:v>
                </c:pt>
                <c:pt idx="126">
                  <c:v>1789.02</c:v>
                </c:pt>
                <c:pt idx="127">
                  <c:v>1798.52</c:v>
                </c:pt>
                <c:pt idx="128">
                  <c:v>1786.8</c:v>
                </c:pt>
                <c:pt idx="129">
                  <c:v>1754.28</c:v>
                </c:pt>
                <c:pt idx="130">
                  <c:v>1762.96</c:v>
                </c:pt>
                <c:pt idx="131">
                  <c:v>1757.51</c:v>
                </c:pt>
                <c:pt idx="132">
                  <c:v>1730.44</c:v>
                </c:pt>
                <c:pt idx="133">
                  <c:v>1773.06</c:v>
                </c:pt>
                <c:pt idx="134">
                  <c:v>1816.5</c:v>
                </c:pt>
                <c:pt idx="135">
                  <c:v>1804.17</c:v>
                </c:pt>
                <c:pt idx="136">
                  <c:v>1788.01</c:v>
                </c:pt>
                <c:pt idx="137">
                  <c:v>1749.02</c:v>
                </c:pt>
                <c:pt idx="138">
                  <c:v>1781.75</c:v>
                </c:pt>
                <c:pt idx="139">
                  <c:v>1799.93</c:v>
                </c:pt>
                <c:pt idx="140">
                  <c:v>1799.93</c:v>
                </c:pt>
                <c:pt idx="141">
                  <c:v>1792.86</c:v>
                </c:pt>
                <c:pt idx="142">
                  <c:v>1771.45</c:v>
                </c:pt>
                <c:pt idx="143">
                  <c:v>1750.64</c:v>
                </c:pt>
                <c:pt idx="144">
                  <c:v>1745.39</c:v>
                </c:pt>
                <c:pt idx="145">
                  <c:v>1750.03</c:v>
                </c:pt>
                <c:pt idx="146">
                  <c:v>1724.99</c:v>
                </c:pt>
                <c:pt idx="147">
                  <c:v>1712.06</c:v>
                </c:pt>
                <c:pt idx="148">
                  <c:v>1736.9</c:v>
                </c:pt>
                <c:pt idx="149">
                  <c:v>1768.62</c:v>
                </c:pt>
                <c:pt idx="150">
                  <c:v>1727.01</c:v>
                </c:pt>
                <c:pt idx="151">
                  <c:v>1754.08</c:v>
                </c:pt>
                <c:pt idx="152">
                  <c:v>1754.08</c:v>
                </c:pt>
                <c:pt idx="153">
                  <c:v>1729.43</c:v>
                </c:pt>
                <c:pt idx="154">
                  <c:v>1735.89</c:v>
                </c:pt>
                <c:pt idx="155">
                  <c:v>1688.83</c:v>
                </c:pt>
                <c:pt idx="156">
                  <c:v>1700.54</c:v>
                </c:pt>
                <c:pt idx="157">
                  <c:v>1716.3</c:v>
                </c:pt>
                <c:pt idx="158">
                  <c:v>1708.62</c:v>
                </c:pt>
                <c:pt idx="159">
                  <c:v>1722.97</c:v>
                </c:pt>
                <c:pt idx="160">
                  <c:v>1736.9</c:v>
                </c:pt>
                <c:pt idx="161">
                  <c:v>1773.87</c:v>
                </c:pt>
                <c:pt idx="162">
                  <c:v>1781.95</c:v>
                </c:pt>
                <c:pt idx="163">
                  <c:v>1783.77</c:v>
                </c:pt>
                <c:pt idx="164">
                  <c:v>1811.04</c:v>
                </c:pt>
                <c:pt idx="165">
                  <c:v>1783.37</c:v>
                </c:pt>
                <c:pt idx="166">
                  <c:v>1803.57</c:v>
                </c:pt>
                <c:pt idx="167">
                  <c:v>1820.74</c:v>
                </c:pt>
                <c:pt idx="168">
                  <c:v>1804.58</c:v>
                </c:pt>
                <c:pt idx="169">
                  <c:v>1808.21</c:v>
                </c:pt>
                <c:pt idx="170">
                  <c:v>1809.43</c:v>
                </c:pt>
                <c:pt idx="171">
                  <c:v>1772.46</c:v>
                </c:pt>
                <c:pt idx="172">
                  <c:v>1786.6</c:v>
                </c:pt>
                <c:pt idx="173">
                  <c:v>1760.14</c:v>
                </c:pt>
                <c:pt idx="174">
                  <c:v>1712.06</c:v>
                </c:pt>
                <c:pt idx="175">
                  <c:v>1696.91</c:v>
                </c:pt>
                <c:pt idx="176">
                  <c:v>1736.5</c:v>
                </c:pt>
                <c:pt idx="177">
                  <c:v>1737.25</c:v>
                </c:pt>
                <c:pt idx="178">
                  <c:v>1783.4</c:v>
                </c:pt>
                <c:pt idx="179">
                  <c:v>1776.2</c:v>
                </c:pt>
                <c:pt idx="180">
                  <c:v>1746.8</c:v>
                </c:pt>
                <c:pt idx="181">
                  <c:v>1743.2</c:v>
                </c:pt>
                <c:pt idx="182">
                  <c:v>1744.8</c:v>
                </c:pt>
                <c:pt idx="183">
                  <c:v>1755</c:v>
                </c:pt>
                <c:pt idx="184">
                  <c:v>1755.8</c:v>
                </c:pt>
                <c:pt idx="185">
                  <c:v>1743</c:v>
                </c:pt>
                <c:pt idx="186">
                  <c:v>1727.6</c:v>
                </c:pt>
                <c:pt idx="187">
                  <c:v>1693.8</c:v>
                </c:pt>
                <c:pt idx="188">
                  <c:v>1695</c:v>
                </c:pt>
                <c:pt idx="189">
                  <c:v>1676.8</c:v>
                </c:pt>
                <c:pt idx="190">
                  <c:v>1658.4</c:v>
                </c:pt>
                <c:pt idx="191">
                  <c:v>1667</c:v>
                </c:pt>
                <c:pt idx="192">
                  <c:v>1659.4</c:v>
                </c:pt>
                <c:pt idx="193">
                  <c:v>1646.8</c:v>
                </c:pt>
                <c:pt idx="194">
                  <c:v>1556.6</c:v>
                </c:pt>
                <c:pt idx="195">
                  <c:v>1400</c:v>
                </c:pt>
                <c:pt idx="196">
                  <c:v>1450</c:v>
                </c:pt>
                <c:pt idx="197">
                  <c:v>1406</c:v>
                </c:pt>
                <c:pt idx="198">
                  <c:v>1425</c:v>
                </c:pt>
                <c:pt idx="199">
                  <c:v>1415.4</c:v>
                </c:pt>
                <c:pt idx="200">
                  <c:v>1402</c:v>
                </c:pt>
                <c:pt idx="201">
                  <c:v>1425.2</c:v>
                </c:pt>
                <c:pt idx="202">
                  <c:v>1427.8</c:v>
                </c:pt>
                <c:pt idx="203">
                  <c:v>1402.6</c:v>
                </c:pt>
                <c:pt idx="204">
                  <c:v>1399</c:v>
                </c:pt>
                <c:pt idx="205">
                  <c:v>1390.4</c:v>
                </c:pt>
                <c:pt idx="206">
                  <c:v>1394.8</c:v>
                </c:pt>
                <c:pt idx="207">
                  <c:v>1400.8</c:v>
                </c:pt>
                <c:pt idx="208">
                  <c:v>1379.4</c:v>
                </c:pt>
                <c:pt idx="209">
                  <c:v>1357.2</c:v>
                </c:pt>
                <c:pt idx="210">
                  <c:v>1352</c:v>
                </c:pt>
                <c:pt idx="211">
                  <c:v>1357.8</c:v>
                </c:pt>
                <c:pt idx="212">
                  <c:v>1347.4</c:v>
                </c:pt>
                <c:pt idx="213">
                  <c:v>1344.4</c:v>
                </c:pt>
                <c:pt idx="214">
                  <c:v>1344.2</c:v>
                </c:pt>
                <c:pt idx="215">
                  <c:v>1348.6</c:v>
                </c:pt>
                <c:pt idx="216">
                  <c:v>1377.6</c:v>
                </c:pt>
                <c:pt idx="217">
                  <c:v>1359.4</c:v>
                </c:pt>
                <c:pt idx="218">
                  <c:v>1332.2</c:v>
                </c:pt>
                <c:pt idx="219">
                  <c:v>1337.6</c:v>
                </c:pt>
                <c:pt idx="220">
                  <c:v>1321.4</c:v>
                </c:pt>
                <c:pt idx="221">
                  <c:v>1312.6</c:v>
                </c:pt>
                <c:pt idx="222">
                  <c:v>1304.5999999999999</c:v>
                </c:pt>
                <c:pt idx="223">
                  <c:v>1296</c:v>
                </c:pt>
                <c:pt idx="224">
                  <c:v>1313.2</c:v>
                </c:pt>
                <c:pt idx="225">
                  <c:v>1325</c:v>
                </c:pt>
                <c:pt idx="226">
                  <c:v>1316.6</c:v>
                </c:pt>
                <c:pt idx="227">
                  <c:v>1341.6</c:v>
                </c:pt>
                <c:pt idx="228">
                  <c:v>1315.8</c:v>
                </c:pt>
                <c:pt idx="229">
                  <c:v>1305.8</c:v>
                </c:pt>
                <c:pt idx="230">
                  <c:v>1319.6</c:v>
                </c:pt>
                <c:pt idx="231">
                  <c:v>1328.4</c:v>
                </c:pt>
                <c:pt idx="232">
                  <c:v>1329</c:v>
                </c:pt>
                <c:pt idx="233">
                  <c:v>1322.6</c:v>
                </c:pt>
                <c:pt idx="234">
                  <c:v>1342.6</c:v>
                </c:pt>
                <c:pt idx="235">
                  <c:v>1346</c:v>
                </c:pt>
                <c:pt idx="236">
                  <c:v>1357.2</c:v>
                </c:pt>
                <c:pt idx="237">
                  <c:v>1358.8</c:v>
                </c:pt>
                <c:pt idx="238">
                  <c:v>1331</c:v>
                </c:pt>
                <c:pt idx="239">
                  <c:v>1350.2</c:v>
                </c:pt>
                <c:pt idx="240">
                  <c:v>1354</c:v>
                </c:pt>
                <c:pt idx="241">
                  <c:v>1363.8</c:v>
                </c:pt>
                <c:pt idx="242">
                  <c:v>1382.2</c:v>
                </c:pt>
                <c:pt idx="243">
                  <c:v>1365</c:v>
                </c:pt>
                <c:pt idx="244">
                  <c:v>1392.4</c:v>
                </c:pt>
                <c:pt idx="245">
                  <c:v>1387.4</c:v>
                </c:pt>
                <c:pt idx="246">
                  <c:v>1383.6</c:v>
                </c:pt>
                <c:pt idx="247">
                  <c:v>1395</c:v>
                </c:pt>
                <c:pt idx="248">
                  <c:v>1387</c:v>
                </c:pt>
                <c:pt idx="249">
                  <c:v>1416.6</c:v>
                </c:pt>
                <c:pt idx="250">
                  <c:v>1428.8</c:v>
                </c:pt>
                <c:pt idx="251">
                  <c:v>1446</c:v>
                </c:pt>
                <c:pt idx="252">
                  <c:v>1445.6</c:v>
                </c:pt>
                <c:pt idx="253">
                  <c:v>1448</c:v>
                </c:pt>
                <c:pt idx="254">
                  <c:v>1445.6</c:v>
                </c:pt>
                <c:pt idx="255">
                  <c:v>1377.4</c:v>
                </c:pt>
                <c:pt idx="256">
                  <c:v>1387</c:v>
                </c:pt>
                <c:pt idx="257">
                  <c:v>1407.2</c:v>
                </c:pt>
                <c:pt idx="258">
                  <c:v>1408.2</c:v>
                </c:pt>
                <c:pt idx="259">
                  <c:v>1323.6</c:v>
                </c:pt>
                <c:pt idx="260">
                  <c:v>1365</c:v>
                </c:pt>
                <c:pt idx="261">
                  <c:v>1354.2</c:v>
                </c:pt>
                <c:pt idx="262">
                  <c:v>1374.4</c:v>
                </c:pt>
                <c:pt idx="263">
                  <c:v>1354.4</c:v>
                </c:pt>
                <c:pt idx="264">
                  <c:v>1368.4</c:v>
                </c:pt>
                <c:pt idx="265">
                  <c:v>1398</c:v>
                </c:pt>
                <c:pt idx="266">
                  <c:v>1409.6</c:v>
                </c:pt>
                <c:pt idx="267">
                  <c:v>1384</c:v>
                </c:pt>
                <c:pt idx="268">
                  <c:v>1380</c:v>
                </c:pt>
                <c:pt idx="269">
                  <c:v>1392.4</c:v>
                </c:pt>
                <c:pt idx="270">
                  <c:v>1394.8</c:v>
                </c:pt>
                <c:pt idx="271">
                  <c:v>1417.8</c:v>
                </c:pt>
                <c:pt idx="272">
                  <c:v>1406.8</c:v>
                </c:pt>
                <c:pt idx="273">
                  <c:v>1415.4</c:v>
                </c:pt>
                <c:pt idx="274">
                  <c:v>1424</c:v>
                </c:pt>
                <c:pt idx="275">
                  <c:v>1422.2</c:v>
                </c:pt>
                <c:pt idx="276">
                  <c:v>1387.8</c:v>
                </c:pt>
                <c:pt idx="277">
                  <c:v>1492.4</c:v>
                </c:pt>
                <c:pt idx="278">
                  <c:v>1483.6</c:v>
                </c:pt>
                <c:pt idx="279">
                  <c:v>1457.8</c:v>
                </c:pt>
                <c:pt idx="280">
                  <c:v>1445</c:v>
                </c:pt>
                <c:pt idx="281">
                  <c:v>1452.4</c:v>
                </c:pt>
                <c:pt idx="282">
                  <c:v>1443.8</c:v>
                </c:pt>
                <c:pt idx="283">
                  <c:v>1449.4</c:v>
                </c:pt>
                <c:pt idx="284">
                  <c:v>1428</c:v>
                </c:pt>
                <c:pt idx="285">
                  <c:v>1420.8</c:v>
                </c:pt>
                <c:pt idx="286">
                  <c:v>1427</c:v>
                </c:pt>
                <c:pt idx="287">
                  <c:v>1453.2</c:v>
                </c:pt>
                <c:pt idx="288">
                  <c:v>1454.8</c:v>
                </c:pt>
                <c:pt idx="289">
                  <c:v>1452.8</c:v>
                </c:pt>
                <c:pt idx="290">
                  <c:v>1440.2</c:v>
                </c:pt>
                <c:pt idx="291">
                  <c:v>1444.6</c:v>
                </c:pt>
                <c:pt idx="292">
                  <c:v>1437.6</c:v>
                </c:pt>
                <c:pt idx="293">
                  <c:v>1451</c:v>
                </c:pt>
                <c:pt idx="294">
                  <c:v>1447.8</c:v>
                </c:pt>
                <c:pt idx="295">
                  <c:v>1431.6</c:v>
                </c:pt>
                <c:pt idx="296">
                  <c:v>1432.2</c:v>
                </c:pt>
                <c:pt idx="297">
                  <c:v>1421.4</c:v>
                </c:pt>
                <c:pt idx="298">
                  <c:v>1414</c:v>
                </c:pt>
                <c:pt idx="299">
                  <c:v>1409.8</c:v>
                </c:pt>
                <c:pt idx="300">
                  <c:v>1431</c:v>
                </c:pt>
                <c:pt idx="301">
                  <c:v>1434.6</c:v>
                </c:pt>
                <c:pt idx="302">
                  <c:v>1436.2</c:v>
                </c:pt>
                <c:pt idx="303">
                  <c:v>1437.8</c:v>
                </c:pt>
                <c:pt idx="304">
                  <c:v>1410</c:v>
                </c:pt>
                <c:pt idx="305">
                  <c:v>1418.6</c:v>
                </c:pt>
                <c:pt idx="306">
                  <c:v>1406.8</c:v>
                </c:pt>
                <c:pt idx="307">
                  <c:v>1410.8</c:v>
                </c:pt>
                <c:pt idx="308">
                  <c:v>1387</c:v>
                </c:pt>
                <c:pt idx="309">
                  <c:v>1403.6</c:v>
                </c:pt>
                <c:pt idx="310">
                  <c:v>1405.2</c:v>
                </c:pt>
                <c:pt idx="311">
                  <c:v>1410</c:v>
                </c:pt>
                <c:pt idx="312">
                  <c:v>1413</c:v>
                </c:pt>
                <c:pt idx="313">
                  <c:v>1423.4</c:v>
                </c:pt>
                <c:pt idx="314">
                  <c:v>1419.6</c:v>
                </c:pt>
                <c:pt idx="315">
                  <c:v>1427.4</c:v>
                </c:pt>
                <c:pt idx="316">
                  <c:v>1439.6</c:v>
                </c:pt>
                <c:pt idx="317">
                  <c:v>1461</c:v>
                </c:pt>
                <c:pt idx="318">
                  <c:v>1485.6</c:v>
                </c:pt>
                <c:pt idx="319">
                  <c:v>1501</c:v>
                </c:pt>
                <c:pt idx="320">
                  <c:v>1502.6</c:v>
                </c:pt>
                <c:pt idx="321">
                  <c:v>1473</c:v>
                </c:pt>
                <c:pt idx="322">
                  <c:v>1487.6</c:v>
                </c:pt>
                <c:pt idx="323">
                  <c:v>1470</c:v>
                </c:pt>
                <c:pt idx="324">
                  <c:v>1456.8</c:v>
                </c:pt>
                <c:pt idx="325">
                  <c:v>1455</c:v>
                </c:pt>
                <c:pt idx="326">
                  <c:v>1484.2</c:v>
                </c:pt>
                <c:pt idx="327">
                  <c:v>1475</c:v>
                </c:pt>
                <c:pt idx="328">
                  <c:v>1481.8</c:v>
                </c:pt>
                <c:pt idx="329">
                  <c:v>1481.8</c:v>
                </c:pt>
                <c:pt idx="330">
                  <c:v>1457.6</c:v>
                </c:pt>
                <c:pt idx="331">
                  <c:v>1445</c:v>
                </c:pt>
                <c:pt idx="332">
                  <c:v>1450.2</c:v>
                </c:pt>
                <c:pt idx="333">
                  <c:v>1425.4</c:v>
                </c:pt>
                <c:pt idx="334">
                  <c:v>1422</c:v>
                </c:pt>
                <c:pt idx="335">
                  <c:v>1438.8</c:v>
                </c:pt>
                <c:pt idx="336">
                  <c:v>1442.2</c:v>
                </c:pt>
                <c:pt idx="337">
                  <c:v>1439.4</c:v>
                </c:pt>
                <c:pt idx="338">
                  <c:v>1441.8</c:v>
                </c:pt>
                <c:pt idx="339">
                  <c:v>1422.4</c:v>
                </c:pt>
                <c:pt idx="340">
                  <c:v>1412.2</c:v>
                </c:pt>
                <c:pt idx="341">
                  <c:v>1398.6</c:v>
                </c:pt>
                <c:pt idx="342">
                  <c:v>1376.6</c:v>
                </c:pt>
                <c:pt idx="343">
                  <c:v>1380.4</c:v>
                </c:pt>
                <c:pt idx="344">
                  <c:v>1381.4</c:v>
                </c:pt>
                <c:pt idx="345">
                  <c:v>1387</c:v>
                </c:pt>
                <c:pt idx="346">
                  <c:v>1400.8</c:v>
                </c:pt>
                <c:pt idx="347">
                  <c:v>1414</c:v>
                </c:pt>
                <c:pt idx="348">
                  <c:v>1428</c:v>
                </c:pt>
                <c:pt idx="349">
                  <c:v>1438.2</c:v>
                </c:pt>
                <c:pt idx="350">
                  <c:v>1437.8</c:v>
                </c:pt>
                <c:pt idx="351">
                  <c:v>1401.2</c:v>
                </c:pt>
                <c:pt idx="352">
                  <c:v>1423.6</c:v>
                </c:pt>
                <c:pt idx="353">
                  <c:v>1421</c:v>
                </c:pt>
                <c:pt idx="354">
                  <c:v>1420.6</c:v>
                </c:pt>
                <c:pt idx="355">
                  <c:v>1420</c:v>
                </c:pt>
                <c:pt idx="356">
                  <c:v>1429</c:v>
                </c:pt>
                <c:pt idx="357">
                  <c:v>1439.4</c:v>
                </c:pt>
                <c:pt idx="358">
                  <c:v>1449</c:v>
                </c:pt>
                <c:pt idx="359">
                  <c:v>1487.2</c:v>
                </c:pt>
                <c:pt idx="360">
                  <c:v>1523</c:v>
                </c:pt>
                <c:pt idx="361">
                  <c:v>1506.4</c:v>
                </c:pt>
                <c:pt idx="362">
                  <c:v>1512.6</c:v>
                </c:pt>
                <c:pt idx="363">
                  <c:v>1522.4</c:v>
                </c:pt>
                <c:pt idx="364">
                  <c:v>1515</c:v>
                </c:pt>
                <c:pt idx="365">
                  <c:v>1511.8</c:v>
                </c:pt>
                <c:pt idx="366">
                  <c:v>1484</c:v>
                </c:pt>
                <c:pt idx="367">
                  <c:v>1485.8</c:v>
                </c:pt>
                <c:pt idx="368">
                  <c:v>1470.8</c:v>
                </c:pt>
                <c:pt idx="369">
                  <c:v>1471.2</c:v>
                </c:pt>
                <c:pt idx="370">
                  <c:v>1474</c:v>
                </c:pt>
                <c:pt idx="371">
                  <c:v>1500.2</c:v>
                </c:pt>
                <c:pt idx="372">
                  <c:v>1442.2</c:v>
                </c:pt>
                <c:pt idx="373">
                  <c:v>1437</c:v>
                </c:pt>
                <c:pt idx="374">
                  <c:v>1441</c:v>
                </c:pt>
                <c:pt idx="375">
                  <c:v>1455.2</c:v>
                </c:pt>
                <c:pt idx="376">
                  <c:v>1470.6</c:v>
                </c:pt>
                <c:pt idx="377">
                  <c:v>1466.2</c:v>
                </c:pt>
                <c:pt idx="378">
                  <c:v>1462.4</c:v>
                </c:pt>
                <c:pt idx="379">
                  <c:v>1446.2</c:v>
                </c:pt>
                <c:pt idx="380">
                  <c:v>1436.4</c:v>
                </c:pt>
                <c:pt idx="381">
                  <c:v>1444.8</c:v>
                </c:pt>
                <c:pt idx="382">
                  <c:v>1470.2</c:v>
                </c:pt>
                <c:pt idx="383">
                  <c:v>1469.6</c:v>
                </c:pt>
                <c:pt idx="384">
                  <c:v>1466</c:v>
                </c:pt>
                <c:pt idx="385">
                  <c:v>1442.4</c:v>
                </c:pt>
                <c:pt idx="386">
                  <c:v>1423.8</c:v>
                </c:pt>
                <c:pt idx="387">
                  <c:v>1423.8</c:v>
                </c:pt>
                <c:pt idx="388">
                  <c:v>1425.8</c:v>
                </c:pt>
                <c:pt idx="389">
                  <c:v>1430.2</c:v>
                </c:pt>
                <c:pt idx="390">
                  <c:v>1408.8</c:v>
                </c:pt>
                <c:pt idx="391">
                  <c:v>1384.6</c:v>
                </c:pt>
                <c:pt idx="392">
                  <c:v>1392.2</c:v>
                </c:pt>
                <c:pt idx="393">
                  <c:v>1371</c:v>
                </c:pt>
                <c:pt idx="394">
                  <c:v>1346.4</c:v>
                </c:pt>
                <c:pt idx="395">
                  <c:v>1347.6</c:v>
                </c:pt>
                <c:pt idx="396">
                  <c:v>1367.6</c:v>
                </c:pt>
                <c:pt idx="397">
                  <c:v>1382</c:v>
                </c:pt>
                <c:pt idx="398">
                  <c:v>1391.4</c:v>
                </c:pt>
                <c:pt idx="399">
                  <c:v>1376.2</c:v>
                </c:pt>
                <c:pt idx="400">
                  <c:v>1375.2</c:v>
                </c:pt>
                <c:pt idx="401">
                  <c:v>1378</c:v>
                </c:pt>
                <c:pt idx="402">
                  <c:v>1373.8</c:v>
                </c:pt>
                <c:pt idx="403">
                  <c:v>1366.6</c:v>
                </c:pt>
                <c:pt idx="404">
                  <c:v>1363.4</c:v>
                </c:pt>
                <c:pt idx="405">
                  <c:v>1374.8</c:v>
                </c:pt>
                <c:pt idx="406">
                  <c:v>1364.6</c:v>
                </c:pt>
                <c:pt idx="407">
                  <c:v>1351.8</c:v>
                </c:pt>
                <c:pt idx="408">
                  <c:v>1361.6</c:v>
                </c:pt>
                <c:pt idx="409">
                  <c:v>1371.8</c:v>
                </c:pt>
                <c:pt idx="410">
                  <c:v>1359</c:v>
                </c:pt>
                <c:pt idx="411">
                  <c:v>1425.2</c:v>
                </c:pt>
                <c:pt idx="412">
                  <c:v>1419.8</c:v>
                </c:pt>
                <c:pt idx="413">
                  <c:v>1402.2</c:v>
                </c:pt>
                <c:pt idx="414">
                  <c:v>1402.4</c:v>
                </c:pt>
                <c:pt idx="415">
                  <c:v>1394</c:v>
                </c:pt>
                <c:pt idx="416">
                  <c:v>1388.8</c:v>
                </c:pt>
                <c:pt idx="417">
                  <c:v>1386.6</c:v>
                </c:pt>
                <c:pt idx="418">
                  <c:v>1379</c:v>
                </c:pt>
                <c:pt idx="419">
                  <c:v>1366.6</c:v>
                </c:pt>
                <c:pt idx="420">
                  <c:v>1336.8</c:v>
                </c:pt>
                <c:pt idx="421">
                  <c:v>1316</c:v>
                </c:pt>
                <c:pt idx="422">
                  <c:v>1316.6</c:v>
                </c:pt>
                <c:pt idx="423">
                  <c:v>1318</c:v>
                </c:pt>
                <c:pt idx="424">
                  <c:v>1331.8</c:v>
                </c:pt>
                <c:pt idx="425">
                  <c:v>1330</c:v>
                </c:pt>
                <c:pt idx="426">
                  <c:v>1320.2</c:v>
                </c:pt>
                <c:pt idx="427">
                  <c:v>1318.6</c:v>
                </c:pt>
                <c:pt idx="428">
                  <c:v>1332.6</c:v>
                </c:pt>
                <c:pt idx="429">
                  <c:v>1360.4</c:v>
                </c:pt>
                <c:pt idx="430">
                  <c:v>1387.2</c:v>
                </c:pt>
                <c:pt idx="431">
                  <c:v>1388.2</c:v>
                </c:pt>
                <c:pt idx="432">
                  <c:v>1395.8</c:v>
                </c:pt>
                <c:pt idx="433">
                  <c:v>1393</c:v>
                </c:pt>
                <c:pt idx="434">
                  <c:v>1385.4</c:v>
                </c:pt>
                <c:pt idx="435">
                  <c:v>1405.6</c:v>
                </c:pt>
                <c:pt idx="436">
                  <c:v>1383</c:v>
                </c:pt>
                <c:pt idx="437">
                  <c:v>1384.6</c:v>
                </c:pt>
                <c:pt idx="438">
                  <c:v>1371.6</c:v>
                </c:pt>
                <c:pt idx="439">
                  <c:v>1367.4</c:v>
                </c:pt>
                <c:pt idx="440">
                  <c:v>1345.4</c:v>
                </c:pt>
                <c:pt idx="441">
                  <c:v>1347</c:v>
                </c:pt>
                <c:pt idx="442">
                  <c:v>1352.2</c:v>
                </c:pt>
                <c:pt idx="443">
                  <c:v>1365</c:v>
                </c:pt>
                <c:pt idx="444">
                  <c:v>1383.6</c:v>
                </c:pt>
                <c:pt idx="445">
                  <c:v>1387.6</c:v>
                </c:pt>
                <c:pt idx="446">
                  <c:v>1371</c:v>
                </c:pt>
                <c:pt idx="447">
                  <c:v>1386</c:v>
                </c:pt>
                <c:pt idx="448">
                  <c:v>1377.2</c:v>
                </c:pt>
                <c:pt idx="449">
                  <c:v>1370.6</c:v>
                </c:pt>
                <c:pt idx="450">
                  <c:v>1357.8</c:v>
                </c:pt>
                <c:pt idx="451">
                  <c:v>1349</c:v>
                </c:pt>
                <c:pt idx="452">
                  <c:v>1347.4</c:v>
                </c:pt>
                <c:pt idx="453">
                  <c:v>1357</c:v>
                </c:pt>
                <c:pt idx="454">
                  <c:v>1364.8</c:v>
                </c:pt>
                <c:pt idx="455">
                  <c:v>1371.6</c:v>
                </c:pt>
                <c:pt idx="456">
                  <c:v>1374</c:v>
                </c:pt>
                <c:pt idx="457">
                  <c:v>1397.8</c:v>
                </c:pt>
                <c:pt idx="458">
                  <c:v>1397.6</c:v>
                </c:pt>
                <c:pt idx="459">
                  <c:v>1388.8</c:v>
                </c:pt>
                <c:pt idx="460">
                  <c:v>1387.6</c:v>
                </c:pt>
                <c:pt idx="461">
                  <c:v>1373.6</c:v>
                </c:pt>
                <c:pt idx="462">
                  <c:v>1381.4</c:v>
                </c:pt>
                <c:pt idx="463">
                  <c:v>1376.6</c:v>
                </c:pt>
                <c:pt idx="464">
                  <c:v>1388.2</c:v>
                </c:pt>
                <c:pt idx="465">
                  <c:v>1444.2</c:v>
                </c:pt>
                <c:pt idx="466">
                  <c:v>1468.8</c:v>
                </c:pt>
                <c:pt idx="467">
                  <c:v>1466.6</c:v>
                </c:pt>
                <c:pt idx="468">
                  <c:v>1463.8</c:v>
                </c:pt>
                <c:pt idx="469">
                  <c:v>1487.2</c:v>
                </c:pt>
                <c:pt idx="470">
                  <c:v>1509.6</c:v>
                </c:pt>
                <c:pt idx="471">
                  <c:v>1505.4</c:v>
                </c:pt>
                <c:pt idx="472">
                  <c:v>1503</c:v>
                </c:pt>
                <c:pt idx="473">
                  <c:v>1534.4</c:v>
                </c:pt>
                <c:pt idx="474">
                  <c:v>1530.6</c:v>
                </c:pt>
                <c:pt idx="475">
                  <c:v>1527.8</c:v>
                </c:pt>
                <c:pt idx="476">
                  <c:v>1535.8</c:v>
                </c:pt>
                <c:pt idx="477">
                  <c:v>1532.2</c:v>
                </c:pt>
                <c:pt idx="478">
                  <c:v>1518.6</c:v>
                </c:pt>
                <c:pt idx="479">
                  <c:v>1494</c:v>
                </c:pt>
                <c:pt idx="480">
                  <c:v>1492</c:v>
                </c:pt>
                <c:pt idx="481">
                  <c:v>1484</c:v>
                </c:pt>
                <c:pt idx="482">
                  <c:v>1485.2</c:v>
                </c:pt>
                <c:pt idx="483">
                  <c:v>1486.8</c:v>
                </c:pt>
                <c:pt idx="484">
                  <c:v>1483</c:v>
                </c:pt>
                <c:pt idx="485">
                  <c:v>1499.4</c:v>
                </c:pt>
                <c:pt idx="486">
                  <c:v>1508.2</c:v>
                </c:pt>
                <c:pt idx="487">
                  <c:v>1521.4</c:v>
                </c:pt>
                <c:pt idx="488">
                  <c:v>1519.2</c:v>
                </c:pt>
                <c:pt idx="489">
                  <c:v>1519.8</c:v>
                </c:pt>
                <c:pt idx="490">
                  <c:v>1510</c:v>
                </c:pt>
                <c:pt idx="491">
                  <c:v>1493.2</c:v>
                </c:pt>
                <c:pt idx="492">
                  <c:v>1504.2</c:v>
                </c:pt>
                <c:pt idx="493">
                  <c:v>1495.4</c:v>
                </c:pt>
                <c:pt idx="494">
                  <c:v>1451.2</c:v>
                </c:pt>
                <c:pt idx="495">
                  <c:v>1462</c:v>
                </c:pt>
                <c:pt idx="496">
                  <c:v>1462.4</c:v>
                </c:pt>
                <c:pt idx="497">
                  <c:v>1470</c:v>
                </c:pt>
                <c:pt idx="498">
                  <c:v>1483.2</c:v>
                </c:pt>
                <c:pt idx="499">
                  <c:v>1474.4</c:v>
                </c:pt>
                <c:pt idx="500">
                  <c:v>1433.2</c:v>
                </c:pt>
                <c:pt idx="501">
                  <c:v>1452.4</c:v>
                </c:pt>
                <c:pt idx="502">
                  <c:v>1457.4</c:v>
                </c:pt>
                <c:pt idx="503">
                  <c:v>1423</c:v>
                </c:pt>
                <c:pt idx="504">
                  <c:v>1396</c:v>
                </c:pt>
                <c:pt idx="505">
                  <c:v>1395.6</c:v>
                </c:pt>
                <c:pt idx="506">
                  <c:v>1405</c:v>
                </c:pt>
                <c:pt idx="507">
                  <c:v>1424.8</c:v>
                </c:pt>
                <c:pt idx="508">
                  <c:v>1426.2</c:v>
                </c:pt>
                <c:pt idx="509">
                  <c:v>1415.4</c:v>
                </c:pt>
                <c:pt idx="510">
                  <c:v>1398.4</c:v>
                </c:pt>
                <c:pt idx="511">
                  <c:v>1407.2</c:v>
                </c:pt>
                <c:pt idx="512">
                  <c:v>1383.4</c:v>
                </c:pt>
                <c:pt idx="513">
                  <c:v>1392.8</c:v>
                </c:pt>
                <c:pt idx="514">
                  <c:v>1382</c:v>
                </c:pt>
                <c:pt idx="515">
                  <c:v>1410.6</c:v>
                </c:pt>
                <c:pt idx="516">
                  <c:v>1408</c:v>
                </c:pt>
                <c:pt idx="517">
                  <c:v>1417.4</c:v>
                </c:pt>
                <c:pt idx="518">
                  <c:v>1411.2</c:v>
                </c:pt>
                <c:pt idx="519">
                  <c:v>1421</c:v>
                </c:pt>
                <c:pt idx="520">
                  <c:v>1422.6</c:v>
                </c:pt>
                <c:pt idx="521">
                  <c:v>1414.2</c:v>
                </c:pt>
                <c:pt idx="522">
                  <c:v>1411.8</c:v>
                </c:pt>
                <c:pt idx="523">
                  <c:v>1401</c:v>
                </c:pt>
                <c:pt idx="524">
                  <c:v>1419.4</c:v>
                </c:pt>
                <c:pt idx="525">
                  <c:v>1436</c:v>
                </c:pt>
                <c:pt idx="526">
                  <c:v>1455.4</c:v>
                </c:pt>
                <c:pt idx="527">
                  <c:v>1439.6</c:v>
                </c:pt>
                <c:pt idx="528">
                  <c:v>1440</c:v>
                </c:pt>
                <c:pt idx="529">
                  <c:v>1432.6</c:v>
                </c:pt>
                <c:pt idx="530">
                  <c:v>1434.4</c:v>
                </c:pt>
                <c:pt idx="531">
                  <c:v>1447.4</c:v>
                </c:pt>
                <c:pt idx="532">
                  <c:v>1449.4</c:v>
                </c:pt>
                <c:pt idx="533">
                  <c:v>1455.8</c:v>
                </c:pt>
                <c:pt idx="534">
                  <c:v>1461.8</c:v>
                </c:pt>
                <c:pt idx="535">
                  <c:v>1419.2</c:v>
                </c:pt>
                <c:pt idx="536">
                  <c:v>1442.6</c:v>
                </c:pt>
                <c:pt idx="537">
                  <c:v>1432.8</c:v>
                </c:pt>
                <c:pt idx="538">
                  <c:v>1445.2</c:v>
                </c:pt>
                <c:pt idx="539">
                  <c:v>1450</c:v>
                </c:pt>
                <c:pt idx="540">
                  <c:v>1449.6</c:v>
                </c:pt>
                <c:pt idx="541">
                  <c:v>1449.6</c:v>
                </c:pt>
                <c:pt idx="542">
                  <c:v>1461.2</c:v>
                </c:pt>
                <c:pt idx="543">
                  <c:v>1450.2</c:v>
                </c:pt>
                <c:pt idx="544">
                  <c:v>1479.8</c:v>
                </c:pt>
                <c:pt idx="545">
                  <c:v>1520.4</c:v>
                </c:pt>
                <c:pt idx="546">
                  <c:v>1539.8</c:v>
                </c:pt>
                <c:pt idx="547">
                  <c:v>1541.2</c:v>
                </c:pt>
                <c:pt idx="548">
                  <c:v>1549</c:v>
                </c:pt>
                <c:pt idx="549">
                  <c:v>1576.2</c:v>
                </c:pt>
                <c:pt idx="550">
                  <c:v>1570.8</c:v>
                </c:pt>
                <c:pt idx="551">
                  <c:v>1556.4</c:v>
                </c:pt>
                <c:pt idx="552">
                  <c:v>1573</c:v>
                </c:pt>
                <c:pt idx="553">
                  <c:v>1580</c:v>
                </c:pt>
                <c:pt idx="554">
                  <c:v>1581.8</c:v>
                </c:pt>
                <c:pt idx="555">
                  <c:v>1575.6</c:v>
                </c:pt>
                <c:pt idx="556">
                  <c:v>1555.6</c:v>
                </c:pt>
                <c:pt idx="557">
                  <c:v>1563.6</c:v>
                </c:pt>
                <c:pt idx="558">
                  <c:v>1555.8</c:v>
                </c:pt>
                <c:pt idx="559">
                  <c:v>1554.2</c:v>
                </c:pt>
                <c:pt idx="560">
                  <c:v>1554.8</c:v>
                </c:pt>
                <c:pt idx="561">
                  <c:v>1521.2</c:v>
                </c:pt>
                <c:pt idx="562">
                  <c:v>1537</c:v>
                </c:pt>
                <c:pt idx="563">
                  <c:v>1533.6</c:v>
                </c:pt>
                <c:pt idx="564">
                  <c:v>1537.8</c:v>
                </c:pt>
                <c:pt idx="565">
                  <c:v>1568</c:v>
                </c:pt>
                <c:pt idx="566">
                  <c:v>1586.2</c:v>
                </c:pt>
                <c:pt idx="567">
                  <c:v>1611.2</c:v>
                </c:pt>
                <c:pt idx="568">
                  <c:v>1662.6</c:v>
                </c:pt>
                <c:pt idx="569">
                  <c:v>1653</c:v>
                </c:pt>
                <c:pt idx="570">
                  <c:v>1672.6</c:v>
                </c:pt>
                <c:pt idx="571">
                  <c:v>1651</c:v>
                </c:pt>
                <c:pt idx="572">
                  <c:v>1660</c:v>
                </c:pt>
                <c:pt idx="573">
                  <c:v>1626.4</c:v>
                </c:pt>
                <c:pt idx="574">
                  <c:v>1641.8</c:v>
                </c:pt>
                <c:pt idx="575">
                  <c:v>1668</c:v>
                </c:pt>
                <c:pt idx="576">
                  <c:v>1663</c:v>
                </c:pt>
                <c:pt idx="577">
                  <c:v>1676.4</c:v>
                </c:pt>
                <c:pt idx="578">
                  <c:v>1669.2</c:v>
                </c:pt>
                <c:pt idx="579">
                  <c:v>1677.8</c:v>
                </c:pt>
                <c:pt idx="580">
                  <c:v>1661</c:v>
                </c:pt>
                <c:pt idx="581">
                  <c:v>1668.8</c:v>
                </c:pt>
                <c:pt idx="582">
                  <c:v>1672.4</c:v>
                </c:pt>
                <c:pt idx="583">
                  <c:v>1674.6</c:v>
                </c:pt>
                <c:pt idx="584">
                  <c:v>1671</c:v>
                </c:pt>
                <c:pt idx="585">
                  <c:v>1669.8</c:v>
                </c:pt>
                <c:pt idx="586">
                  <c:v>1664.6</c:v>
                </c:pt>
                <c:pt idx="587">
                  <c:v>1661.8</c:v>
                </c:pt>
                <c:pt idx="588">
                  <c:v>1667.8</c:v>
                </c:pt>
                <c:pt idx="589">
                  <c:v>1683.4</c:v>
                </c:pt>
                <c:pt idx="590">
                  <c:v>1673.2</c:v>
                </c:pt>
                <c:pt idx="591">
                  <c:v>1711.2</c:v>
                </c:pt>
                <c:pt idx="592">
                  <c:v>1673</c:v>
                </c:pt>
                <c:pt idx="593">
                  <c:v>1675</c:v>
                </c:pt>
                <c:pt idx="594">
                  <c:v>1685.2</c:v>
                </c:pt>
                <c:pt idx="595">
                  <c:v>1695.2</c:v>
                </c:pt>
                <c:pt idx="596">
                  <c:v>1687.8</c:v>
                </c:pt>
                <c:pt idx="597">
                  <c:v>1649.6</c:v>
                </c:pt>
                <c:pt idx="598">
                  <c:v>1660.8</c:v>
                </c:pt>
                <c:pt idx="599">
                  <c:v>1664.4</c:v>
                </c:pt>
                <c:pt idx="600">
                  <c:v>1646.8</c:v>
                </c:pt>
                <c:pt idx="601">
                  <c:v>1673.8</c:v>
                </c:pt>
                <c:pt idx="602">
                  <c:v>1686.8</c:v>
                </c:pt>
                <c:pt idx="603">
                  <c:v>1694.6</c:v>
                </c:pt>
                <c:pt idx="604">
                  <c:v>1697.8</c:v>
                </c:pt>
                <c:pt idx="605">
                  <c:v>1705.2</c:v>
                </c:pt>
                <c:pt idx="606">
                  <c:v>1708.6</c:v>
                </c:pt>
                <c:pt idx="607">
                  <c:v>1663</c:v>
                </c:pt>
                <c:pt idx="608">
                  <c:v>1654</c:v>
                </c:pt>
                <c:pt idx="609">
                  <c:v>1637.5</c:v>
                </c:pt>
                <c:pt idx="610">
                  <c:v>1629.5</c:v>
                </c:pt>
                <c:pt idx="611">
                  <c:v>1620</c:v>
                </c:pt>
                <c:pt idx="612">
                  <c:v>1616</c:v>
                </c:pt>
                <c:pt idx="613">
                  <c:v>1621</c:v>
                </c:pt>
                <c:pt idx="614">
                  <c:v>1629</c:v>
                </c:pt>
                <c:pt idx="615">
                  <c:v>1643.5</c:v>
                </c:pt>
                <c:pt idx="616">
                  <c:v>1643.5</c:v>
                </c:pt>
                <c:pt idx="617">
                  <c:v>1610.5</c:v>
                </c:pt>
                <c:pt idx="618">
                  <c:v>1590</c:v>
                </c:pt>
                <c:pt idx="619">
                  <c:v>1583.5</c:v>
                </c:pt>
                <c:pt idx="620">
                  <c:v>1599</c:v>
                </c:pt>
                <c:pt idx="621">
                  <c:v>1639.5</c:v>
                </c:pt>
                <c:pt idx="622">
                  <c:v>1651</c:v>
                </c:pt>
                <c:pt idx="623">
                  <c:v>1636</c:v>
                </c:pt>
                <c:pt idx="624">
                  <c:v>1640.5</c:v>
                </c:pt>
                <c:pt idx="625">
                  <c:v>1653</c:v>
                </c:pt>
                <c:pt idx="626">
                  <c:v>1670</c:v>
                </c:pt>
                <c:pt idx="627">
                  <c:v>1673</c:v>
                </c:pt>
                <c:pt idx="628">
                  <c:v>1705</c:v>
                </c:pt>
                <c:pt idx="629">
                  <c:v>1728.5</c:v>
                </c:pt>
                <c:pt idx="630">
                  <c:v>1733.5</c:v>
                </c:pt>
                <c:pt idx="631">
                  <c:v>1761</c:v>
                </c:pt>
                <c:pt idx="632">
                  <c:v>1773.5</c:v>
                </c:pt>
                <c:pt idx="633">
                  <c:v>1780.5</c:v>
                </c:pt>
                <c:pt idx="634">
                  <c:v>1799.5</c:v>
                </c:pt>
                <c:pt idx="635">
                  <c:v>1810</c:v>
                </c:pt>
                <c:pt idx="636">
                  <c:v>1810</c:v>
                </c:pt>
                <c:pt idx="637">
                  <c:v>1812.5</c:v>
                </c:pt>
                <c:pt idx="638">
                  <c:v>1783.5</c:v>
                </c:pt>
                <c:pt idx="639">
                  <c:v>1775</c:v>
                </c:pt>
                <c:pt idx="640">
                  <c:v>1775</c:v>
                </c:pt>
                <c:pt idx="641">
                  <c:v>1756</c:v>
                </c:pt>
                <c:pt idx="642">
                  <c:v>1788.5</c:v>
                </c:pt>
                <c:pt idx="643">
                  <c:v>1778</c:v>
                </c:pt>
                <c:pt idx="644">
                  <c:v>1774.5</c:v>
                </c:pt>
                <c:pt idx="645">
                  <c:v>1740</c:v>
                </c:pt>
                <c:pt idx="646">
                  <c:v>1746.5</c:v>
                </c:pt>
                <c:pt idx="647">
                  <c:v>1730</c:v>
                </c:pt>
                <c:pt idx="648">
                  <c:v>1766.5</c:v>
                </c:pt>
                <c:pt idx="649">
                  <c:v>1598</c:v>
                </c:pt>
                <c:pt idx="650">
                  <c:v>1615</c:v>
                </c:pt>
                <c:pt idx="651">
                  <c:v>1650.5</c:v>
                </c:pt>
                <c:pt idx="652">
                  <c:v>1640</c:v>
                </c:pt>
                <c:pt idx="653">
                  <c:v>1629</c:v>
                </c:pt>
                <c:pt idx="654">
                  <c:v>1621</c:v>
                </c:pt>
                <c:pt idx="655">
                  <c:v>1615</c:v>
                </c:pt>
                <c:pt idx="656">
                  <c:v>1605</c:v>
                </c:pt>
                <c:pt idx="657">
                  <c:v>1610</c:v>
                </c:pt>
                <c:pt idx="658">
                  <c:v>1604.5</c:v>
                </c:pt>
                <c:pt idx="659">
                  <c:v>1600</c:v>
                </c:pt>
                <c:pt idx="660">
                  <c:v>1612</c:v>
                </c:pt>
                <c:pt idx="661">
                  <c:v>1616.5</c:v>
                </c:pt>
                <c:pt idx="662">
                  <c:v>1618</c:v>
                </c:pt>
                <c:pt idx="663">
                  <c:v>1599</c:v>
                </c:pt>
                <c:pt idx="664">
                  <c:v>1608.5</c:v>
                </c:pt>
                <c:pt idx="665">
                  <c:v>1595</c:v>
                </c:pt>
                <c:pt idx="666">
                  <c:v>1599.5</c:v>
                </c:pt>
                <c:pt idx="667">
                  <c:v>1526</c:v>
                </c:pt>
                <c:pt idx="668">
                  <c:v>1529.5</c:v>
                </c:pt>
                <c:pt idx="669">
                  <c:v>1526</c:v>
                </c:pt>
                <c:pt idx="670">
                  <c:v>1503.5</c:v>
                </c:pt>
                <c:pt idx="671">
                  <c:v>1503.5</c:v>
                </c:pt>
                <c:pt idx="672">
                  <c:v>1510.5</c:v>
                </c:pt>
                <c:pt idx="673">
                  <c:v>1511</c:v>
                </c:pt>
                <c:pt idx="674">
                  <c:v>1509.5</c:v>
                </c:pt>
                <c:pt idx="675">
                  <c:v>1510</c:v>
                </c:pt>
                <c:pt idx="676">
                  <c:v>1505</c:v>
                </c:pt>
                <c:pt idx="677">
                  <c:v>1505</c:v>
                </c:pt>
                <c:pt idx="678">
                  <c:v>1517</c:v>
                </c:pt>
                <c:pt idx="679">
                  <c:v>1498</c:v>
                </c:pt>
                <c:pt idx="680">
                  <c:v>1501</c:v>
                </c:pt>
                <c:pt idx="681">
                  <c:v>1528.5</c:v>
                </c:pt>
                <c:pt idx="682">
                  <c:v>1530</c:v>
                </c:pt>
                <c:pt idx="683">
                  <c:v>1522.5</c:v>
                </c:pt>
                <c:pt idx="684">
                  <c:v>1524.5</c:v>
                </c:pt>
                <c:pt idx="685">
                  <c:v>1509.5</c:v>
                </c:pt>
                <c:pt idx="686">
                  <c:v>1510</c:v>
                </c:pt>
                <c:pt idx="687">
                  <c:v>1523.5</c:v>
                </c:pt>
                <c:pt idx="688">
                  <c:v>1553</c:v>
                </c:pt>
                <c:pt idx="689">
                  <c:v>1557</c:v>
                </c:pt>
                <c:pt idx="690">
                  <c:v>1542.5</c:v>
                </c:pt>
                <c:pt idx="691">
                  <c:v>1512</c:v>
                </c:pt>
                <c:pt idx="692">
                  <c:v>1526</c:v>
                </c:pt>
                <c:pt idx="693">
                  <c:v>1562.5</c:v>
                </c:pt>
                <c:pt idx="694">
                  <c:v>1547</c:v>
                </c:pt>
                <c:pt idx="695">
                  <c:v>1521.5</c:v>
                </c:pt>
                <c:pt idx="696">
                  <c:v>1535</c:v>
                </c:pt>
                <c:pt idx="697">
                  <c:v>1560</c:v>
                </c:pt>
                <c:pt idx="698">
                  <c:v>1565.5</c:v>
                </c:pt>
                <c:pt idx="699">
                  <c:v>1572</c:v>
                </c:pt>
                <c:pt idx="700">
                  <c:v>1592.5</c:v>
                </c:pt>
                <c:pt idx="701">
                  <c:v>1597.5</c:v>
                </c:pt>
                <c:pt idx="702">
                  <c:v>1596</c:v>
                </c:pt>
                <c:pt idx="703">
                  <c:v>1591</c:v>
                </c:pt>
                <c:pt idx="704">
                  <c:v>1599</c:v>
                </c:pt>
                <c:pt idx="705">
                  <c:v>1592</c:v>
                </c:pt>
                <c:pt idx="706">
                  <c:v>1596</c:v>
                </c:pt>
                <c:pt idx="707">
                  <c:v>1597</c:v>
                </c:pt>
                <c:pt idx="708">
                  <c:v>1602.5</c:v>
                </c:pt>
                <c:pt idx="709">
                  <c:v>1618</c:v>
                </c:pt>
                <c:pt idx="710">
                  <c:v>1651.5</c:v>
                </c:pt>
                <c:pt idx="711">
                  <c:v>1651.5</c:v>
                </c:pt>
                <c:pt idx="712">
                  <c:v>1657</c:v>
                </c:pt>
                <c:pt idx="713">
                  <c:v>1650.5</c:v>
                </c:pt>
                <c:pt idx="714">
                  <c:v>1655</c:v>
                </c:pt>
                <c:pt idx="715">
                  <c:v>1664</c:v>
                </c:pt>
                <c:pt idx="716">
                  <c:v>1639</c:v>
                </c:pt>
                <c:pt idx="717">
                  <c:v>1651.5</c:v>
                </c:pt>
                <c:pt idx="718">
                  <c:v>1663.5</c:v>
                </c:pt>
                <c:pt idx="719">
                  <c:v>1671</c:v>
                </c:pt>
                <c:pt idx="720">
                  <c:v>1654.5</c:v>
                </c:pt>
                <c:pt idx="721">
                  <c:v>1638.5</c:v>
                </c:pt>
                <c:pt idx="722">
                  <c:v>1633.5</c:v>
                </c:pt>
                <c:pt idx="723">
                  <c:v>1632</c:v>
                </c:pt>
                <c:pt idx="724">
                  <c:v>1609.5</c:v>
                </c:pt>
                <c:pt idx="725">
                  <c:v>1604</c:v>
                </c:pt>
                <c:pt idx="726">
                  <c:v>1574.5</c:v>
                </c:pt>
                <c:pt idx="727">
                  <c:v>1536</c:v>
                </c:pt>
                <c:pt idx="728">
                  <c:v>1527.5</c:v>
                </c:pt>
                <c:pt idx="729">
                  <c:v>1530.5</c:v>
                </c:pt>
                <c:pt idx="730">
                  <c:v>1527</c:v>
                </c:pt>
                <c:pt idx="731">
                  <c:v>1522</c:v>
                </c:pt>
                <c:pt idx="732">
                  <c:v>1537</c:v>
                </c:pt>
                <c:pt idx="733">
                  <c:v>1516.5</c:v>
                </c:pt>
                <c:pt idx="734">
                  <c:v>1521.5</c:v>
                </c:pt>
              </c:numCache>
            </c:numRef>
          </c:val>
          <c:extLst>
            <c:ext xmlns:c16="http://schemas.microsoft.com/office/drawing/2014/chart" uri="{C3380CC4-5D6E-409C-BE32-E72D297353CC}">
              <c16:uniqueId val="{00000000-15CE-4AB7-83BD-3CA98EA2EC8F}"/>
            </c:ext>
          </c:extLst>
        </c:ser>
        <c:dLbls>
          <c:showLegendKey val="0"/>
          <c:showVal val="0"/>
          <c:showCatName val="0"/>
          <c:showSerName val="0"/>
          <c:showPercent val="0"/>
          <c:showBubbleSize val="0"/>
        </c:dLbls>
        <c:axId val="1163581919"/>
        <c:axId val="1163580959"/>
      </c:areaChart>
      <c:dateAx>
        <c:axId val="1163581919"/>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3580959"/>
        <c:crosses val="autoZero"/>
        <c:auto val="1"/>
        <c:lblOffset val="100"/>
        <c:baseTimeUnit val="days"/>
        <c:majorUnit val="3"/>
        <c:majorTimeUnit val="months"/>
      </c:dateAx>
      <c:valAx>
        <c:axId val="1163580959"/>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3581919"/>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FE0D2-8637-4EE4-8305-B0F61CE8B51B}" type="datetimeFigureOut">
              <a:rPr lang="en-GB" smtClean="0"/>
              <a:t>05/11/2024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2B48-7F1E-4690-886D-5B1602AE8EED}" type="slidenum">
              <a:rPr lang="en-GB" smtClean="0"/>
              <a:t>‹#›</a:t>
            </a:fld>
            <a:endParaRPr lang="en-GB"/>
          </a:p>
        </p:txBody>
      </p:sp>
    </p:spTree>
    <p:extLst>
      <p:ext uri="{BB962C8B-B14F-4D97-AF65-F5344CB8AC3E}">
        <p14:creationId xmlns:p14="http://schemas.microsoft.com/office/powerpoint/2010/main" val="15352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a:t>
            </a:r>
            <a:r>
              <a:rPr lang="en-GB" sz="1800" b="0" i="0" u="none" strike="noStrike" dirty="0">
                <a:solidFill>
                  <a:srgbClr val="000000"/>
                </a:solidFill>
                <a:effectLst/>
                <a:latin typeface="Calibri" panose="020F0502020204030204" pitchFamily="34" charset="0"/>
              </a:rPr>
              <a:t>347847943</a:t>
            </a:r>
            <a:r>
              <a:rPr lang="en-GB" dirty="0"/>
              <a:t> </a:t>
            </a:r>
          </a:p>
          <a:p>
            <a:r>
              <a:rPr lang="en-GB" dirty="0"/>
              <a:t>PDF caveat</a:t>
            </a:r>
          </a:p>
        </p:txBody>
      </p:sp>
      <p:sp>
        <p:nvSpPr>
          <p:cNvPr id="4" name="Header Placeholder 3"/>
          <p:cNvSpPr>
            <a:spLocks noGrp="1"/>
          </p:cNvSpPr>
          <p:nvPr>
            <p:ph type="hdr" sz="quarter" idx="10"/>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386CF69C-DFE8-4EC2-9E14-A4F29A1AE8B4}" type="slidenum">
              <a:rPr kumimoji="0" lang="en-US" sz="1200" b="0" i="0" u="none" strike="noStrike" kern="1200" cap="none" spc="0" normalizeH="0" baseline="0" noProof="0">
                <a:ln>
                  <a:noFill/>
                </a:ln>
                <a:solidFill>
                  <a:prstClr val="black"/>
                </a:solidFill>
                <a:effectLst/>
                <a:uLnTx/>
                <a:uFillTx/>
                <a:latin typeface="Calibri"/>
                <a:ea typeface="ヒラギノ角ゴ Pro W3"/>
                <a:cs typeface="+mn-cs"/>
              </a:rPr>
              <a:pPr marL="0" marR="0" lvl="0" indent="0" algn="r" defTabSz="99075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ヒラギノ角ゴ Pro W3"/>
              <a:cs typeface="+mn-cs"/>
            </a:endParaRPr>
          </a:p>
        </p:txBody>
      </p:sp>
    </p:spTree>
    <p:extLst>
      <p:ext uri="{BB962C8B-B14F-4D97-AF65-F5344CB8AC3E}">
        <p14:creationId xmlns:p14="http://schemas.microsoft.com/office/powerpoint/2010/main" val="402350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to note that Equiniti will get in touch with share save members in the event the GSK share price falls below the option price.</a:t>
            </a:r>
          </a:p>
          <a:p>
            <a:endParaRPr lang="en-GB" dirty="0"/>
          </a:p>
          <a:p>
            <a:pPr marL="6350" indent="-6350">
              <a:lnSpc>
                <a:spcPct val="105000"/>
              </a:lnSpc>
            </a:pPr>
            <a:r>
              <a:rPr lang="en-GB" dirty="0"/>
              <a:t>Those who missed a monthly payment will have a later maturity date.</a:t>
            </a:r>
            <a:br>
              <a:rPr lang="en-GB" dirty="0"/>
            </a:br>
            <a:br>
              <a:rPr lang="en-GB" dirty="0"/>
            </a:br>
            <a:r>
              <a:rPr lang="en-US" sz="1800" b="1" dirty="0">
                <a:solidFill>
                  <a:srgbClr val="00B050"/>
                </a:solidFill>
                <a:effectLst/>
                <a:latin typeface="Arial" panose="020B0604020202020204" pitchFamily="34" charset="0"/>
                <a:ea typeface="Times New Roman" panose="02020603050405020304" pitchFamily="18" charset="0"/>
              </a:rPr>
              <a:t>How to transfer shares to a L&amp;G SIPP </a:t>
            </a:r>
            <a:endParaRPr lang="en-GB" sz="1800" b="1" dirty="0">
              <a:solidFill>
                <a:srgbClr val="00B050"/>
              </a:solidFill>
              <a:effectLst/>
              <a:latin typeface="Arial" panose="020B0604020202020204" pitchFamily="34" charset="0"/>
              <a:ea typeface="Aptos" panose="020B0004020202020204" pitchFamily="34" charset="0"/>
            </a:endParaRPr>
          </a:p>
          <a:p>
            <a:pPr>
              <a:spcAft>
                <a:spcPts val="135"/>
              </a:spcAft>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spcAft>
                <a:spcPts val="135"/>
              </a:spcAft>
            </a:pP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“Read about the L&amp;G SIPP via GSK Help on Connect GSK.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spcAft>
                <a:spcPts val="135"/>
              </a:spcAft>
            </a:pP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spcAft>
                <a:spcPts val="135"/>
              </a:spcAft>
            </a:pP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If you wish to transfer shares to a L&amp;G SIPP, you will firstly need to instruct to transfer your shares to the Global Nominee Service on the Equiniti ESP Portal </a:t>
            </a:r>
            <a: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no later than 6.00 pm, 11</a:t>
            </a:r>
            <a:r>
              <a:rPr lang="en-US" sz="1800" b="1" baseline="30000" dirty="0">
                <a:solidFill>
                  <a:srgbClr val="FF0000"/>
                </a:solidFill>
                <a:effectLst/>
                <a:latin typeface="Aptos" panose="020B0004020202020204" pitchFamily="34" charset="0"/>
                <a:ea typeface="Aptos" panose="020B0004020202020204" pitchFamily="34" charset="0"/>
                <a:cs typeface="Aptos" panose="020B0004020202020204" pitchFamily="34" charset="0"/>
              </a:rPr>
              <a:t>th</a:t>
            </a:r>
            <a: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 December 2024</a:t>
            </a: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 and then contact L&amp;G personally to arrange for the transfer.</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If you do not have a L&amp;G SIPP you will also need to complete the selection process on Total Reward Online. Select ‘Benefits’ from the home page and then ‘Select Benefits’. Select ‘L&amp;G SIPP: Apply’, ’Confirm my selection’, and follow the instructions through to ‘Finish’.”</a:t>
            </a:r>
            <a:b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br>
            <a:b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br>
            <a: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In relation to the short time window for a transfer into the SIPP, GSK have informed us</a:t>
            </a:r>
            <a:b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br>
            <a:b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br>
            <a:r>
              <a:rPr lang="en-GB" sz="1200" dirty="0">
                <a:solidFill>
                  <a:schemeClr val="tx1"/>
                </a:solidFill>
                <a:effectLst/>
                <a:latin typeface="+mn-lt"/>
                <a:ea typeface="+mn-ea"/>
                <a:cs typeface="+mn-cs"/>
              </a:rPr>
              <a:t>“</a:t>
            </a:r>
            <a:r>
              <a:rPr lang="en-GB" sz="11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This is decided by L&amp;G. The deadline is kept to early December as if receive any elections from participants who do not already have a SIPP with L&amp;G, we need to allow enough time to ensure their new plan and stockbroker account is set up in advance of the transfer date.”</a:t>
            </a:r>
            <a:endParaRPr lang="en-GB" sz="10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17B9CCF3-8BB0-46BD-8870-A4BAFF41A753}" type="slidenum">
              <a:rPr lang="en-US" smtClean="0"/>
              <a:pPr>
                <a:defRPr/>
              </a:pPr>
              <a:t>15</a:t>
            </a:fld>
            <a:endParaRPr lang="en-US"/>
          </a:p>
        </p:txBody>
      </p:sp>
    </p:spTree>
    <p:extLst>
      <p:ext uri="{BB962C8B-B14F-4D97-AF65-F5344CB8AC3E}">
        <p14:creationId xmlns:p14="http://schemas.microsoft.com/office/powerpoint/2010/main" val="74864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FC to note that any gain associated with shares that are transferred to a spouse\CP becomes chargeable to the recipient when the shares are sold.  If gains exceed the partner’s CGT exemption, CGT will be payable.</a:t>
            </a:r>
          </a:p>
        </p:txBody>
      </p:sp>
      <p:sp>
        <p:nvSpPr>
          <p:cNvPr id="4" name="Slide Number Placeholder 3"/>
          <p:cNvSpPr>
            <a:spLocks noGrp="1"/>
          </p:cNvSpPr>
          <p:nvPr>
            <p:ph type="sldNum" sz="quarter" idx="5"/>
          </p:nvPr>
        </p:nvSpPr>
        <p:spPr/>
        <p:txBody>
          <a:bodyPr/>
          <a:lstStyle/>
          <a:p>
            <a:fld id="{D0E92B48-7F1E-4690-886D-5B1602AE8EED}" type="slidenum">
              <a:rPr lang="en-GB" smtClean="0"/>
              <a:t>21</a:t>
            </a:fld>
            <a:endParaRPr lang="en-GB"/>
          </a:p>
        </p:txBody>
      </p:sp>
    </p:spTree>
    <p:extLst>
      <p:ext uri="{BB962C8B-B14F-4D97-AF65-F5344CB8AC3E}">
        <p14:creationId xmlns:p14="http://schemas.microsoft.com/office/powerpoint/2010/main" val="236510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77</a:t>
            </a:r>
          </a:p>
        </p:txBody>
      </p:sp>
    </p:spTree>
    <p:extLst>
      <p:ext uri="{BB962C8B-B14F-4D97-AF65-F5344CB8AC3E}">
        <p14:creationId xmlns:p14="http://schemas.microsoft.com/office/powerpoint/2010/main" val="100777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95</a:t>
            </a:r>
          </a:p>
        </p:txBody>
      </p:sp>
    </p:spTree>
    <p:extLst>
      <p:ext uri="{BB962C8B-B14F-4D97-AF65-F5344CB8AC3E}">
        <p14:creationId xmlns:p14="http://schemas.microsoft.com/office/powerpoint/2010/main" val="50243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866400430 </a:t>
            </a:r>
          </a:p>
          <a:p>
            <a:r>
              <a:rPr lang="en-GB" sz="1800" b="0" i="0" u="none" strike="noStrike" dirty="0">
                <a:solidFill>
                  <a:srgbClr val="000000"/>
                </a:solidFill>
                <a:effectLst/>
                <a:latin typeface="Calibri" panose="020F0502020204030204" pitchFamily="34" charset="0"/>
              </a:rPr>
              <a:t>Presenter notes: </a:t>
            </a:r>
          </a:p>
          <a:p>
            <a:r>
              <a:rPr lang="en-GB" sz="1800" b="0" i="0" u="none" strike="noStrike" dirty="0">
                <a:solidFill>
                  <a:srgbClr val="000000"/>
                </a:solidFill>
                <a:effectLst/>
                <a:latin typeface="Calibri" panose="020F0502020204030204" pitchFamily="34" charset="0"/>
              </a:rPr>
              <a:t>Use this slide to talk about diversification within your portfolio. </a:t>
            </a:r>
            <a:r>
              <a:rPr lang="en-GB" sz="1800" b="0" i="0" u="none" strike="noStrike" dirty="0" err="1">
                <a:solidFill>
                  <a:srgbClr val="000000"/>
                </a:solidFill>
                <a:effectLst/>
                <a:latin typeface="Calibri" panose="020F0502020204030204" pitchFamily="34" charset="0"/>
              </a:rPr>
              <a:t>Eg</a:t>
            </a:r>
            <a:r>
              <a:rPr lang="en-GB" sz="1800" b="0" i="0" u="none" strike="noStrike" dirty="0">
                <a:solidFill>
                  <a:srgbClr val="000000"/>
                </a:solidFill>
                <a:effectLst/>
                <a:latin typeface="Calibri" panose="020F0502020204030204" pitchFamily="34" charset="0"/>
              </a:rPr>
              <a:t> – shares, bonds, property, cash and some of the questions you need to ask yourself when putting together a portfolio.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This will then lead on to the next few slides explaining how diversified investments can help.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96</a:t>
            </a:r>
          </a:p>
        </p:txBody>
      </p:sp>
    </p:spTree>
    <p:extLst>
      <p:ext uri="{BB962C8B-B14F-4D97-AF65-F5344CB8AC3E}">
        <p14:creationId xmlns:p14="http://schemas.microsoft.com/office/powerpoint/2010/main" val="228176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
        <p:nvSpPr>
          <p:cNvPr id="5" name="Footer Placeholder 4"/>
          <p:cNvSpPr>
            <a:spLocks noGrp="1"/>
          </p:cNvSpPr>
          <p:nvPr>
            <p:ph type="ftr" sz="quarter" idx="1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
        <p:nvSpPr>
          <p:cNvPr id="6" name="Slide Number Placeholder 5"/>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100</a:t>
            </a:r>
          </a:p>
        </p:txBody>
      </p:sp>
    </p:spTree>
    <p:extLst>
      <p:ext uri="{BB962C8B-B14F-4D97-AF65-F5344CB8AC3E}">
        <p14:creationId xmlns:p14="http://schemas.microsoft.com/office/powerpoint/2010/main" val="4235873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101</a:t>
            </a:r>
          </a:p>
        </p:txBody>
      </p:sp>
    </p:spTree>
    <p:extLst>
      <p:ext uri="{BB962C8B-B14F-4D97-AF65-F5344CB8AC3E}">
        <p14:creationId xmlns:p14="http://schemas.microsoft.com/office/powerpoint/2010/main" val="107152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a:t>
            </a:r>
            <a:r>
              <a:rPr lang="en-GB" sz="1800" b="0" i="0" u="none" strike="noStrike" dirty="0">
                <a:solidFill>
                  <a:srgbClr val="000000"/>
                </a:solidFill>
                <a:effectLst/>
                <a:latin typeface="Calibri" panose="020F0502020204030204" pitchFamily="34" charset="0"/>
              </a:rPr>
              <a:t>320837324</a:t>
            </a:r>
            <a:r>
              <a:rPr lang="en-GB" dirty="0"/>
              <a:t> </a:t>
            </a:r>
          </a:p>
        </p:txBody>
      </p:sp>
      <p:sp>
        <p:nvSpPr>
          <p:cNvPr id="4" name="Slide Number Placeholder 3"/>
          <p:cNvSpPr>
            <a:spLocks noGrp="1"/>
          </p:cNvSpPr>
          <p:nvPr>
            <p:ph type="sldNum" sz="quarter" idx="10"/>
          </p:nvPr>
        </p:nvSpPr>
        <p:spPr/>
        <p:txBody>
          <a:bodyPr/>
          <a:lstStyle/>
          <a:p>
            <a:fld id="{767EBD8C-2F2F-4AAA-A3E7-7EB9ADA767CA}"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29503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REF 227865566</a:t>
            </a:r>
            <a:r>
              <a:rPr lang="en-GB" dirty="0"/>
              <a:t> </a:t>
            </a:r>
          </a:p>
        </p:txBody>
      </p:sp>
      <p:sp>
        <p:nvSpPr>
          <p:cNvPr id="4" name="Slide Number Placeholder 3"/>
          <p:cNvSpPr>
            <a:spLocks noGrp="1"/>
          </p:cNvSpPr>
          <p:nvPr>
            <p:ph type="sldNum" sz="quarter" idx="10"/>
          </p:nvPr>
        </p:nvSpPr>
        <p:spPr/>
        <p:txBody>
          <a:bodyPr/>
          <a:lstStyle/>
          <a:p>
            <a:fld id="{767EBD8C-2F2F-4AAA-A3E7-7EB9ADA767CA}"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2323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a:t>
            </a:r>
            <a:r>
              <a:rPr lang="en-GB" sz="1800" b="0" i="0" u="none" strike="noStrike" dirty="0">
                <a:solidFill>
                  <a:srgbClr val="000000"/>
                </a:solidFill>
                <a:effectLst/>
                <a:latin typeface="Calibri" panose="020F0502020204030204" pitchFamily="34" charset="0"/>
              </a:rPr>
              <a:t>332315356</a:t>
            </a:r>
            <a:r>
              <a:rPr lang="en-GB" dirty="0"/>
              <a:t> </a:t>
            </a:r>
          </a:p>
        </p:txBody>
      </p:sp>
      <p:sp>
        <p:nvSpPr>
          <p:cNvPr id="4" name="Slide Number Placeholder 3"/>
          <p:cNvSpPr>
            <a:spLocks noGrp="1"/>
          </p:cNvSpPr>
          <p:nvPr>
            <p:ph type="sldNum" sz="quarter" idx="5"/>
          </p:nvPr>
        </p:nvSpPr>
        <p:spPr/>
        <p:txBody>
          <a:bodyPr/>
          <a:lstStyle/>
          <a:p>
            <a:fld id="{447EB3B7-AE92-4F6F-9693-21457523EE89}" type="slidenum">
              <a:rPr lang="en-GB" smtClean="0"/>
              <a:pPr/>
              <a:t>32</a:t>
            </a:fld>
            <a:endParaRPr lang="en-GB" dirty="0"/>
          </a:p>
        </p:txBody>
      </p:sp>
    </p:spTree>
    <p:extLst>
      <p:ext uri="{BB962C8B-B14F-4D97-AF65-F5344CB8AC3E}">
        <p14:creationId xmlns:p14="http://schemas.microsoft.com/office/powerpoint/2010/main" val="314114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1466623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a:t>
            </a:r>
            <a:r>
              <a:rPr lang="en-GB" sz="1800" b="0" i="0" u="none" strike="noStrike" dirty="0">
                <a:solidFill>
                  <a:srgbClr val="000000"/>
                </a:solidFill>
                <a:effectLst/>
                <a:latin typeface="Calibri" panose="020F0502020204030204" pitchFamily="34" charset="0"/>
              </a:rPr>
              <a:t>571821663</a:t>
            </a:r>
            <a:r>
              <a:rPr lang="en-GB" dirty="0"/>
              <a:t> </a:t>
            </a:r>
          </a:p>
        </p:txBody>
      </p:sp>
      <p:sp>
        <p:nvSpPr>
          <p:cNvPr id="4" name="Slide Number Placeholder 3"/>
          <p:cNvSpPr>
            <a:spLocks noGrp="1"/>
          </p:cNvSpPr>
          <p:nvPr>
            <p:ph type="sldNum" sz="quarter" idx="5"/>
          </p:nvPr>
        </p:nvSpPr>
        <p:spPr/>
        <p:txBody>
          <a:bodyPr/>
          <a:lstStyle/>
          <a:p>
            <a:fld id="{767EBD8C-2F2F-4AAA-A3E7-7EB9ADA767CA}" type="slidenum">
              <a:rPr lang="en-GB" smtClean="0"/>
              <a:pPr/>
              <a:t>33</a:t>
            </a:fld>
            <a:endParaRPr lang="en-GB"/>
          </a:p>
        </p:txBody>
      </p:sp>
    </p:spTree>
    <p:extLst>
      <p:ext uri="{BB962C8B-B14F-4D97-AF65-F5344CB8AC3E}">
        <p14:creationId xmlns:p14="http://schemas.microsoft.com/office/powerpoint/2010/main" val="199804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a:t>
            </a:r>
            <a:r>
              <a:rPr lang="en-GB" sz="1800" b="0" i="0" u="none" strike="noStrike" dirty="0">
                <a:solidFill>
                  <a:srgbClr val="000000"/>
                </a:solidFill>
                <a:effectLst/>
                <a:latin typeface="Calibri" panose="020F0502020204030204" pitchFamily="34" charset="0"/>
              </a:rPr>
              <a:t>84428123</a:t>
            </a:r>
            <a:r>
              <a:rPr lang="en-GB" dirty="0"/>
              <a:t> </a:t>
            </a:r>
          </a:p>
        </p:txBody>
      </p:sp>
      <p:sp>
        <p:nvSpPr>
          <p:cNvPr id="4" name="Slide Number Placeholder 3"/>
          <p:cNvSpPr>
            <a:spLocks noGrp="1"/>
          </p:cNvSpPr>
          <p:nvPr>
            <p:ph type="sldNum" sz="quarter" idx="5"/>
          </p:nvPr>
        </p:nvSpPr>
        <p:spPr/>
        <p:txBody>
          <a:bodyPr/>
          <a:lstStyle/>
          <a:p>
            <a:fld id="{447EB3B7-AE92-4F6F-9693-21457523EE89}" type="slidenum">
              <a:rPr lang="en-GB" smtClean="0"/>
              <a:pPr/>
              <a:t>34</a:t>
            </a:fld>
            <a:endParaRPr lang="en-GB" dirty="0"/>
          </a:p>
        </p:txBody>
      </p:sp>
    </p:spTree>
    <p:extLst>
      <p:ext uri="{BB962C8B-B14F-4D97-AF65-F5344CB8AC3E}">
        <p14:creationId xmlns:p14="http://schemas.microsoft.com/office/powerpoint/2010/main" val="220280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35</a:t>
            </a:fld>
            <a:endParaRPr lang="en-GB"/>
          </a:p>
        </p:txBody>
      </p:sp>
    </p:spTree>
    <p:extLst>
      <p:ext uri="{BB962C8B-B14F-4D97-AF65-F5344CB8AC3E}">
        <p14:creationId xmlns:p14="http://schemas.microsoft.com/office/powerpoint/2010/main" val="199914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366890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2 on this slide has been slightly amended at the clients request.</a:t>
            </a:r>
          </a:p>
          <a:p>
            <a:endParaRPr lang="en-GB" dirty="0"/>
          </a:p>
          <a:p>
            <a:r>
              <a:rPr lang="en-GB" dirty="0"/>
              <a:t>Note this is a GSK specific slide and has a different REF number to the regular financial education structure slide.</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169644F-EC22-4D80-ACD0-C8281A6EB23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20039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Share</a:t>
            </a:r>
            <a:r>
              <a:rPr lang="en-GB" baseline="0" dirty="0"/>
              <a:t>save allows you to save between £5 and £250 each month</a:t>
            </a:r>
          </a:p>
          <a:p>
            <a:endParaRPr lang="en-GB" baseline="0" dirty="0"/>
          </a:p>
          <a:p>
            <a:r>
              <a:rPr lang="en-GB" baseline="0" dirty="0"/>
              <a:t>This is intended as a medium term savings scheme, and therefore you should not save your money in this scheme if you would like access to it within the next 3 years.</a:t>
            </a:r>
          </a:p>
          <a:p>
            <a:endParaRPr lang="en-GB" baseline="0" dirty="0"/>
          </a:p>
          <a:p>
            <a:r>
              <a:rPr lang="en-GB" baseline="0" dirty="0"/>
              <a:t>There is a possible tax free bonus at the end of the contract.  However you should be aware that this is stipulated by HMRC.  There is no guarantee you will get a bonus.</a:t>
            </a:r>
          </a:p>
          <a:p>
            <a:endParaRPr lang="en-GB" baseline="0" dirty="0"/>
          </a:p>
          <a:p>
            <a:r>
              <a:rPr lang="en-GB" baseline="0" dirty="0"/>
              <a:t>Unlike the share reward scheme, you are not exposed to any investment risk whilst you are making savings into the scheme</a:t>
            </a:r>
          </a:p>
          <a:p>
            <a:endParaRPr lang="en-GB" baseline="0" dirty="0"/>
          </a:p>
          <a:p>
            <a:r>
              <a:rPr lang="en-GB" baseline="0" dirty="0"/>
              <a:t>This is because you are not buying share each month, but instead GSK is putting the money aside should you wish to buy the shares at the end of the term</a:t>
            </a:r>
          </a:p>
          <a:p>
            <a:endParaRPr lang="en-GB" baseline="0" dirty="0"/>
          </a:p>
          <a:p>
            <a:r>
              <a:rPr lang="en-GB" baseline="0" dirty="0"/>
              <a:t>The price you will pay for the shares, if you choose to buy them, is 80% of their value at the start of the term</a:t>
            </a:r>
          </a:p>
          <a:p>
            <a:endParaRPr lang="en-GB" baseline="0" dirty="0"/>
          </a:p>
          <a:p>
            <a:r>
              <a:rPr lang="en-GB" baseline="0" dirty="0"/>
              <a:t>At the end of the term you can choose to buy the shares at the agreed price or have your money back.</a:t>
            </a:r>
          </a:p>
          <a:p>
            <a:endParaRPr lang="en-GB" dirty="0"/>
          </a:p>
          <a:p>
            <a:r>
              <a:rPr lang="en-GB" dirty="0"/>
              <a:t>If the GSK share price at the end of the term is higher that your agreed purchase price, it is generally advisable to exercise your option</a:t>
            </a:r>
            <a:r>
              <a:rPr lang="en-GB" baseline="0" dirty="0"/>
              <a:t> to buy the shares.  </a:t>
            </a:r>
          </a:p>
          <a:p>
            <a:endParaRPr lang="en-GB" baseline="0" dirty="0"/>
          </a:p>
          <a:p>
            <a:r>
              <a:rPr lang="en-GB" baseline="0" dirty="0"/>
              <a:t>This is because you will make a positive return </a:t>
            </a:r>
          </a:p>
          <a:p>
            <a:endParaRPr lang="en-GB" baseline="0" dirty="0"/>
          </a:p>
          <a:p>
            <a:r>
              <a:rPr lang="en-GB" baseline="0" dirty="0"/>
              <a:t>The return on your investment is the value of the GSK shares at the end of the 3 year period, less the agreed option price at the start of the period</a:t>
            </a:r>
          </a:p>
          <a:p>
            <a:endParaRPr lang="en-GB" baseline="0" dirty="0"/>
          </a:p>
          <a:p>
            <a:r>
              <a:rPr lang="en-GB" baseline="0" dirty="0"/>
              <a:t>If the GSK share price is below your option price it would not be advisable to exercise your option, but instead you can have all your savings returned to you</a:t>
            </a:r>
          </a:p>
          <a:p>
            <a:endParaRPr lang="en-GB" baseline="0" dirty="0"/>
          </a:p>
          <a:p>
            <a:r>
              <a:rPr lang="en-GB" baseline="0" dirty="0"/>
              <a:t>As you will have an option price that is below the share price at the start of the period, it may be possible to make a positive return on your savings, even if the share price falls slightly.  </a:t>
            </a:r>
          </a:p>
          <a:p>
            <a:endParaRPr lang="en-GB" baseline="0" dirty="0"/>
          </a:p>
          <a:p>
            <a:r>
              <a:rPr lang="en-GB" baseline="0" dirty="0"/>
              <a:t>You should check your potential return before exercising any option</a:t>
            </a:r>
          </a:p>
          <a:p>
            <a:endParaRPr lang="en-GB" baseline="0" dirty="0"/>
          </a:p>
          <a:p>
            <a:r>
              <a:rPr lang="en-GB" baseline="0" dirty="0"/>
              <a:t>If you exercise the option to buy the shares at the end of the contract, you can choose to sell them immediately so you can receive your money back, plus and potential returns</a:t>
            </a:r>
          </a:p>
          <a:p>
            <a:endParaRPr lang="en-GB" baseline="0" dirty="0"/>
          </a:p>
          <a:p>
            <a:r>
              <a:rPr lang="en-GB" baseline="0" dirty="0"/>
              <a:t>Or, you could transfer the shares in the L&amp;G SIPP or Equiniti ISA</a:t>
            </a:r>
          </a:p>
          <a:p>
            <a:endParaRPr lang="en-GB" baseline="0" dirty="0"/>
          </a:p>
        </p:txBody>
      </p:sp>
      <p:sp>
        <p:nvSpPr>
          <p:cNvPr id="4" name="Slide Number Placeholder 3"/>
          <p:cNvSpPr>
            <a:spLocks noGrp="1"/>
          </p:cNvSpPr>
          <p:nvPr>
            <p:ph type="sldNum" sz="quarter" idx="10"/>
          </p:nvPr>
        </p:nvSpPr>
        <p:spPr/>
        <p:txBody>
          <a:bodyPr/>
          <a:lstStyle/>
          <a:p>
            <a:fld id="{767EBD8C-2F2F-4AAA-A3E7-7EB9ADA767C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01745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7EBD8C-2F2F-4AAA-A3E7-7EB9ADA767C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64357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GSK share closing price is used to calculate the average of the 3 day period</a:t>
            </a:r>
          </a:p>
        </p:txBody>
      </p:sp>
      <p:sp>
        <p:nvSpPr>
          <p:cNvPr id="4" name="Slide Number Placeholder 3"/>
          <p:cNvSpPr>
            <a:spLocks noGrp="1"/>
          </p:cNvSpPr>
          <p:nvPr>
            <p:ph type="sldNum" sz="quarter" idx="5"/>
          </p:nvPr>
        </p:nvSpPr>
        <p:spPr/>
        <p:txBody>
          <a:bodyPr/>
          <a:lstStyle/>
          <a:p>
            <a:pPr>
              <a:defRPr/>
            </a:pPr>
            <a:fld id="{17B9CCF3-8BB0-46BD-8870-A4BAFF41A753}" type="slidenum">
              <a:rPr lang="en-US" smtClean="0"/>
              <a:pPr>
                <a:defRPr/>
              </a:pPr>
              <a:t>10</a:t>
            </a:fld>
            <a:endParaRPr lang="en-US"/>
          </a:p>
        </p:txBody>
      </p:sp>
    </p:spTree>
    <p:extLst>
      <p:ext uri="{BB962C8B-B14F-4D97-AF65-F5344CB8AC3E}">
        <p14:creationId xmlns:p14="http://schemas.microsoft.com/office/powerpoint/2010/main" val="15228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7B9CCF3-8BB0-46BD-8870-A4BAFF41A753}" type="slidenum">
              <a:rPr lang="en-US" smtClean="0"/>
              <a:pPr>
                <a:defRPr/>
              </a:pPr>
              <a:t>11</a:t>
            </a:fld>
            <a:endParaRPr lang="en-US"/>
          </a:p>
        </p:txBody>
      </p:sp>
    </p:spTree>
    <p:extLst>
      <p:ext uri="{BB962C8B-B14F-4D97-AF65-F5344CB8AC3E}">
        <p14:creationId xmlns:p14="http://schemas.microsoft.com/office/powerpoint/2010/main" val="118943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7B9CCF3-8BB0-46BD-8870-A4BAFF41A753}" type="slidenum">
              <a:rPr lang="en-US" smtClean="0"/>
              <a:pPr>
                <a:defRPr/>
              </a:pPr>
              <a:t>12</a:t>
            </a:fld>
            <a:endParaRPr lang="en-US"/>
          </a:p>
        </p:txBody>
      </p:sp>
    </p:spTree>
    <p:extLst>
      <p:ext uri="{BB962C8B-B14F-4D97-AF65-F5344CB8AC3E}">
        <p14:creationId xmlns:p14="http://schemas.microsoft.com/office/powerpoint/2010/main" val="283099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a:t>
            </a:r>
          </a:p>
          <a:p>
            <a:r>
              <a:rPr lang="en-GB" dirty="0"/>
              <a:t>The share price when an individual buys the shares will be determined by the price on that day which could be anytime within 6 months from the maturity of the plan.</a:t>
            </a:r>
          </a:p>
        </p:txBody>
      </p:sp>
      <p:sp>
        <p:nvSpPr>
          <p:cNvPr id="4" name="Slide Number Placeholder 3"/>
          <p:cNvSpPr>
            <a:spLocks noGrp="1"/>
          </p:cNvSpPr>
          <p:nvPr>
            <p:ph type="sldNum" sz="quarter" idx="5"/>
          </p:nvPr>
        </p:nvSpPr>
        <p:spPr/>
        <p:txBody>
          <a:bodyPr/>
          <a:lstStyle/>
          <a:p>
            <a:pPr>
              <a:defRPr/>
            </a:pPr>
            <a:fld id="{17B9CCF3-8BB0-46BD-8870-A4BAFF41A753}" type="slidenum">
              <a:rPr lang="en-US" smtClean="0"/>
              <a:pPr>
                <a:defRPr/>
              </a:pPr>
              <a:t>14</a:t>
            </a:fld>
            <a:endParaRPr lang="en-US"/>
          </a:p>
        </p:txBody>
      </p:sp>
    </p:spTree>
    <p:extLst>
      <p:ext uri="{BB962C8B-B14F-4D97-AF65-F5344CB8AC3E}">
        <p14:creationId xmlns:p14="http://schemas.microsoft.com/office/powerpoint/2010/main" val="302816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3"/>
          <p:cNvSpPr>
            <a:spLocks noGrp="1"/>
          </p:cNvSpPr>
          <p:nvPr>
            <p:ph type="ftr" sz="quarter" idx="10"/>
          </p:nvPr>
        </p:nvSpPr>
        <p:spPr/>
        <p:txBody>
          <a:bodyPr rtlCol="0"/>
          <a:lstStyle>
            <a:lvl1pPr>
              <a:defRPr>
                <a:ea typeface="ヒラギノ角ゴ Pro W3" charset="-128"/>
              </a:defRPr>
            </a:lvl1pPr>
          </a:lstStyle>
          <a:p>
            <a:pPr>
              <a:defRPr/>
            </a:pPr>
            <a:endParaRPr lang="en-GB" dirty="0"/>
          </a:p>
        </p:txBody>
      </p:sp>
      <p:pic>
        <p:nvPicPr>
          <p:cNvPr id="11" name="BlankSpace2023">
            <a:extLst>
              <a:ext uri="{FF2B5EF4-FFF2-40B4-BE49-F238E27FC236}">
                <a16:creationId xmlns:a16="http://schemas.microsoft.com/office/drawing/2014/main" id="{94BC33B8-57F3-D978-4B31-E5EBF0B0DAEB}"/>
              </a:ext>
            </a:extLst>
          </p:cNvPr>
          <p:cNvPicPr>
            <a:picLocks/>
          </p:cNvPicPr>
          <p:nvPr userDrawn="1"/>
        </p:nvPicPr>
        <p:blipFill>
          <a:blip r:embed="rId2"/>
          <a:stretch>
            <a:fillRect/>
          </a:stretch>
        </p:blipFill>
        <p:spPr>
          <a:xfrm>
            <a:off x="6729176" y="6012699"/>
            <a:ext cx="2152075" cy="676715"/>
          </a:xfrm>
          <a:prstGeom prst="rect">
            <a:avLst/>
          </a:prstGeom>
        </p:spPr>
      </p:pic>
      <p:pic>
        <p:nvPicPr>
          <p:cNvPr id="13" name="NewWawLogo2023">
            <a:extLst>
              <a:ext uri="{FF2B5EF4-FFF2-40B4-BE49-F238E27FC236}">
                <a16:creationId xmlns:a16="http://schemas.microsoft.com/office/drawing/2014/main" id="{9241A1E2-BDB4-1408-F09E-7E5F3F56A126}"/>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74861950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9" name="BlankSpace2023">
            <a:extLst>
              <a:ext uri="{FF2B5EF4-FFF2-40B4-BE49-F238E27FC236}">
                <a16:creationId xmlns:a16="http://schemas.microsoft.com/office/drawing/2014/main" id="{23E80262-0B70-C235-C1AE-8F889B05907D}"/>
              </a:ext>
            </a:extLst>
          </p:cNvPr>
          <p:cNvPicPr>
            <a:picLocks/>
          </p:cNvPicPr>
          <p:nvPr userDrawn="1"/>
        </p:nvPicPr>
        <p:blipFill>
          <a:blip r:embed="rId2"/>
          <a:stretch>
            <a:fillRect/>
          </a:stretch>
        </p:blipFill>
        <p:spPr>
          <a:xfrm>
            <a:off x="6729176" y="6012699"/>
            <a:ext cx="2152075" cy="676715"/>
          </a:xfrm>
          <a:prstGeom prst="rect">
            <a:avLst/>
          </a:prstGeom>
        </p:spPr>
      </p:pic>
      <p:pic>
        <p:nvPicPr>
          <p:cNvPr id="11" name="NewWawLogo2023">
            <a:extLst>
              <a:ext uri="{FF2B5EF4-FFF2-40B4-BE49-F238E27FC236}">
                <a16:creationId xmlns:a16="http://schemas.microsoft.com/office/drawing/2014/main" id="{239E353E-BD01-E550-B88E-08E6A23275AF}"/>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114129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a:prstGeom prst="rect">
            <a:avLst/>
          </a:prstGeom>
        </p:spPr>
        <p:txBody>
          <a:bodyPr/>
          <a:lstStyle/>
          <a:p>
            <a:r>
              <a:rPr lang="en-US"/>
              <a:t>Click to edit Master title style</a:t>
            </a:r>
            <a:endParaRPr lang="en-GB"/>
          </a:p>
        </p:txBody>
      </p:sp>
      <p:sp>
        <p:nvSpPr>
          <p:cNvPr id="6" name="Date Placeholder 5"/>
          <p:cNvSpPr>
            <a:spLocks noGrp="1"/>
          </p:cNvSpPr>
          <p:nvPr>
            <p:ph type="dt" sz="half" idx="15"/>
          </p:nvPr>
        </p:nvSpPr>
        <p:spPr/>
        <p:txBody>
          <a:bodyPr/>
          <a:lstStyle/>
          <a:p>
            <a:pPr algn="ctr"/>
            <a:r>
              <a:rPr lang="en-US">
                <a:solidFill>
                  <a:srgbClr val="9A8B7D"/>
                </a:solidFill>
              </a:rPr>
              <a:t>Insert your date / confidentiality text here</a:t>
            </a:r>
            <a:endParaRPr lang="en-GB" dirty="0">
              <a:solidFill>
                <a:srgbClr val="9A8B7D"/>
              </a:solidFill>
            </a:endParaRPr>
          </a:p>
        </p:txBody>
      </p:sp>
      <p:sp>
        <p:nvSpPr>
          <p:cNvPr id="8" name="Footer Placeholder 7"/>
          <p:cNvSpPr>
            <a:spLocks noGrp="1"/>
          </p:cNvSpPr>
          <p:nvPr>
            <p:ph type="ftr" sz="quarter" idx="16"/>
          </p:nvPr>
        </p:nvSpPr>
        <p:spPr/>
        <p:txBody>
          <a:bodyPr/>
          <a:lstStyle/>
          <a:p>
            <a:r>
              <a:rPr lang="en-GB">
                <a:solidFill>
                  <a:srgbClr val="9A8B7D"/>
                </a:solidFill>
              </a:rPr>
              <a:t>Presentation title</a:t>
            </a:r>
            <a:endParaRPr lang="en-GB" dirty="0">
              <a:solidFill>
                <a:srgbClr val="9A8B7D"/>
              </a:solidFill>
            </a:endParaRPr>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0" name="Text Placeholder 2"/>
          <p:cNvSpPr>
            <a:spLocks noGrp="1"/>
          </p:cNvSpPr>
          <p:nvPr>
            <p:ph type="body" sz="quarter" idx="14" hasCustomPrompt="1"/>
          </p:nvPr>
        </p:nvSpPr>
        <p:spPr>
          <a:xfrm>
            <a:off x="365124" y="692554"/>
            <a:ext cx="7597776"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a:t>Subtitle here if required</a:t>
            </a:r>
          </a:p>
        </p:txBody>
      </p:sp>
      <p:pic>
        <p:nvPicPr>
          <p:cNvPr id="14" name="BlankSpace2023">
            <a:extLst>
              <a:ext uri="{FF2B5EF4-FFF2-40B4-BE49-F238E27FC236}">
                <a16:creationId xmlns:a16="http://schemas.microsoft.com/office/drawing/2014/main" id="{8AD75C12-3047-897C-1B26-28E8AB890DDA}"/>
              </a:ext>
            </a:extLst>
          </p:cNvPr>
          <p:cNvPicPr>
            <a:picLocks/>
          </p:cNvPicPr>
          <p:nvPr userDrawn="1"/>
        </p:nvPicPr>
        <p:blipFill>
          <a:blip r:embed="rId2"/>
          <a:stretch>
            <a:fillRect/>
          </a:stretch>
        </p:blipFill>
        <p:spPr>
          <a:xfrm>
            <a:off x="6729176" y="6012699"/>
            <a:ext cx="2152075" cy="676715"/>
          </a:xfrm>
          <a:prstGeom prst="rect">
            <a:avLst/>
          </a:prstGeom>
        </p:spPr>
      </p:pic>
      <p:pic>
        <p:nvPicPr>
          <p:cNvPr id="16" name="NewWawLogo2023">
            <a:extLst>
              <a:ext uri="{FF2B5EF4-FFF2-40B4-BE49-F238E27FC236}">
                <a16:creationId xmlns:a16="http://schemas.microsoft.com/office/drawing/2014/main" id="{36C062D3-893D-0FA8-B2C2-8A04C555D10A}"/>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360138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pic>
        <p:nvPicPr>
          <p:cNvPr id="9" name="BlankSpace2023">
            <a:extLst>
              <a:ext uri="{FF2B5EF4-FFF2-40B4-BE49-F238E27FC236}">
                <a16:creationId xmlns:a16="http://schemas.microsoft.com/office/drawing/2014/main" id="{A9111CFB-964B-917A-3243-15B6E816A738}"/>
              </a:ext>
            </a:extLst>
          </p:cNvPr>
          <p:cNvPicPr>
            <a:picLocks/>
          </p:cNvPicPr>
          <p:nvPr userDrawn="1"/>
        </p:nvPicPr>
        <p:blipFill>
          <a:blip r:embed="rId2"/>
          <a:stretch>
            <a:fillRect/>
          </a:stretch>
        </p:blipFill>
        <p:spPr>
          <a:xfrm>
            <a:off x="6729176" y="6012699"/>
            <a:ext cx="2152075" cy="676715"/>
          </a:xfrm>
          <a:prstGeom prst="rect">
            <a:avLst/>
          </a:prstGeom>
        </p:spPr>
      </p:pic>
      <p:pic>
        <p:nvPicPr>
          <p:cNvPr id="11" name="NewWawLogo2023">
            <a:extLst>
              <a:ext uri="{FF2B5EF4-FFF2-40B4-BE49-F238E27FC236}">
                <a16:creationId xmlns:a16="http://schemas.microsoft.com/office/drawing/2014/main" id="{7FF76BC7-75F5-0DCB-BC12-1207816D32DF}"/>
              </a:ext>
            </a:extLst>
          </p:cNvPr>
          <p:cNvPicPr>
            <a:picLocks/>
          </p:cNvPicPr>
          <p:nvPr userDrawn="1"/>
        </p:nvPicPr>
        <p:blipFill>
          <a:blip r:embed="rId3"/>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136645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366125" y="1820863"/>
            <a:ext cx="349250" cy="2566987"/>
          </a:xfrm>
          <a:prstGeom prst="rect">
            <a:avLst/>
          </a:prstGeom>
          <a:solidFill>
            <a:srgbClr val="003A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3352" b="94353"/>
          <a:stretch>
            <a:fillRect/>
          </a:stretch>
        </p:blipFill>
        <p:spPr bwMode="auto">
          <a:xfrm>
            <a:off x="0" y="5867694"/>
            <a:ext cx="91440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1"/>
          <p:cNvSpPr>
            <a:spLocks noGrp="1"/>
          </p:cNvSpPr>
          <p:nvPr>
            <p:ph type="title"/>
          </p:nvPr>
        </p:nvSpPr>
        <p:spPr>
          <a:xfrm>
            <a:off x="457199" y="2122942"/>
            <a:ext cx="7354112" cy="1692771"/>
          </a:xfrm>
          <a:prstGeom prst="rect">
            <a:avLst/>
          </a:prstGeom>
          <a:ln>
            <a:noFill/>
          </a:ln>
        </p:spPr>
        <p:txBody>
          <a:bodyPr rtlCol="0">
            <a:spAutoFit/>
          </a:bodyPr>
          <a:lstStyle>
            <a:lvl1pPr algn="l">
              <a:defRPr sz="5200" baseline="0">
                <a:solidFill>
                  <a:srgbClr val="003A70"/>
                </a:solidFill>
              </a:defRPr>
            </a:lvl1pPr>
          </a:lstStyle>
          <a:p>
            <a:r>
              <a:rPr lang="en-US"/>
              <a:t>Click to edit Master title style</a:t>
            </a:r>
            <a:endParaRPr lang="en-GB"/>
          </a:p>
        </p:txBody>
      </p:sp>
      <p:sp>
        <p:nvSpPr>
          <p:cNvPr id="5" name="Text Placeholder 4"/>
          <p:cNvSpPr>
            <a:spLocks noGrp="1"/>
          </p:cNvSpPr>
          <p:nvPr>
            <p:ph type="body" sz="quarter" idx="10"/>
          </p:nvPr>
        </p:nvSpPr>
        <p:spPr>
          <a:xfrm>
            <a:off x="4800600" y="5491163"/>
            <a:ext cx="3914775" cy="330200"/>
          </a:xfrm>
        </p:spPr>
        <p:txBody>
          <a:bodyPr>
            <a:noAutofit/>
          </a:bodyPr>
          <a:lstStyle>
            <a:lvl1pPr marL="0" indent="0" algn="r">
              <a:buNone/>
              <a:defRPr sz="1800" baseline="0">
                <a:solidFill>
                  <a:srgbClr val="75787B"/>
                </a:solidFill>
                <a:latin typeface="+mn-lt"/>
                <a:cs typeface="Times New Roman" pitchFamily="18" charset="0"/>
              </a:defRPr>
            </a:lvl1pPr>
          </a:lstStyle>
          <a:p>
            <a:pPr lvl="0"/>
            <a:r>
              <a:rPr lang="en-US"/>
              <a:t>Edit Master text styles</a:t>
            </a:r>
          </a:p>
        </p:txBody>
      </p:sp>
      <p:sp>
        <p:nvSpPr>
          <p:cNvPr id="15" name="Rectangle 14"/>
          <p:cNvSpPr/>
          <p:nvPr userDrawn="1"/>
        </p:nvSpPr>
        <p:spPr>
          <a:xfrm>
            <a:off x="6918325" y="6048375"/>
            <a:ext cx="1816100" cy="59213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3335" y="6142775"/>
            <a:ext cx="1872000" cy="500266"/>
          </a:xfrm>
          <a:prstGeom prst="rect">
            <a:avLst/>
          </a:prstGeom>
        </p:spPr>
      </p:pic>
      <p:pic>
        <p:nvPicPr>
          <p:cNvPr id="3" name="BlankSpace2023">
            <a:extLst>
              <a:ext uri="{FF2B5EF4-FFF2-40B4-BE49-F238E27FC236}">
                <a16:creationId xmlns:a16="http://schemas.microsoft.com/office/drawing/2014/main" id="{FD9A0429-066A-62C5-FBFC-29C14F484B0E}"/>
              </a:ext>
            </a:extLst>
          </p:cNvPr>
          <p:cNvPicPr>
            <a:picLocks/>
          </p:cNvPicPr>
          <p:nvPr userDrawn="1"/>
        </p:nvPicPr>
        <p:blipFill>
          <a:blip r:embed="rId4"/>
          <a:stretch>
            <a:fillRect/>
          </a:stretch>
        </p:blipFill>
        <p:spPr>
          <a:xfrm>
            <a:off x="6729176" y="6012699"/>
            <a:ext cx="2152075" cy="676715"/>
          </a:xfrm>
          <a:prstGeom prst="rect">
            <a:avLst/>
          </a:prstGeom>
        </p:spPr>
      </p:pic>
      <p:pic>
        <p:nvPicPr>
          <p:cNvPr id="10" name="NewWawLogo2023">
            <a:extLst>
              <a:ext uri="{FF2B5EF4-FFF2-40B4-BE49-F238E27FC236}">
                <a16:creationId xmlns:a16="http://schemas.microsoft.com/office/drawing/2014/main" id="{E6957B93-BB24-2BFA-3CF1-5EFF06D306F4}"/>
              </a:ext>
            </a:extLst>
          </p:cNvPr>
          <p:cNvPicPr>
            <a:picLocks/>
          </p:cNvPicPr>
          <p:nvPr userDrawn="1"/>
        </p:nvPicPr>
        <p:blipFill>
          <a:blip r:embed="rId5"/>
          <a:stretch>
            <a:fillRect/>
          </a:stretch>
        </p:blipFill>
        <p:spPr>
          <a:xfrm>
            <a:off x="6934425" y="6150091"/>
            <a:ext cx="1801372" cy="505969"/>
          </a:xfrm>
          <a:prstGeom prst="rect">
            <a:avLst/>
          </a:prstGeom>
        </p:spPr>
      </p:pic>
    </p:spTree>
    <p:extLst>
      <p:ext uri="{BB962C8B-B14F-4D97-AF65-F5344CB8AC3E}">
        <p14:creationId xmlns:p14="http://schemas.microsoft.com/office/powerpoint/2010/main" val="45557776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BGroun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lowercase, blue, 44pt.</a:t>
            </a:r>
            <a:endParaRPr lang="en-GB" altLang="en-US"/>
          </a:p>
        </p:txBody>
      </p:sp>
      <p:sp>
        <p:nvSpPr>
          <p:cNvPr id="1028" name="Text Placeholder 2"/>
          <p:cNvSpPr>
            <a:spLocks noGrp="1"/>
          </p:cNvSpPr>
          <p:nvPr>
            <p:ph type="body" idx="1"/>
          </p:nvPr>
        </p:nvSpPr>
        <p:spPr bwMode="auto">
          <a:xfrm>
            <a:off x="457200" y="1600200"/>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t="11522" b="85745"/>
          <a:stretch>
            <a:fillRect/>
          </a:stretch>
        </p:blipFill>
        <p:spPr bwMode="auto">
          <a:xfrm>
            <a:off x="0" y="5861050"/>
            <a:ext cx="91440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6918325" y="6048375"/>
            <a:ext cx="1816100" cy="592138"/>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03335" y="6142775"/>
            <a:ext cx="1872000" cy="500266"/>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4" r:id="rId4"/>
    <p:sldLayoutId id="2147483927" r:id="rId5"/>
  </p:sldLayoutIdLst>
  <p:transition spd="slow">
    <p:wipe dir="r"/>
  </p:transition>
  <p:txStyles>
    <p:title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Blip>
          <a:blip r:embed="rId10"/>
        </a:buBlip>
        <a:defRPr kern="1200">
          <a:solidFill>
            <a:schemeClr val="tx2"/>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10"/>
        </a:buBlip>
        <a:defRPr kern="1200">
          <a:solidFill>
            <a:schemeClr val="tx2"/>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10"/>
        </a:buBlip>
        <a:defRPr kern="1200">
          <a:solidFill>
            <a:schemeClr val="tx2"/>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10"/>
        </a:buBlip>
        <a:defRPr kern="1200">
          <a:solidFill>
            <a:schemeClr val="tx2"/>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10"/>
        </a:buBlip>
        <a:defRPr kern="1200">
          <a:solidFill>
            <a:schemeClr val="tx2"/>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www.totalrewardonline.co.u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31.sv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notesSlide" Target="../notesSlides/notesSlide13.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slideLayout" Target="../slideLayouts/slideLayout1.xml"/><Relationship Id="rId16" Type="http://schemas.openxmlformats.org/officeDocument/2006/relationships/image" Target="../media/image48.png"/><Relationship Id="rId1" Type="http://schemas.openxmlformats.org/officeDocument/2006/relationships/tags" Target="../tags/tag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totalrewardonline.co.uk/"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hyperlink" Target="http://www.hmrc.gov.uk/" TargetMode="External"/><Relationship Id="rId5" Type="http://schemas.openxmlformats.org/officeDocument/2006/relationships/hyperlink" Target="http://www.gov.uk/" TargetMode="External"/><Relationship Id="rId4" Type="http://schemas.openxmlformats.org/officeDocument/2006/relationships/hyperlink" Target="http://www.moneyadviceservice.org.uk/"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hyperlink" Target="http://www.wealthatwork.co.uk/mywealth"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ctangle 7"/>
          <p:cNvSpPr txBox="1">
            <a:spLocks noChangeArrowheads="1"/>
          </p:cNvSpPr>
          <p:nvPr/>
        </p:nvSpPr>
        <p:spPr bwMode="auto">
          <a:xfrm>
            <a:off x="504030" y="1170951"/>
            <a:ext cx="8461833" cy="3830638"/>
          </a:xfrm>
          <a:prstGeom prst="rect">
            <a:avLst/>
          </a:prstGeom>
          <a:noFill/>
          <a:ln w="9525">
            <a:noFill/>
            <a:miter lim="800000"/>
            <a:headEnd/>
            <a:tailEnd/>
          </a:ln>
        </p:spPr>
        <p:txBody>
          <a:bodyPr lIns="0"/>
          <a:lstStyle/>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The following content has been designed and relies upon the detailed explanation provided by the presenter at the time of the seminar and should be considered in conjunction with this and not in isolation.</a:t>
            </a:r>
            <a:endParaRPr kumimoji="0" lang="en-GB"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endParaRP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GB"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of companies. </a:t>
            </a:r>
            <a:endPar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endParaRP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r>
              <a:rPr kumimoji="0" lang="en-GB"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Wealth at Work Limited will not be held liable for any inaccuracies in this presentation due to a change in law after the date of delivery of this presentation.</a:t>
            </a:r>
            <a:endPar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endParaRP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r>
              <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It is important to recognise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65113" indent="-265113" eaLnBrk="0" hangingPunct="0">
              <a:lnSpc>
                <a:spcPct val="120000"/>
              </a:lnSpc>
              <a:spcBef>
                <a:spcPct val="20000"/>
              </a:spcBef>
              <a:buClr>
                <a:srgbClr val="FFFFFF"/>
              </a:buClr>
              <a:buSzPct val="120000"/>
              <a:buBlip>
                <a:blip r:embed="rId4"/>
              </a:buBlip>
              <a:defRPr/>
            </a:pPr>
            <a:r>
              <a:rPr lang="en-GB" sz="1200" dirty="0">
                <a:solidFill>
                  <a:srgbClr val="000000"/>
                </a:solidFill>
                <a:latin typeface="Arial"/>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200" dirty="0">
              <a:solidFill>
                <a:srgbClr val="000000"/>
              </a:solidFill>
              <a:latin typeface="Arial"/>
              <a:ea typeface="ヒラギノ角ゴ Pro W3" charset="-128"/>
              <a:cs typeface="Arial" pitchFamily="34" charset="0"/>
            </a:endParaRPr>
          </a:p>
          <a:p>
            <a:pPr marL="265113" marR="0" lvl="0" indent="-265113" algn="l" defTabSz="457200" rtl="0" eaLnBrk="0" fontAlgn="auto" latinLnBrk="0" hangingPunct="0">
              <a:lnSpc>
                <a:spcPct val="120000"/>
              </a:lnSpc>
              <a:spcBef>
                <a:spcPct val="20000"/>
              </a:spcBef>
              <a:spcAft>
                <a:spcPts val="0"/>
              </a:spcAft>
              <a:buClr>
                <a:srgbClr val="FFFFFF"/>
              </a:buClr>
              <a:buSzPct val="120000"/>
              <a:buFontTx/>
              <a:buBlip>
                <a:blip r:embed="rId4"/>
              </a:buBlip>
              <a:tabLst/>
              <a:defRPr/>
            </a:pPr>
            <a:endParaRPr kumimoji="0" lang="en-US" sz="1200"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endParaRPr>
          </a:p>
        </p:txBody>
      </p:sp>
      <p:sp>
        <p:nvSpPr>
          <p:cNvPr id="153604" name="Rectangle 4"/>
          <p:cNvSpPr>
            <a:spLocks noChangeArrowheads="1"/>
          </p:cNvSpPr>
          <p:nvPr/>
        </p:nvSpPr>
        <p:spPr bwMode="auto">
          <a:xfrm>
            <a:off x="438150" y="5567363"/>
            <a:ext cx="8174038" cy="379412"/>
          </a:xfrm>
          <a:prstGeom prst="rect">
            <a:avLst/>
          </a:prstGeom>
          <a:noFill/>
          <a:ln w="9525">
            <a:noFill/>
            <a:miter lim="800000"/>
            <a:headEnd/>
            <a:tailEnd/>
          </a:ln>
        </p:spPr>
        <p:txBody>
          <a:bodyPr lIns="0" tIns="0" rIns="0" bIns="0"/>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92149"/>
              </a:solidFill>
              <a:effectLst/>
              <a:uLnTx/>
              <a:uFillTx/>
              <a:latin typeface="Arial"/>
              <a:ea typeface="ヒラギノ角ゴ Pro W3"/>
              <a:cs typeface="Arial" pitchFamily="34" charset="0"/>
            </a:endParaRPr>
          </a:p>
        </p:txBody>
      </p:sp>
      <p:sp>
        <p:nvSpPr>
          <p:cNvPr id="153605" name="Text Box 5"/>
          <p:cNvSpPr txBox="1">
            <a:spLocks noChangeArrowheads="1"/>
          </p:cNvSpPr>
          <p:nvPr/>
        </p:nvSpPr>
        <p:spPr bwMode="auto">
          <a:xfrm>
            <a:off x="1095375" y="3944938"/>
            <a:ext cx="248786" cy="369332"/>
          </a:xfrm>
          <a:prstGeom prst="rect">
            <a:avLst/>
          </a:prstGeom>
          <a:noFill/>
          <a:ln w="9525" algn="ctr">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Arial"/>
                <a:ea typeface="Gulim"/>
                <a:cs typeface="Gulim"/>
              </a:rPr>
              <a:t> </a:t>
            </a:r>
          </a:p>
        </p:txBody>
      </p:sp>
      <p:sp>
        <p:nvSpPr>
          <p:cNvPr id="7" name="Rectangle 6"/>
          <p:cNvSpPr>
            <a:spLocks noChangeArrowheads="1"/>
          </p:cNvSpPr>
          <p:nvPr/>
        </p:nvSpPr>
        <p:spPr bwMode="auto">
          <a:xfrm>
            <a:off x="504030" y="5222011"/>
            <a:ext cx="8316119" cy="793977"/>
          </a:xfrm>
          <a:prstGeom prst="rect">
            <a:avLst/>
          </a:prstGeom>
          <a:noFill/>
          <a:ln w="9525">
            <a:noFill/>
            <a:miter lim="800000"/>
            <a:headEnd/>
            <a:tailEnd/>
          </a:ln>
        </p:spPr>
        <p:txBody>
          <a:bodyPr lIns="0" tIns="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ヒラギノ角ゴ Pro W3"/>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
        <p:nvSpPr>
          <p:cNvPr id="8" name="Rectangle 12">
            <a:extLst>
              <a:ext uri="{FF2B5EF4-FFF2-40B4-BE49-F238E27FC236}">
                <a16:creationId xmlns:a16="http://schemas.microsoft.com/office/drawing/2014/main" id="{73865599-307A-4A2F-8CBE-DD5FFDFFEC1B}"/>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a:ea typeface="ヒラギノ角ゴ Pro W3"/>
                <a:cs typeface="+mn-cs"/>
              </a:rPr>
              <a:t>education caveat.</a:t>
            </a:r>
          </a:p>
        </p:txBody>
      </p:sp>
    </p:spTree>
    <p:custDataLst>
      <p:tags r:id="rId1"/>
    </p:custDataLst>
    <p:extLst>
      <p:ext uri="{BB962C8B-B14F-4D97-AF65-F5344CB8AC3E}">
        <p14:creationId xmlns:p14="http://schemas.microsoft.com/office/powerpoint/2010/main" val="270932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3549" y="292100"/>
            <a:ext cx="8509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GB" dirty="0"/>
              <a:t>2024 share save invitation.</a:t>
            </a:r>
          </a:p>
        </p:txBody>
      </p:sp>
      <p:grpSp>
        <p:nvGrpSpPr>
          <p:cNvPr id="108" name="Group 107">
            <a:extLst>
              <a:ext uri="{FF2B5EF4-FFF2-40B4-BE49-F238E27FC236}">
                <a16:creationId xmlns:a16="http://schemas.microsoft.com/office/drawing/2014/main" id="{BB5B5FEC-1B54-41BA-BCEE-A0433CF7745D}"/>
              </a:ext>
            </a:extLst>
          </p:cNvPr>
          <p:cNvGrpSpPr/>
          <p:nvPr/>
        </p:nvGrpSpPr>
        <p:grpSpPr>
          <a:xfrm>
            <a:off x="1239821" y="4351151"/>
            <a:ext cx="6484774" cy="1001584"/>
            <a:chOff x="1239821" y="4266827"/>
            <a:chExt cx="6484774" cy="1001584"/>
          </a:xfrm>
        </p:grpSpPr>
        <p:sp>
          <p:nvSpPr>
            <p:cNvPr id="107" name="Rounded Rectangle 7">
              <a:extLst>
                <a:ext uri="{FF2B5EF4-FFF2-40B4-BE49-F238E27FC236}">
                  <a16:creationId xmlns:a16="http://schemas.microsoft.com/office/drawing/2014/main" id="{09735660-F168-4F77-813D-35EF1DC5A5AB}"/>
                </a:ext>
              </a:extLst>
            </p:cNvPr>
            <p:cNvSpPr/>
            <p:nvPr/>
          </p:nvSpPr>
          <p:spPr>
            <a:xfrm>
              <a:off x="1239821" y="4266827"/>
              <a:ext cx="6484774" cy="1001584"/>
            </a:xfrm>
            <a:prstGeom prst="roundRect">
              <a:avLst/>
            </a:prstGeom>
            <a:solidFill>
              <a:srgbClr val="FFFFFF"/>
            </a:solidFill>
            <a:ln w="31750" cap="flat" cmpd="sng" algn="ctr">
              <a:solidFill>
                <a:srgbClr val="1DC4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B5C2E5"/>
                </a:solidFill>
                <a:effectLst/>
                <a:uLnTx/>
                <a:uFillTx/>
                <a:latin typeface="MS London"/>
                <a:ea typeface="+mn-ea"/>
                <a:cs typeface="+mn-cs"/>
              </a:endParaRPr>
            </a:p>
          </p:txBody>
        </p:sp>
        <p:sp>
          <p:nvSpPr>
            <p:cNvPr id="8" name="Rectangle 7"/>
            <p:cNvSpPr/>
            <p:nvPr/>
          </p:nvSpPr>
          <p:spPr>
            <a:xfrm>
              <a:off x="1661497" y="4359815"/>
              <a:ext cx="5364454" cy="815608"/>
            </a:xfrm>
            <a:prstGeom prst="rect">
              <a:avLst/>
            </a:prstGeom>
          </p:spPr>
          <p:txBody>
            <a:bodyPr wrap="square">
              <a:spAutoFit/>
            </a:bodyPr>
            <a:lstStyle/>
            <a:p>
              <a:pPr marL="0" marR="0" lvl="1" algn="ctr" defTabSz="914400" rtl="0" eaLnBrk="1" fontAlgn="base" latinLnBrk="0" hangingPunct="1">
                <a:lnSpc>
                  <a:spcPct val="100000"/>
                </a:lnSpc>
                <a:spcBef>
                  <a:spcPct val="0"/>
                </a:spcBef>
                <a:spcAft>
                  <a:spcPts val="1800"/>
                </a:spcAft>
                <a:buClr>
                  <a:srgbClr val="635A54"/>
                </a:buClr>
                <a:buSzPct val="150000"/>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Register by logging in to </a:t>
              </a:r>
              <a:r>
                <a:rPr kumimoji="0" lang="en-GB" sz="1600" b="0" i="0" u="none" strike="noStrike" kern="1200" cap="none" spc="0" normalizeH="0" baseline="0" noProof="0" dirty="0">
                  <a:ln>
                    <a:noFill/>
                  </a:ln>
                  <a:solidFill>
                    <a:srgbClr val="000000"/>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www.totalrewardonline.co.uk</a:t>
              </a:r>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1" algn="ctr" defTabSz="914400" rtl="0" eaLnBrk="1" fontAlgn="base" latinLnBrk="0" hangingPunct="1">
                <a:lnSpc>
                  <a:spcPct val="100000"/>
                </a:lnSpc>
                <a:spcBef>
                  <a:spcPct val="0"/>
                </a:spcBef>
                <a:spcAft>
                  <a:spcPts val="1800"/>
                </a:spcAft>
                <a:buClr>
                  <a:srgbClr val="635A54"/>
                </a:buClr>
                <a:buSzPct val="150000"/>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You will need your MUD ID and password</a:t>
              </a:r>
            </a:p>
          </p:txBody>
        </p:sp>
      </p:grpSp>
      <p:sp>
        <p:nvSpPr>
          <p:cNvPr id="5" name="TextBox 4">
            <a:extLst>
              <a:ext uri="{FF2B5EF4-FFF2-40B4-BE49-F238E27FC236}">
                <a16:creationId xmlns:a16="http://schemas.microsoft.com/office/drawing/2014/main" id="{1D2C781F-966D-4E30-AB03-3DFE75BDDAAF}"/>
              </a:ext>
            </a:extLst>
          </p:cNvPr>
          <p:cNvSpPr txBox="1"/>
          <p:nvPr/>
        </p:nvSpPr>
        <p:spPr>
          <a:xfrm>
            <a:off x="243296" y="5583119"/>
            <a:ext cx="8657408" cy="307777"/>
          </a:xfrm>
          <a:prstGeom prst="rect">
            <a:avLst/>
          </a:prstGeom>
          <a:noFill/>
        </p:spPr>
        <p:txBody>
          <a:bodyPr wrap="square">
            <a:spAutoFit/>
          </a:bodyPr>
          <a:lstStyle/>
          <a:p>
            <a:pPr marL="0" marR="0" lvl="1" algn="ctr" defTabSz="914400" rtl="0" eaLnBrk="1" fontAlgn="base" latinLnBrk="0" hangingPunct="1">
              <a:lnSpc>
                <a:spcPct val="100000"/>
              </a:lnSpc>
              <a:spcBef>
                <a:spcPct val="0"/>
              </a:spcBef>
              <a:spcAft>
                <a:spcPts val="1800"/>
              </a:spcAft>
              <a:buClr>
                <a:srgbClr val="635A54"/>
              </a:buClr>
              <a:buSzPct val="150000"/>
              <a:tabLst/>
              <a:defRPr/>
            </a:pPr>
            <a:r>
              <a:rPr lang="en-GB" sz="1400" dirty="0">
                <a:solidFill>
                  <a:srgbClr val="000000"/>
                </a:solidFill>
              </a:rPr>
              <a:t>Note: the £250pm contribution limit is the maximum aggregate contribution across all Share Save contracts </a:t>
            </a:r>
          </a:p>
        </p:txBody>
      </p:sp>
      <p:grpSp>
        <p:nvGrpSpPr>
          <p:cNvPr id="109" name="Group 108">
            <a:extLst>
              <a:ext uri="{FF2B5EF4-FFF2-40B4-BE49-F238E27FC236}">
                <a16:creationId xmlns:a16="http://schemas.microsoft.com/office/drawing/2014/main" id="{BDE1F653-A0D8-4E8F-BAF8-0AD50CB8F221}"/>
              </a:ext>
            </a:extLst>
          </p:cNvPr>
          <p:cNvGrpSpPr/>
          <p:nvPr/>
        </p:nvGrpSpPr>
        <p:grpSpPr>
          <a:xfrm>
            <a:off x="277140" y="1085489"/>
            <a:ext cx="6147923" cy="672024"/>
            <a:chOff x="277140" y="1412870"/>
            <a:chExt cx="6147923" cy="672024"/>
          </a:xfrm>
        </p:grpSpPr>
        <p:grpSp>
          <p:nvGrpSpPr>
            <p:cNvPr id="6" name="Group 5">
              <a:extLst>
                <a:ext uri="{FF2B5EF4-FFF2-40B4-BE49-F238E27FC236}">
                  <a16:creationId xmlns:a16="http://schemas.microsoft.com/office/drawing/2014/main" id="{42ECE359-9301-4F93-903F-3670F8E947F7}"/>
                </a:ext>
              </a:extLst>
            </p:cNvPr>
            <p:cNvGrpSpPr/>
            <p:nvPr/>
          </p:nvGrpSpPr>
          <p:grpSpPr>
            <a:xfrm>
              <a:off x="277140" y="1412870"/>
              <a:ext cx="851842" cy="672024"/>
              <a:chOff x="1452437" y="2168206"/>
              <a:chExt cx="1985947" cy="1566728"/>
            </a:xfrm>
          </p:grpSpPr>
          <p:grpSp>
            <p:nvGrpSpPr>
              <p:cNvPr id="9" name="Group 8">
                <a:extLst>
                  <a:ext uri="{FF2B5EF4-FFF2-40B4-BE49-F238E27FC236}">
                    <a16:creationId xmlns:a16="http://schemas.microsoft.com/office/drawing/2014/main" id="{BDBDB799-A6C5-4874-B220-EFD316886AC2}"/>
                  </a:ext>
                </a:extLst>
              </p:cNvPr>
              <p:cNvGrpSpPr/>
              <p:nvPr/>
            </p:nvGrpSpPr>
            <p:grpSpPr>
              <a:xfrm>
                <a:off x="1452437" y="2168206"/>
                <a:ext cx="1985947" cy="1566728"/>
                <a:chOff x="853752" y="2636912"/>
                <a:chExt cx="1985947" cy="1566728"/>
              </a:xfrm>
            </p:grpSpPr>
            <p:sp>
              <p:nvSpPr>
                <p:cNvPr id="12" name="Oval 11">
                  <a:extLst>
                    <a:ext uri="{FF2B5EF4-FFF2-40B4-BE49-F238E27FC236}">
                      <a16:creationId xmlns:a16="http://schemas.microsoft.com/office/drawing/2014/main" id="{366B36A6-C194-47F5-AEC3-D6C59CD5845D}"/>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AB845E7E-3C00-4206-9DFB-F469C1979AF2}"/>
                    </a:ext>
                  </a:extLst>
                </p:cNvPr>
                <p:cNvGrpSpPr/>
                <p:nvPr/>
              </p:nvGrpSpPr>
              <p:grpSpPr>
                <a:xfrm>
                  <a:off x="1205611" y="2636912"/>
                  <a:ext cx="1282230" cy="1341476"/>
                  <a:chOff x="611560" y="2420888"/>
                  <a:chExt cx="1282230" cy="1341476"/>
                </a:xfrm>
              </p:grpSpPr>
              <p:sp>
                <p:nvSpPr>
                  <p:cNvPr id="14" name="Rounded Rectangle 7">
                    <a:extLst>
                      <a:ext uri="{FF2B5EF4-FFF2-40B4-BE49-F238E27FC236}">
                        <a16:creationId xmlns:a16="http://schemas.microsoft.com/office/drawing/2014/main" id="{C6C8D610-B27B-466C-A06E-2DF7C279B6CF}"/>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09903A8A-9E33-4AF1-8761-8E3AF2BE9720}"/>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31" name="Rectangle 30">
                      <a:extLst>
                        <a:ext uri="{FF2B5EF4-FFF2-40B4-BE49-F238E27FC236}">
                          <a16:creationId xmlns:a16="http://schemas.microsoft.com/office/drawing/2014/main" id="{8A8BA3D2-719C-4666-9659-753FB78B840A}"/>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3FE9EE8-D409-43F2-9C7F-4680B1BB2BAA}"/>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06FD4FC6-8466-4C1F-8D72-FC82B2200910}"/>
                      </a:ext>
                    </a:extLst>
                  </p:cNvPr>
                  <p:cNvGrpSpPr/>
                  <p:nvPr/>
                </p:nvGrpSpPr>
                <p:grpSpPr>
                  <a:xfrm>
                    <a:off x="781742" y="2420888"/>
                    <a:ext cx="147840" cy="266105"/>
                    <a:chOff x="777555" y="2420888"/>
                    <a:chExt cx="147840" cy="266105"/>
                  </a:xfrm>
                </p:grpSpPr>
                <p:sp>
                  <p:nvSpPr>
                    <p:cNvPr id="29" name="Oval 28">
                      <a:extLst>
                        <a:ext uri="{FF2B5EF4-FFF2-40B4-BE49-F238E27FC236}">
                          <a16:creationId xmlns:a16="http://schemas.microsoft.com/office/drawing/2014/main" id="{66543D18-0531-4EC8-BDA9-F0F7AB3D68C9}"/>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30" name="Rounded Rectangle 12">
                      <a:extLst>
                        <a:ext uri="{FF2B5EF4-FFF2-40B4-BE49-F238E27FC236}">
                          <a16:creationId xmlns:a16="http://schemas.microsoft.com/office/drawing/2014/main" id="{09E1C552-8E8D-4E4C-B4B2-351421096F31}"/>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A879606B-C006-4FE4-BE13-1F91B6DD0D54}"/>
                      </a:ext>
                    </a:extLst>
                  </p:cNvPr>
                  <p:cNvGrpSpPr/>
                  <p:nvPr/>
                </p:nvGrpSpPr>
                <p:grpSpPr>
                  <a:xfrm>
                    <a:off x="980249" y="2420888"/>
                    <a:ext cx="147840" cy="266105"/>
                    <a:chOff x="777555" y="2420888"/>
                    <a:chExt cx="147840" cy="266105"/>
                  </a:xfrm>
                </p:grpSpPr>
                <p:sp>
                  <p:nvSpPr>
                    <p:cNvPr id="27" name="Oval 26">
                      <a:extLst>
                        <a:ext uri="{FF2B5EF4-FFF2-40B4-BE49-F238E27FC236}">
                          <a16:creationId xmlns:a16="http://schemas.microsoft.com/office/drawing/2014/main" id="{F7EA254E-9937-451E-AC5F-45B2409FF20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8" name="Rounded Rectangle 24">
                      <a:extLst>
                        <a:ext uri="{FF2B5EF4-FFF2-40B4-BE49-F238E27FC236}">
                          <a16:creationId xmlns:a16="http://schemas.microsoft.com/office/drawing/2014/main" id="{3B1C7F0B-857A-435E-ABA4-D3146903973E}"/>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D4EDA9DC-A85A-4133-B1EC-074B1B0A0B10}"/>
                      </a:ext>
                    </a:extLst>
                  </p:cNvPr>
                  <p:cNvGrpSpPr/>
                  <p:nvPr/>
                </p:nvGrpSpPr>
                <p:grpSpPr>
                  <a:xfrm>
                    <a:off x="1178756" y="2420888"/>
                    <a:ext cx="147840" cy="266105"/>
                    <a:chOff x="777555" y="2420888"/>
                    <a:chExt cx="147840" cy="266105"/>
                  </a:xfrm>
                </p:grpSpPr>
                <p:sp>
                  <p:nvSpPr>
                    <p:cNvPr id="25" name="Oval 24">
                      <a:extLst>
                        <a:ext uri="{FF2B5EF4-FFF2-40B4-BE49-F238E27FC236}">
                          <a16:creationId xmlns:a16="http://schemas.microsoft.com/office/drawing/2014/main" id="{B61805BF-0065-4C69-8718-F9E7DF2B0C90}"/>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6" name="Rounded Rectangle 27">
                      <a:extLst>
                        <a:ext uri="{FF2B5EF4-FFF2-40B4-BE49-F238E27FC236}">
                          <a16:creationId xmlns:a16="http://schemas.microsoft.com/office/drawing/2014/main" id="{E6EB5CE0-77E1-4BD2-B388-366FFA843BD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DADB0713-0AE6-445D-8FCC-11AF7F370567}"/>
                      </a:ext>
                    </a:extLst>
                  </p:cNvPr>
                  <p:cNvGrpSpPr/>
                  <p:nvPr/>
                </p:nvGrpSpPr>
                <p:grpSpPr>
                  <a:xfrm>
                    <a:off x="1377263" y="2420888"/>
                    <a:ext cx="147840" cy="266105"/>
                    <a:chOff x="777555" y="2420888"/>
                    <a:chExt cx="147840" cy="266105"/>
                  </a:xfrm>
                </p:grpSpPr>
                <p:sp>
                  <p:nvSpPr>
                    <p:cNvPr id="23" name="Oval 22">
                      <a:extLst>
                        <a:ext uri="{FF2B5EF4-FFF2-40B4-BE49-F238E27FC236}">
                          <a16:creationId xmlns:a16="http://schemas.microsoft.com/office/drawing/2014/main" id="{97F3E664-4865-4036-A6C9-92CB2DC22F6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4" name="Rounded Rectangle 30">
                      <a:extLst>
                        <a:ext uri="{FF2B5EF4-FFF2-40B4-BE49-F238E27FC236}">
                          <a16:creationId xmlns:a16="http://schemas.microsoft.com/office/drawing/2014/main" id="{F34D27B4-77D6-425D-BB31-A7C01504B247}"/>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2240974C-F544-4F4B-91C1-8A7E420A3DE3}"/>
                      </a:ext>
                    </a:extLst>
                  </p:cNvPr>
                  <p:cNvGrpSpPr/>
                  <p:nvPr/>
                </p:nvGrpSpPr>
                <p:grpSpPr>
                  <a:xfrm>
                    <a:off x="1575769" y="2420888"/>
                    <a:ext cx="147840" cy="266105"/>
                    <a:chOff x="777555" y="2420888"/>
                    <a:chExt cx="147840" cy="266105"/>
                  </a:xfrm>
                </p:grpSpPr>
                <p:sp>
                  <p:nvSpPr>
                    <p:cNvPr id="21" name="Oval 20">
                      <a:extLst>
                        <a:ext uri="{FF2B5EF4-FFF2-40B4-BE49-F238E27FC236}">
                          <a16:creationId xmlns:a16="http://schemas.microsoft.com/office/drawing/2014/main" id="{E5D4047E-BF35-4C08-9832-16B47950CBA3}"/>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2" name="Rounded Rectangle 33">
                      <a:extLst>
                        <a:ext uri="{FF2B5EF4-FFF2-40B4-BE49-F238E27FC236}">
                          <a16:creationId xmlns:a16="http://schemas.microsoft.com/office/drawing/2014/main" id="{59CE7F5A-5D25-45FE-9A04-CE8178262A2F}"/>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10" name="TextBox 9">
                <a:extLst>
                  <a:ext uri="{FF2B5EF4-FFF2-40B4-BE49-F238E27FC236}">
                    <a16:creationId xmlns:a16="http://schemas.microsoft.com/office/drawing/2014/main" id="{E0DB14AA-518D-4266-9DA2-6A8E57C83E6C}"/>
                  </a:ext>
                </a:extLst>
              </p:cNvPr>
              <p:cNvSpPr txBox="1"/>
              <p:nvPr/>
            </p:nvSpPr>
            <p:spPr>
              <a:xfrm>
                <a:off x="1851521" y="2366353"/>
                <a:ext cx="1187779" cy="502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rPr>
                  <a:t>Nov</a:t>
                </a:r>
              </a:p>
            </p:txBody>
          </p:sp>
          <p:sp>
            <p:nvSpPr>
              <p:cNvPr id="11" name="TextBox 10">
                <a:extLst>
                  <a:ext uri="{FF2B5EF4-FFF2-40B4-BE49-F238E27FC236}">
                    <a16:creationId xmlns:a16="http://schemas.microsoft.com/office/drawing/2014/main" id="{EB6DB21B-C271-4A24-9B1E-1E5C4017D85D}"/>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05</a:t>
                </a:r>
              </a:p>
            </p:txBody>
          </p:sp>
        </p:grpSp>
        <p:sp>
          <p:nvSpPr>
            <p:cNvPr id="58" name="TextBox 57">
              <a:extLst>
                <a:ext uri="{FF2B5EF4-FFF2-40B4-BE49-F238E27FC236}">
                  <a16:creationId xmlns:a16="http://schemas.microsoft.com/office/drawing/2014/main" id="{14188C87-30E9-47EA-BE1A-9FEAE3658308}"/>
                </a:ext>
              </a:extLst>
            </p:cNvPr>
            <p:cNvSpPr txBox="1"/>
            <p:nvPr/>
          </p:nvSpPr>
          <p:spPr>
            <a:xfrm>
              <a:off x="1190591" y="1620058"/>
              <a:ext cx="5234472" cy="338554"/>
            </a:xfrm>
            <a:prstGeom prst="rect">
              <a:avLst/>
            </a:prstGeom>
            <a:noFill/>
          </p:spPr>
          <p:txBody>
            <a:bodyPr wrap="square">
              <a:spAutoFit/>
            </a:bodyPr>
            <a:lstStyle/>
            <a:p>
              <a:pPr marL="0" marR="0" lvl="1" algn="l" defTabSz="914400" rtl="0" eaLnBrk="1" fontAlgn="base" latinLnBrk="0" hangingPunct="1">
                <a:lnSpc>
                  <a:spcPct val="100000"/>
                </a:lnSpc>
                <a:spcBef>
                  <a:spcPct val="0"/>
                </a:spcBef>
                <a:spcAft>
                  <a:spcPts val="1800"/>
                </a:spcAft>
                <a:buClr>
                  <a:srgbClr val="635A54"/>
                </a:buClr>
                <a:buSzPct val="150000"/>
                <a:tabLst/>
                <a:defRPr/>
              </a:pPr>
              <a:r>
                <a:rPr lang="en-GB" sz="1600" dirty="0">
                  <a:solidFill>
                    <a:srgbClr val="000000"/>
                  </a:solidFill>
                  <a:latin typeface="Arial" charset="0"/>
                  <a:ea typeface="+mn-ea"/>
                  <a:cs typeface="+mn-cs"/>
                </a:rPr>
                <a:t>Invitation window opened on 5 November 2024</a:t>
              </a:r>
            </a:p>
          </p:txBody>
        </p:sp>
      </p:grpSp>
      <p:grpSp>
        <p:nvGrpSpPr>
          <p:cNvPr id="110" name="Group 109">
            <a:extLst>
              <a:ext uri="{FF2B5EF4-FFF2-40B4-BE49-F238E27FC236}">
                <a16:creationId xmlns:a16="http://schemas.microsoft.com/office/drawing/2014/main" id="{D6393158-310A-4D71-9860-51603EC78471}"/>
              </a:ext>
            </a:extLst>
          </p:cNvPr>
          <p:cNvGrpSpPr/>
          <p:nvPr/>
        </p:nvGrpSpPr>
        <p:grpSpPr>
          <a:xfrm>
            <a:off x="277140" y="1936927"/>
            <a:ext cx="6147923" cy="672024"/>
            <a:chOff x="277140" y="2370872"/>
            <a:chExt cx="6147923" cy="672024"/>
          </a:xfrm>
        </p:grpSpPr>
        <p:grpSp>
          <p:nvGrpSpPr>
            <p:cNvPr id="33" name="Group 32">
              <a:extLst>
                <a:ext uri="{FF2B5EF4-FFF2-40B4-BE49-F238E27FC236}">
                  <a16:creationId xmlns:a16="http://schemas.microsoft.com/office/drawing/2014/main" id="{4A37EA33-1280-476B-8079-7D07ECD257A6}"/>
                </a:ext>
              </a:extLst>
            </p:cNvPr>
            <p:cNvGrpSpPr/>
            <p:nvPr/>
          </p:nvGrpSpPr>
          <p:grpSpPr>
            <a:xfrm>
              <a:off x="277140" y="2370872"/>
              <a:ext cx="851842" cy="672024"/>
              <a:chOff x="1452437" y="2168206"/>
              <a:chExt cx="1985947" cy="1566728"/>
            </a:xfrm>
          </p:grpSpPr>
          <p:grpSp>
            <p:nvGrpSpPr>
              <p:cNvPr id="34" name="Group 33">
                <a:extLst>
                  <a:ext uri="{FF2B5EF4-FFF2-40B4-BE49-F238E27FC236}">
                    <a16:creationId xmlns:a16="http://schemas.microsoft.com/office/drawing/2014/main" id="{02927846-3041-478D-97F7-3373BA664A82}"/>
                  </a:ext>
                </a:extLst>
              </p:cNvPr>
              <p:cNvGrpSpPr/>
              <p:nvPr/>
            </p:nvGrpSpPr>
            <p:grpSpPr>
              <a:xfrm>
                <a:off x="1452437" y="2168206"/>
                <a:ext cx="1985947" cy="1566728"/>
                <a:chOff x="853752" y="2636912"/>
                <a:chExt cx="1985947" cy="1566728"/>
              </a:xfrm>
            </p:grpSpPr>
            <p:sp>
              <p:nvSpPr>
                <p:cNvPr id="37" name="Oval 36">
                  <a:extLst>
                    <a:ext uri="{FF2B5EF4-FFF2-40B4-BE49-F238E27FC236}">
                      <a16:creationId xmlns:a16="http://schemas.microsoft.com/office/drawing/2014/main" id="{57760728-05D3-4E94-86D3-60A3E41F11B4}"/>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B6BFD83E-4D66-4FF4-8080-1FC483401447}"/>
                    </a:ext>
                  </a:extLst>
                </p:cNvPr>
                <p:cNvGrpSpPr/>
                <p:nvPr/>
              </p:nvGrpSpPr>
              <p:grpSpPr>
                <a:xfrm>
                  <a:off x="1205611" y="2636912"/>
                  <a:ext cx="1282230" cy="1341476"/>
                  <a:chOff x="611560" y="2420888"/>
                  <a:chExt cx="1282230" cy="1341476"/>
                </a:xfrm>
              </p:grpSpPr>
              <p:sp>
                <p:nvSpPr>
                  <p:cNvPr id="39" name="Rounded Rectangle 7">
                    <a:extLst>
                      <a:ext uri="{FF2B5EF4-FFF2-40B4-BE49-F238E27FC236}">
                        <a16:creationId xmlns:a16="http://schemas.microsoft.com/office/drawing/2014/main" id="{CE172901-6563-4E7F-9F27-3F4AEF9E132D}"/>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368A28B0-053E-44E5-AAD7-7852BFBA786B}"/>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56" name="Rectangle 55">
                      <a:extLst>
                        <a:ext uri="{FF2B5EF4-FFF2-40B4-BE49-F238E27FC236}">
                          <a16:creationId xmlns:a16="http://schemas.microsoft.com/office/drawing/2014/main" id="{DB03A08D-F420-48F8-A731-9C3986ECC6CE}"/>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D0F40F2F-7D24-4721-94E9-8573286BDFAE}"/>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41" name="Group 40">
                    <a:extLst>
                      <a:ext uri="{FF2B5EF4-FFF2-40B4-BE49-F238E27FC236}">
                        <a16:creationId xmlns:a16="http://schemas.microsoft.com/office/drawing/2014/main" id="{8ACAC695-A8EC-4EA8-8726-B28B72FC6A86}"/>
                      </a:ext>
                    </a:extLst>
                  </p:cNvPr>
                  <p:cNvGrpSpPr/>
                  <p:nvPr/>
                </p:nvGrpSpPr>
                <p:grpSpPr>
                  <a:xfrm>
                    <a:off x="781742" y="2420888"/>
                    <a:ext cx="147840" cy="266105"/>
                    <a:chOff x="777555" y="2420888"/>
                    <a:chExt cx="147840" cy="266105"/>
                  </a:xfrm>
                </p:grpSpPr>
                <p:sp>
                  <p:nvSpPr>
                    <p:cNvPr id="54" name="Oval 53">
                      <a:extLst>
                        <a:ext uri="{FF2B5EF4-FFF2-40B4-BE49-F238E27FC236}">
                          <a16:creationId xmlns:a16="http://schemas.microsoft.com/office/drawing/2014/main" id="{8C1EC658-328A-4C5D-AB28-C8EC595FA573}"/>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5" name="Rounded Rectangle 12">
                      <a:extLst>
                        <a:ext uri="{FF2B5EF4-FFF2-40B4-BE49-F238E27FC236}">
                          <a16:creationId xmlns:a16="http://schemas.microsoft.com/office/drawing/2014/main" id="{B93D2FA4-6BA1-4647-A059-198B885F318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37FCF4AB-8D7C-4FFC-ACFA-AF8862FAEE41}"/>
                      </a:ext>
                    </a:extLst>
                  </p:cNvPr>
                  <p:cNvGrpSpPr/>
                  <p:nvPr/>
                </p:nvGrpSpPr>
                <p:grpSpPr>
                  <a:xfrm>
                    <a:off x="980249" y="2420888"/>
                    <a:ext cx="147840" cy="266105"/>
                    <a:chOff x="777555" y="2420888"/>
                    <a:chExt cx="147840" cy="266105"/>
                  </a:xfrm>
                </p:grpSpPr>
                <p:sp>
                  <p:nvSpPr>
                    <p:cNvPr id="52" name="Oval 51">
                      <a:extLst>
                        <a:ext uri="{FF2B5EF4-FFF2-40B4-BE49-F238E27FC236}">
                          <a16:creationId xmlns:a16="http://schemas.microsoft.com/office/drawing/2014/main" id="{30807566-5908-4DED-B553-8481B8C2F474}"/>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3" name="Rounded Rectangle 24">
                      <a:extLst>
                        <a:ext uri="{FF2B5EF4-FFF2-40B4-BE49-F238E27FC236}">
                          <a16:creationId xmlns:a16="http://schemas.microsoft.com/office/drawing/2014/main" id="{334D8124-1925-42FA-B859-EC02FC071F06}"/>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43" name="Group 42">
                    <a:extLst>
                      <a:ext uri="{FF2B5EF4-FFF2-40B4-BE49-F238E27FC236}">
                        <a16:creationId xmlns:a16="http://schemas.microsoft.com/office/drawing/2014/main" id="{0135E302-135E-4383-8D07-934C34426CBB}"/>
                      </a:ext>
                    </a:extLst>
                  </p:cNvPr>
                  <p:cNvGrpSpPr/>
                  <p:nvPr/>
                </p:nvGrpSpPr>
                <p:grpSpPr>
                  <a:xfrm>
                    <a:off x="1178756" y="2420888"/>
                    <a:ext cx="147840" cy="266105"/>
                    <a:chOff x="777555" y="2420888"/>
                    <a:chExt cx="147840" cy="266105"/>
                  </a:xfrm>
                </p:grpSpPr>
                <p:sp>
                  <p:nvSpPr>
                    <p:cNvPr id="50" name="Oval 49">
                      <a:extLst>
                        <a:ext uri="{FF2B5EF4-FFF2-40B4-BE49-F238E27FC236}">
                          <a16:creationId xmlns:a16="http://schemas.microsoft.com/office/drawing/2014/main" id="{0C6383C2-3860-40FF-955F-2E436679724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1" name="Rounded Rectangle 27">
                      <a:extLst>
                        <a:ext uri="{FF2B5EF4-FFF2-40B4-BE49-F238E27FC236}">
                          <a16:creationId xmlns:a16="http://schemas.microsoft.com/office/drawing/2014/main" id="{1661C469-A49C-4508-8F1D-24A5F97A14F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id="{C739858D-ED9F-4D11-8672-167B6F3B6932}"/>
                      </a:ext>
                    </a:extLst>
                  </p:cNvPr>
                  <p:cNvGrpSpPr/>
                  <p:nvPr/>
                </p:nvGrpSpPr>
                <p:grpSpPr>
                  <a:xfrm>
                    <a:off x="1377263" y="2420888"/>
                    <a:ext cx="147840" cy="266105"/>
                    <a:chOff x="777555" y="2420888"/>
                    <a:chExt cx="147840" cy="266105"/>
                  </a:xfrm>
                </p:grpSpPr>
                <p:sp>
                  <p:nvSpPr>
                    <p:cNvPr id="48" name="Oval 47">
                      <a:extLst>
                        <a:ext uri="{FF2B5EF4-FFF2-40B4-BE49-F238E27FC236}">
                          <a16:creationId xmlns:a16="http://schemas.microsoft.com/office/drawing/2014/main" id="{4B2D997D-0086-4B6F-8FFF-C33D5EF8F6EE}"/>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49" name="Rounded Rectangle 30">
                      <a:extLst>
                        <a:ext uri="{FF2B5EF4-FFF2-40B4-BE49-F238E27FC236}">
                          <a16:creationId xmlns:a16="http://schemas.microsoft.com/office/drawing/2014/main" id="{0D567D26-AB72-4922-A9E6-0A8C003BECF0}"/>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45" name="Group 44">
                    <a:extLst>
                      <a:ext uri="{FF2B5EF4-FFF2-40B4-BE49-F238E27FC236}">
                        <a16:creationId xmlns:a16="http://schemas.microsoft.com/office/drawing/2014/main" id="{9B79F71E-1D21-4667-93DE-09AA15A8E80F}"/>
                      </a:ext>
                    </a:extLst>
                  </p:cNvPr>
                  <p:cNvGrpSpPr/>
                  <p:nvPr/>
                </p:nvGrpSpPr>
                <p:grpSpPr>
                  <a:xfrm>
                    <a:off x="1575769" y="2420888"/>
                    <a:ext cx="147840" cy="266105"/>
                    <a:chOff x="777555" y="2420888"/>
                    <a:chExt cx="147840" cy="266105"/>
                  </a:xfrm>
                </p:grpSpPr>
                <p:sp>
                  <p:nvSpPr>
                    <p:cNvPr id="46" name="Oval 45">
                      <a:extLst>
                        <a:ext uri="{FF2B5EF4-FFF2-40B4-BE49-F238E27FC236}">
                          <a16:creationId xmlns:a16="http://schemas.microsoft.com/office/drawing/2014/main" id="{0A5F41E7-AC8D-4E3D-B353-E57974C42A7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47" name="Rounded Rectangle 33">
                      <a:extLst>
                        <a:ext uri="{FF2B5EF4-FFF2-40B4-BE49-F238E27FC236}">
                          <a16:creationId xmlns:a16="http://schemas.microsoft.com/office/drawing/2014/main" id="{2A71BCFE-EE4F-40C8-AFF9-410ECD89B4D9}"/>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35" name="TextBox 34">
                <a:extLst>
                  <a:ext uri="{FF2B5EF4-FFF2-40B4-BE49-F238E27FC236}">
                    <a16:creationId xmlns:a16="http://schemas.microsoft.com/office/drawing/2014/main" id="{6BC21756-4E6B-4209-877F-3B76AF6C78BD}"/>
                  </a:ext>
                </a:extLst>
              </p:cNvPr>
              <p:cNvSpPr txBox="1"/>
              <p:nvPr/>
            </p:nvSpPr>
            <p:spPr>
              <a:xfrm>
                <a:off x="1851521" y="2366353"/>
                <a:ext cx="1187779" cy="502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rPr>
                  <a:t>Nov</a:t>
                </a:r>
              </a:p>
            </p:txBody>
          </p:sp>
          <p:sp>
            <p:nvSpPr>
              <p:cNvPr id="36" name="TextBox 35">
                <a:extLst>
                  <a:ext uri="{FF2B5EF4-FFF2-40B4-BE49-F238E27FC236}">
                    <a16:creationId xmlns:a16="http://schemas.microsoft.com/office/drawing/2014/main" id="{5B0297FA-0F61-49F8-A1C5-5011C988EF43}"/>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20</a:t>
                </a:r>
              </a:p>
            </p:txBody>
          </p:sp>
        </p:grpSp>
        <p:sp>
          <p:nvSpPr>
            <p:cNvPr id="59" name="TextBox 58">
              <a:extLst>
                <a:ext uri="{FF2B5EF4-FFF2-40B4-BE49-F238E27FC236}">
                  <a16:creationId xmlns:a16="http://schemas.microsoft.com/office/drawing/2014/main" id="{657F754A-50EE-478C-BDF7-7DE0C13B316E}"/>
                </a:ext>
              </a:extLst>
            </p:cNvPr>
            <p:cNvSpPr txBox="1"/>
            <p:nvPr/>
          </p:nvSpPr>
          <p:spPr>
            <a:xfrm>
              <a:off x="1190591" y="2555430"/>
              <a:ext cx="5234472" cy="338554"/>
            </a:xfrm>
            <a:prstGeom prst="rect">
              <a:avLst/>
            </a:prstGeom>
            <a:noFill/>
          </p:spPr>
          <p:txBody>
            <a:bodyPr wrap="square">
              <a:spAutoFit/>
            </a:bodyPr>
            <a:lstStyle/>
            <a:p>
              <a:pPr marL="0" marR="0" lvl="1" algn="l" defTabSz="914400" rtl="0" eaLnBrk="1" fontAlgn="base" latinLnBrk="0" hangingPunct="1">
                <a:lnSpc>
                  <a:spcPct val="100000"/>
                </a:lnSpc>
                <a:spcBef>
                  <a:spcPct val="0"/>
                </a:spcBef>
                <a:spcAft>
                  <a:spcPts val="1800"/>
                </a:spcAft>
                <a:buClr>
                  <a:srgbClr val="635A54"/>
                </a:buClr>
                <a:buSzPct val="150000"/>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Invitation window closes on 20 November 2024</a:t>
              </a:r>
            </a:p>
          </p:txBody>
        </p:sp>
      </p:grpSp>
      <p:grpSp>
        <p:nvGrpSpPr>
          <p:cNvPr id="111" name="Group 110">
            <a:extLst>
              <a:ext uri="{FF2B5EF4-FFF2-40B4-BE49-F238E27FC236}">
                <a16:creationId xmlns:a16="http://schemas.microsoft.com/office/drawing/2014/main" id="{00D5BF0B-3078-4F10-978B-6391FB126D8C}"/>
              </a:ext>
            </a:extLst>
          </p:cNvPr>
          <p:cNvGrpSpPr/>
          <p:nvPr/>
        </p:nvGrpSpPr>
        <p:grpSpPr>
          <a:xfrm>
            <a:off x="277141" y="2788365"/>
            <a:ext cx="8284948" cy="769694"/>
            <a:chOff x="277140" y="3328873"/>
            <a:chExt cx="8533771" cy="672024"/>
          </a:xfrm>
        </p:grpSpPr>
        <p:sp>
          <p:nvSpPr>
            <p:cNvPr id="61" name="TextBox 60">
              <a:extLst>
                <a:ext uri="{FF2B5EF4-FFF2-40B4-BE49-F238E27FC236}">
                  <a16:creationId xmlns:a16="http://schemas.microsoft.com/office/drawing/2014/main" id="{0EFBC7C2-0B1F-4C19-A9CB-EC399A44A0CC}"/>
                </a:ext>
              </a:extLst>
            </p:cNvPr>
            <p:cNvSpPr txBox="1"/>
            <p:nvPr/>
          </p:nvSpPr>
          <p:spPr>
            <a:xfrm>
              <a:off x="1190590" y="3397014"/>
              <a:ext cx="7620321" cy="510570"/>
            </a:xfrm>
            <a:prstGeom prst="rect">
              <a:avLst/>
            </a:prstGeom>
            <a:noFill/>
          </p:spPr>
          <p:txBody>
            <a:bodyPr wrap="square">
              <a:spAutoFit/>
            </a:bodyPr>
            <a:lstStyle>
              <a:defPPr>
                <a:defRPr lang="en-US"/>
              </a:defPPr>
              <a:lvl2pPr marL="0" marR="0" lvl="1" defTabSz="914400" eaLnBrk="1" latinLnBrk="0" hangingPunct="1">
                <a:lnSpc>
                  <a:spcPct val="100000"/>
                </a:lnSpc>
                <a:spcAft>
                  <a:spcPts val="1800"/>
                </a:spcAft>
                <a:buClr>
                  <a:srgbClr val="635A54"/>
                </a:buClr>
                <a:buSzPct val="150000"/>
                <a:tabLst/>
                <a:defRPr kumimoji="0" sz="1600" b="0" i="0" u="none" strike="noStrike" cap="none" spc="0" normalizeH="0" baseline="0">
                  <a:ln>
                    <a:noFill/>
                  </a:ln>
                  <a:solidFill>
                    <a:srgbClr val="635A54"/>
                  </a:solidFill>
                  <a:effectLst/>
                  <a:uLnTx/>
                  <a:uFillTx/>
                </a:defRPr>
              </a:lvl2pPr>
            </a:lstStyle>
            <a:p>
              <a:pPr lvl="1"/>
              <a:r>
                <a:rPr lang="en-GB" dirty="0">
                  <a:solidFill>
                    <a:srgbClr val="000000"/>
                  </a:solidFill>
                  <a:latin typeface="Arial" charset="0"/>
                  <a:ea typeface="+mn-ea"/>
                  <a:cs typeface="+mn-cs"/>
                </a:rPr>
                <a:t>The option price for Share Save 2024 is the average of the GSK share price on 31 October, 1 and 4 November 2024</a:t>
              </a:r>
            </a:p>
          </p:txBody>
        </p:sp>
        <p:grpSp>
          <p:nvGrpSpPr>
            <p:cNvPr id="62" name="Group 61">
              <a:extLst>
                <a:ext uri="{FF2B5EF4-FFF2-40B4-BE49-F238E27FC236}">
                  <a16:creationId xmlns:a16="http://schemas.microsoft.com/office/drawing/2014/main" id="{9F6B58F3-EF57-4858-9F34-0F53D4F78238}"/>
                </a:ext>
              </a:extLst>
            </p:cNvPr>
            <p:cNvGrpSpPr/>
            <p:nvPr/>
          </p:nvGrpSpPr>
          <p:grpSpPr>
            <a:xfrm>
              <a:off x="277140" y="3328873"/>
              <a:ext cx="851842" cy="672024"/>
              <a:chOff x="261821" y="4810246"/>
              <a:chExt cx="851842" cy="672024"/>
            </a:xfrm>
          </p:grpSpPr>
          <p:grpSp>
            <p:nvGrpSpPr>
              <p:cNvPr id="63" name="Group 62">
                <a:extLst>
                  <a:ext uri="{FF2B5EF4-FFF2-40B4-BE49-F238E27FC236}">
                    <a16:creationId xmlns:a16="http://schemas.microsoft.com/office/drawing/2014/main" id="{066308AC-9BE5-46FA-9009-CE407CCD3737}"/>
                  </a:ext>
                </a:extLst>
              </p:cNvPr>
              <p:cNvGrpSpPr/>
              <p:nvPr/>
            </p:nvGrpSpPr>
            <p:grpSpPr>
              <a:xfrm>
                <a:off x="261821" y="4810246"/>
                <a:ext cx="851842" cy="672024"/>
                <a:chOff x="853752" y="2636912"/>
                <a:chExt cx="1985947" cy="1566728"/>
              </a:xfrm>
            </p:grpSpPr>
            <p:sp>
              <p:nvSpPr>
                <p:cNvPr id="65" name="Oval 64">
                  <a:extLst>
                    <a:ext uri="{FF2B5EF4-FFF2-40B4-BE49-F238E27FC236}">
                      <a16:creationId xmlns:a16="http://schemas.microsoft.com/office/drawing/2014/main" id="{67096EFE-C99C-4791-ACFC-2AD4B9CCE821}"/>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BDA3A583-09A8-4DF6-83D0-533C7492A335}"/>
                    </a:ext>
                  </a:extLst>
                </p:cNvPr>
                <p:cNvGrpSpPr/>
                <p:nvPr/>
              </p:nvGrpSpPr>
              <p:grpSpPr>
                <a:xfrm>
                  <a:off x="1205611" y="2636912"/>
                  <a:ext cx="1282230" cy="1341476"/>
                  <a:chOff x="611560" y="2420888"/>
                  <a:chExt cx="1282230" cy="1341476"/>
                </a:xfrm>
              </p:grpSpPr>
              <p:sp>
                <p:nvSpPr>
                  <p:cNvPr id="67" name="Rounded Rectangle 7">
                    <a:extLst>
                      <a:ext uri="{FF2B5EF4-FFF2-40B4-BE49-F238E27FC236}">
                        <a16:creationId xmlns:a16="http://schemas.microsoft.com/office/drawing/2014/main" id="{A9143A5F-DC76-4661-9CCB-E9F11B64EC60}"/>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3385EE6E-8B66-4A7C-830A-0B2120785A9D}"/>
                      </a:ext>
                    </a:extLst>
                  </p:cNvPr>
                  <p:cNvSpPr/>
                  <p:nvPr/>
                </p:nvSpPr>
                <p:spPr>
                  <a:xfrm>
                    <a:off x="812693" y="2757857"/>
                    <a:ext cx="879961" cy="82983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813D09D2-145C-4BC2-95A1-C0639736C930}"/>
                      </a:ext>
                    </a:extLst>
                  </p:cNvPr>
                  <p:cNvGrpSpPr/>
                  <p:nvPr/>
                </p:nvGrpSpPr>
                <p:grpSpPr>
                  <a:xfrm>
                    <a:off x="781742" y="2420888"/>
                    <a:ext cx="147840" cy="266105"/>
                    <a:chOff x="777555" y="2420888"/>
                    <a:chExt cx="147840" cy="266105"/>
                  </a:xfrm>
                </p:grpSpPr>
                <p:sp>
                  <p:nvSpPr>
                    <p:cNvPr id="82" name="Oval 81">
                      <a:extLst>
                        <a:ext uri="{FF2B5EF4-FFF2-40B4-BE49-F238E27FC236}">
                          <a16:creationId xmlns:a16="http://schemas.microsoft.com/office/drawing/2014/main" id="{C78C1EAD-D3F2-4903-AC54-6131A80F4D0C}"/>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83" name="Rounded Rectangle 12">
                      <a:extLst>
                        <a:ext uri="{FF2B5EF4-FFF2-40B4-BE49-F238E27FC236}">
                          <a16:creationId xmlns:a16="http://schemas.microsoft.com/office/drawing/2014/main" id="{CCC30785-49EB-46C3-9359-40D316F336D2}"/>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70" name="Group 69">
                    <a:extLst>
                      <a:ext uri="{FF2B5EF4-FFF2-40B4-BE49-F238E27FC236}">
                        <a16:creationId xmlns:a16="http://schemas.microsoft.com/office/drawing/2014/main" id="{60E48C85-DF29-4361-A63D-3374F22D0F17}"/>
                      </a:ext>
                    </a:extLst>
                  </p:cNvPr>
                  <p:cNvGrpSpPr/>
                  <p:nvPr/>
                </p:nvGrpSpPr>
                <p:grpSpPr>
                  <a:xfrm>
                    <a:off x="980249" y="2420888"/>
                    <a:ext cx="147840" cy="266105"/>
                    <a:chOff x="777555" y="2420888"/>
                    <a:chExt cx="147840" cy="266105"/>
                  </a:xfrm>
                </p:grpSpPr>
                <p:sp>
                  <p:nvSpPr>
                    <p:cNvPr id="80" name="Oval 79">
                      <a:extLst>
                        <a:ext uri="{FF2B5EF4-FFF2-40B4-BE49-F238E27FC236}">
                          <a16:creationId xmlns:a16="http://schemas.microsoft.com/office/drawing/2014/main" id="{EE7B04E8-E175-4CAD-A0AB-31B6DAA05AD0}"/>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81" name="Rounded Rectangle 24">
                      <a:extLst>
                        <a:ext uri="{FF2B5EF4-FFF2-40B4-BE49-F238E27FC236}">
                          <a16:creationId xmlns:a16="http://schemas.microsoft.com/office/drawing/2014/main" id="{9D75B4E2-CBA4-4115-BAC2-4B478CBFD2CB}"/>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6ACDA4EF-10C8-4344-84EC-517B5451BFAC}"/>
                      </a:ext>
                    </a:extLst>
                  </p:cNvPr>
                  <p:cNvGrpSpPr/>
                  <p:nvPr/>
                </p:nvGrpSpPr>
                <p:grpSpPr>
                  <a:xfrm>
                    <a:off x="1178756" y="2420888"/>
                    <a:ext cx="147840" cy="266105"/>
                    <a:chOff x="777555" y="2420888"/>
                    <a:chExt cx="147840" cy="266105"/>
                  </a:xfrm>
                </p:grpSpPr>
                <p:sp>
                  <p:nvSpPr>
                    <p:cNvPr id="78" name="Oval 77">
                      <a:extLst>
                        <a:ext uri="{FF2B5EF4-FFF2-40B4-BE49-F238E27FC236}">
                          <a16:creationId xmlns:a16="http://schemas.microsoft.com/office/drawing/2014/main" id="{BFF71926-1252-4C46-9E9E-4FD5792AEB32}"/>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79" name="Rounded Rectangle 27">
                      <a:extLst>
                        <a:ext uri="{FF2B5EF4-FFF2-40B4-BE49-F238E27FC236}">
                          <a16:creationId xmlns:a16="http://schemas.microsoft.com/office/drawing/2014/main" id="{095B9BDD-F982-4FBB-B3C2-A2EC29B33B0F}"/>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72" name="Group 71">
                    <a:extLst>
                      <a:ext uri="{FF2B5EF4-FFF2-40B4-BE49-F238E27FC236}">
                        <a16:creationId xmlns:a16="http://schemas.microsoft.com/office/drawing/2014/main" id="{DA632DF8-D9E4-4BAF-BE5B-FBADB3CC83FA}"/>
                      </a:ext>
                    </a:extLst>
                  </p:cNvPr>
                  <p:cNvGrpSpPr/>
                  <p:nvPr/>
                </p:nvGrpSpPr>
                <p:grpSpPr>
                  <a:xfrm>
                    <a:off x="1377263" y="2420888"/>
                    <a:ext cx="147840" cy="266105"/>
                    <a:chOff x="777555" y="2420888"/>
                    <a:chExt cx="147840" cy="266105"/>
                  </a:xfrm>
                </p:grpSpPr>
                <p:sp>
                  <p:nvSpPr>
                    <p:cNvPr id="76" name="Oval 75">
                      <a:extLst>
                        <a:ext uri="{FF2B5EF4-FFF2-40B4-BE49-F238E27FC236}">
                          <a16:creationId xmlns:a16="http://schemas.microsoft.com/office/drawing/2014/main" id="{6F2FCF84-CE64-46A7-A07D-1F5911CCBC9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77" name="Rounded Rectangle 30">
                      <a:extLst>
                        <a:ext uri="{FF2B5EF4-FFF2-40B4-BE49-F238E27FC236}">
                          <a16:creationId xmlns:a16="http://schemas.microsoft.com/office/drawing/2014/main" id="{32CB1251-9249-4A85-8C74-9BE4F6157196}"/>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73" name="Group 72">
                    <a:extLst>
                      <a:ext uri="{FF2B5EF4-FFF2-40B4-BE49-F238E27FC236}">
                        <a16:creationId xmlns:a16="http://schemas.microsoft.com/office/drawing/2014/main" id="{B5C120DE-B9B9-49BE-9C4E-5651FBFA175D}"/>
                      </a:ext>
                    </a:extLst>
                  </p:cNvPr>
                  <p:cNvGrpSpPr/>
                  <p:nvPr/>
                </p:nvGrpSpPr>
                <p:grpSpPr>
                  <a:xfrm>
                    <a:off x="1575769" y="2420888"/>
                    <a:ext cx="147840" cy="266105"/>
                    <a:chOff x="777555" y="2420888"/>
                    <a:chExt cx="147840" cy="266105"/>
                  </a:xfrm>
                </p:grpSpPr>
                <p:sp>
                  <p:nvSpPr>
                    <p:cNvPr id="74" name="Oval 73">
                      <a:extLst>
                        <a:ext uri="{FF2B5EF4-FFF2-40B4-BE49-F238E27FC236}">
                          <a16:creationId xmlns:a16="http://schemas.microsoft.com/office/drawing/2014/main" id="{44D0D01C-8F10-4CA6-A000-F80DBBCFD6E6}"/>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75" name="Rounded Rectangle 33">
                      <a:extLst>
                        <a:ext uri="{FF2B5EF4-FFF2-40B4-BE49-F238E27FC236}">
                          <a16:creationId xmlns:a16="http://schemas.microsoft.com/office/drawing/2014/main" id="{CCD2026A-E016-4D8A-BBFB-310DC30CB75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pic>
            <p:nvPicPr>
              <p:cNvPr id="64" name="Graphic 63" descr="Periodic Graph">
                <a:extLst>
                  <a:ext uri="{FF2B5EF4-FFF2-40B4-BE49-F238E27FC236}">
                    <a16:creationId xmlns:a16="http://schemas.microsoft.com/office/drawing/2014/main" id="{64D87F37-FFD1-4338-A5CE-37D30E8332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769" y="4954783"/>
                <a:ext cx="355945" cy="355945"/>
              </a:xfrm>
              <a:prstGeom prst="rect">
                <a:avLst/>
              </a:prstGeom>
            </p:spPr>
          </p:pic>
        </p:grpSp>
      </p:grpSp>
      <p:grpSp>
        <p:nvGrpSpPr>
          <p:cNvPr id="2" name="Group 1">
            <a:extLst>
              <a:ext uri="{FF2B5EF4-FFF2-40B4-BE49-F238E27FC236}">
                <a16:creationId xmlns:a16="http://schemas.microsoft.com/office/drawing/2014/main" id="{68D2D38F-2578-1136-D807-D4CDA5DF29A8}"/>
              </a:ext>
            </a:extLst>
          </p:cNvPr>
          <p:cNvGrpSpPr/>
          <p:nvPr/>
        </p:nvGrpSpPr>
        <p:grpSpPr>
          <a:xfrm>
            <a:off x="277140" y="3639804"/>
            <a:ext cx="8533771" cy="672024"/>
            <a:chOff x="277140" y="3328873"/>
            <a:chExt cx="8533771" cy="672024"/>
          </a:xfrm>
        </p:grpSpPr>
        <p:sp>
          <p:nvSpPr>
            <p:cNvPr id="3" name="TextBox 2">
              <a:extLst>
                <a:ext uri="{FF2B5EF4-FFF2-40B4-BE49-F238E27FC236}">
                  <a16:creationId xmlns:a16="http://schemas.microsoft.com/office/drawing/2014/main" id="{B941C47E-0CFB-A5F1-42A9-04F5419D4CB5}"/>
                </a:ext>
              </a:extLst>
            </p:cNvPr>
            <p:cNvSpPr txBox="1"/>
            <p:nvPr/>
          </p:nvSpPr>
          <p:spPr>
            <a:xfrm>
              <a:off x="1190590" y="3471282"/>
              <a:ext cx="7620321" cy="338554"/>
            </a:xfrm>
            <a:prstGeom prst="rect">
              <a:avLst/>
            </a:prstGeom>
            <a:noFill/>
          </p:spPr>
          <p:txBody>
            <a:bodyPr wrap="square">
              <a:spAutoFit/>
            </a:bodyPr>
            <a:lstStyle>
              <a:defPPr>
                <a:defRPr lang="en-US"/>
              </a:defPPr>
              <a:lvl2pPr marL="0" marR="0" lvl="1" defTabSz="914400" eaLnBrk="1" latinLnBrk="0" hangingPunct="1">
                <a:lnSpc>
                  <a:spcPct val="100000"/>
                </a:lnSpc>
                <a:spcAft>
                  <a:spcPts val="1800"/>
                </a:spcAft>
                <a:buClr>
                  <a:srgbClr val="635A54"/>
                </a:buClr>
                <a:buSzPct val="150000"/>
                <a:tabLst/>
                <a:defRPr kumimoji="0" sz="1600" b="0" i="0" u="none" strike="noStrike" cap="none" spc="0" normalizeH="0" baseline="0">
                  <a:ln>
                    <a:noFill/>
                  </a:ln>
                  <a:solidFill>
                    <a:srgbClr val="635A54"/>
                  </a:solidFill>
                  <a:effectLst/>
                  <a:uLnTx/>
                  <a:uFillTx/>
                </a:defRPr>
              </a:lvl2pPr>
            </a:lstStyle>
            <a:p>
              <a:pPr lvl="1"/>
              <a:r>
                <a:rPr lang="en-GB" dirty="0">
                  <a:solidFill>
                    <a:srgbClr val="000000"/>
                  </a:solidFill>
                  <a:latin typeface="Arial" charset="0"/>
                  <a:ea typeface="+mn-ea"/>
                  <a:cs typeface="+mn-cs"/>
                </a:rPr>
                <a:t>The option price for Share Save 2024 is £11.27</a:t>
              </a:r>
            </a:p>
          </p:txBody>
        </p:sp>
        <p:grpSp>
          <p:nvGrpSpPr>
            <p:cNvPr id="4" name="Group 3">
              <a:extLst>
                <a:ext uri="{FF2B5EF4-FFF2-40B4-BE49-F238E27FC236}">
                  <a16:creationId xmlns:a16="http://schemas.microsoft.com/office/drawing/2014/main" id="{E2167872-486E-9B45-FEA2-45E41BDB9C8B}"/>
                </a:ext>
              </a:extLst>
            </p:cNvPr>
            <p:cNvGrpSpPr/>
            <p:nvPr/>
          </p:nvGrpSpPr>
          <p:grpSpPr>
            <a:xfrm>
              <a:off x="277140" y="3328873"/>
              <a:ext cx="851842" cy="672024"/>
              <a:chOff x="261821" y="4810246"/>
              <a:chExt cx="851842" cy="672024"/>
            </a:xfrm>
          </p:grpSpPr>
          <p:grpSp>
            <p:nvGrpSpPr>
              <p:cNvPr id="60" name="Group 59">
                <a:extLst>
                  <a:ext uri="{FF2B5EF4-FFF2-40B4-BE49-F238E27FC236}">
                    <a16:creationId xmlns:a16="http://schemas.microsoft.com/office/drawing/2014/main" id="{E2AB512F-B490-A69A-ADC3-1B58F736E30D}"/>
                  </a:ext>
                </a:extLst>
              </p:cNvPr>
              <p:cNvGrpSpPr/>
              <p:nvPr/>
            </p:nvGrpSpPr>
            <p:grpSpPr>
              <a:xfrm>
                <a:off x="261821" y="4810246"/>
                <a:ext cx="851842" cy="672024"/>
                <a:chOff x="853752" y="2636912"/>
                <a:chExt cx="1985947" cy="1566728"/>
              </a:xfrm>
            </p:grpSpPr>
            <p:sp>
              <p:nvSpPr>
                <p:cNvPr id="85" name="Oval 84">
                  <a:extLst>
                    <a:ext uri="{FF2B5EF4-FFF2-40B4-BE49-F238E27FC236}">
                      <a16:creationId xmlns:a16="http://schemas.microsoft.com/office/drawing/2014/main" id="{E289E9EE-A37F-92DA-E51A-BFF406A5FB56}"/>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86" name="Group 85">
                  <a:extLst>
                    <a:ext uri="{FF2B5EF4-FFF2-40B4-BE49-F238E27FC236}">
                      <a16:creationId xmlns:a16="http://schemas.microsoft.com/office/drawing/2014/main" id="{0AD4DC12-6E76-631A-232B-97629502ABBE}"/>
                    </a:ext>
                  </a:extLst>
                </p:cNvPr>
                <p:cNvGrpSpPr/>
                <p:nvPr/>
              </p:nvGrpSpPr>
              <p:grpSpPr>
                <a:xfrm>
                  <a:off x="1205611" y="2636912"/>
                  <a:ext cx="1282230" cy="1341476"/>
                  <a:chOff x="611560" y="2420888"/>
                  <a:chExt cx="1282230" cy="1341476"/>
                </a:xfrm>
              </p:grpSpPr>
              <p:sp>
                <p:nvSpPr>
                  <p:cNvPr id="87" name="Rounded Rectangle 7">
                    <a:extLst>
                      <a:ext uri="{FF2B5EF4-FFF2-40B4-BE49-F238E27FC236}">
                        <a16:creationId xmlns:a16="http://schemas.microsoft.com/office/drawing/2014/main" id="{6E5FAE8D-853B-87F4-3647-6A69F3D3F1B3}"/>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2C3AE561-652D-4323-49D4-4DAFC05DD02E}"/>
                      </a:ext>
                    </a:extLst>
                  </p:cNvPr>
                  <p:cNvSpPr/>
                  <p:nvPr/>
                </p:nvSpPr>
                <p:spPr>
                  <a:xfrm>
                    <a:off x="812693" y="2757857"/>
                    <a:ext cx="879961" cy="82983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89" name="Group 88">
                    <a:extLst>
                      <a:ext uri="{FF2B5EF4-FFF2-40B4-BE49-F238E27FC236}">
                        <a16:creationId xmlns:a16="http://schemas.microsoft.com/office/drawing/2014/main" id="{66146E02-5B50-4A5F-D436-D75F0EAE0B37}"/>
                      </a:ext>
                    </a:extLst>
                  </p:cNvPr>
                  <p:cNvGrpSpPr/>
                  <p:nvPr/>
                </p:nvGrpSpPr>
                <p:grpSpPr>
                  <a:xfrm>
                    <a:off x="781742" y="2420888"/>
                    <a:ext cx="147840" cy="266105"/>
                    <a:chOff x="777555" y="2420888"/>
                    <a:chExt cx="147840" cy="266105"/>
                  </a:xfrm>
                </p:grpSpPr>
                <p:sp>
                  <p:nvSpPr>
                    <p:cNvPr id="102" name="Oval 101">
                      <a:extLst>
                        <a:ext uri="{FF2B5EF4-FFF2-40B4-BE49-F238E27FC236}">
                          <a16:creationId xmlns:a16="http://schemas.microsoft.com/office/drawing/2014/main" id="{8C5C4AC7-CCBB-B0DC-2079-33A3BBE87AF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03" name="Rounded Rectangle 12">
                      <a:extLst>
                        <a:ext uri="{FF2B5EF4-FFF2-40B4-BE49-F238E27FC236}">
                          <a16:creationId xmlns:a16="http://schemas.microsoft.com/office/drawing/2014/main" id="{34CB0DCD-5E2B-BF75-6D6A-7B794D3DBC91}"/>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90" name="Group 89">
                    <a:extLst>
                      <a:ext uri="{FF2B5EF4-FFF2-40B4-BE49-F238E27FC236}">
                        <a16:creationId xmlns:a16="http://schemas.microsoft.com/office/drawing/2014/main" id="{702052BB-DF85-754C-1D60-5F3534AFB2C9}"/>
                      </a:ext>
                    </a:extLst>
                  </p:cNvPr>
                  <p:cNvGrpSpPr/>
                  <p:nvPr/>
                </p:nvGrpSpPr>
                <p:grpSpPr>
                  <a:xfrm>
                    <a:off x="980249" y="2420888"/>
                    <a:ext cx="147840" cy="266105"/>
                    <a:chOff x="777555" y="2420888"/>
                    <a:chExt cx="147840" cy="266105"/>
                  </a:xfrm>
                </p:grpSpPr>
                <p:sp>
                  <p:nvSpPr>
                    <p:cNvPr id="100" name="Oval 99">
                      <a:extLst>
                        <a:ext uri="{FF2B5EF4-FFF2-40B4-BE49-F238E27FC236}">
                          <a16:creationId xmlns:a16="http://schemas.microsoft.com/office/drawing/2014/main" id="{BF5FB2D7-6143-4A1E-07D3-561609D69D6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01" name="Rounded Rectangle 24">
                      <a:extLst>
                        <a:ext uri="{FF2B5EF4-FFF2-40B4-BE49-F238E27FC236}">
                          <a16:creationId xmlns:a16="http://schemas.microsoft.com/office/drawing/2014/main" id="{1CA99ACA-B8FA-FA29-960B-F34DB942ADD8}"/>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91" name="Group 90">
                    <a:extLst>
                      <a:ext uri="{FF2B5EF4-FFF2-40B4-BE49-F238E27FC236}">
                        <a16:creationId xmlns:a16="http://schemas.microsoft.com/office/drawing/2014/main" id="{1738F83A-9D48-464E-4BCA-9211CE283B74}"/>
                      </a:ext>
                    </a:extLst>
                  </p:cNvPr>
                  <p:cNvGrpSpPr/>
                  <p:nvPr/>
                </p:nvGrpSpPr>
                <p:grpSpPr>
                  <a:xfrm>
                    <a:off x="1178756" y="2420888"/>
                    <a:ext cx="147840" cy="266105"/>
                    <a:chOff x="777555" y="2420888"/>
                    <a:chExt cx="147840" cy="266105"/>
                  </a:xfrm>
                </p:grpSpPr>
                <p:sp>
                  <p:nvSpPr>
                    <p:cNvPr id="98" name="Oval 97">
                      <a:extLst>
                        <a:ext uri="{FF2B5EF4-FFF2-40B4-BE49-F238E27FC236}">
                          <a16:creationId xmlns:a16="http://schemas.microsoft.com/office/drawing/2014/main" id="{572072E3-1E94-EBC0-2580-8B200A6BF90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99" name="Rounded Rectangle 27">
                      <a:extLst>
                        <a:ext uri="{FF2B5EF4-FFF2-40B4-BE49-F238E27FC236}">
                          <a16:creationId xmlns:a16="http://schemas.microsoft.com/office/drawing/2014/main" id="{FF3531C8-CE55-D87A-427B-DB35F9E5002F}"/>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1A905F10-7E59-6351-5D7C-AA5D29513D57}"/>
                      </a:ext>
                    </a:extLst>
                  </p:cNvPr>
                  <p:cNvGrpSpPr/>
                  <p:nvPr/>
                </p:nvGrpSpPr>
                <p:grpSpPr>
                  <a:xfrm>
                    <a:off x="1377263" y="2420888"/>
                    <a:ext cx="147840" cy="266105"/>
                    <a:chOff x="777555" y="2420888"/>
                    <a:chExt cx="147840" cy="266105"/>
                  </a:xfrm>
                </p:grpSpPr>
                <p:sp>
                  <p:nvSpPr>
                    <p:cNvPr id="96" name="Oval 95">
                      <a:extLst>
                        <a:ext uri="{FF2B5EF4-FFF2-40B4-BE49-F238E27FC236}">
                          <a16:creationId xmlns:a16="http://schemas.microsoft.com/office/drawing/2014/main" id="{6CA82CB6-4EE4-1AED-8DD1-11C7F2B0EA41}"/>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97" name="Rounded Rectangle 30">
                      <a:extLst>
                        <a:ext uri="{FF2B5EF4-FFF2-40B4-BE49-F238E27FC236}">
                          <a16:creationId xmlns:a16="http://schemas.microsoft.com/office/drawing/2014/main" id="{0A80417A-8B99-C23E-1808-F4DE3BD5A3A0}"/>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93" name="Group 92">
                    <a:extLst>
                      <a:ext uri="{FF2B5EF4-FFF2-40B4-BE49-F238E27FC236}">
                        <a16:creationId xmlns:a16="http://schemas.microsoft.com/office/drawing/2014/main" id="{30B5E886-AC0D-A292-A97B-9D24875B1A4A}"/>
                      </a:ext>
                    </a:extLst>
                  </p:cNvPr>
                  <p:cNvGrpSpPr/>
                  <p:nvPr/>
                </p:nvGrpSpPr>
                <p:grpSpPr>
                  <a:xfrm>
                    <a:off x="1575769" y="2420888"/>
                    <a:ext cx="147840" cy="266105"/>
                    <a:chOff x="777555" y="2420888"/>
                    <a:chExt cx="147840" cy="266105"/>
                  </a:xfrm>
                </p:grpSpPr>
                <p:sp>
                  <p:nvSpPr>
                    <p:cNvPr id="94" name="Oval 93">
                      <a:extLst>
                        <a:ext uri="{FF2B5EF4-FFF2-40B4-BE49-F238E27FC236}">
                          <a16:creationId xmlns:a16="http://schemas.microsoft.com/office/drawing/2014/main" id="{5CA8887E-5388-6C05-D98D-AFABB8767084}"/>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95" name="Rounded Rectangle 33">
                      <a:extLst>
                        <a:ext uri="{FF2B5EF4-FFF2-40B4-BE49-F238E27FC236}">
                          <a16:creationId xmlns:a16="http://schemas.microsoft.com/office/drawing/2014/main" id="{B3DD3E98-17F8-558B-A99B-07D83E3D242B}"/>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pic>
            <p:nvPicPr>
              <p:cNvPr id="84" name="Graphic 83" descr="Periodic Graph">
                <a:extLst>
                  <a:ext uri="{FF2B5EF4-FFF2-40B4-BE49-F238E27FC236}">
                    <a16:creationId xmlns:a16="http://schemas.microsoft.com/office/drawing/2014/main" id="{BE19E215-8573-709F-4EFC-A8D20E77F4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9769" y="4954783"/>
                <a:ext cx="355945" cy="355945"/>
              </a:xfrm>
              <a:prstGeom prst="rect">
                <a:avLst/>
              </a:prstGeom>
            </p:spPr>
          </p:pic>
        </p:grpSp>
      </p:grpSp>
    </p:spTree>
    <p:custDataLst>
      <p:tags r:id="rId1"/>
    </p:custDataLst>
    <p:extLst>
      <p:ext uri="{BB962C8B-B14F-4D97-AF65-F5344CB8AC3E}">
        <p14:creationId xmlns:p14="http://schemas.microsoft.com/office/powerpoint/2010/main" val="32915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wipe(left)">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B0FEEE8-391E-1314-E2DF-96B95001C691}"/>
              </a:ext>
            </a:extLst>
          </p:cNvPr>
          <p:cNvGraphicFramePr>
            <a:graphicFrameLocks/>
          </p:cNvGraphicFramePr>
          <p:nvPr>
            <p:extLst>
              <p:ext uri="{D42A27DB-BD31-4B8C-83A1-F6EECF244321}">
                <p14:modId xmlns:p14="http://schemas.microsoft.com/office/powerpoint/2010/main" val="192918812"/>
              </p:ext>
            </p:extLst>
          </p:nvPr>
        </p:nvGraphicFramePr>
        <p:xfrm>
          <a:off x="469468" y="1195535"/>
          <a:ext cx="7920141" cy="4272053"/>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Connector 21">
            <a:extLst>
              <a:ext uri="{FF2B5EF4-FFF2-40B4-BE49-F238E27FC236}">
                <a16:creationId xmlns:a16="http://schemas.microsoft.com/office/drawing/2014/main" id="{FAAE5675-0F37-2D03-4DF1-45BF1A646B77}"/>
              </a:ext>
            </a:extLst>
          </p:cNvPr>
          <p:cNvCxnSpPr>
            <a:cxnSpLocks/>
          </p:cNvCxnSpPr>
          <p:nvPr/>
        </p:nvCxnSpPr>
        <p:spPr>
          <a:xfrm flipH="1">
            <a:off x="923867" y="4353231"/>
            <a:ext cx="7200958" cy="0"/>
          </a:xfrm>
          <a:prstGeom prst="line">
            <a:avLst/>
          </a:prstGeom>
          <a:ln w="12700">
            <a:solidFill>
              <a:srgbClr val="585858"/>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E17B045-D107-44BF-9AD1-F2CC510577FE}"/>
              </a:ext>
            </a:extLst>
          </p:cNvPr>
          <p:cNvSpPr txBox="1"/>
          <p:nvPr/>
        </p:nvSpPr>
        <p:spPr>
          <a:xfrm>
            <a:off x="284992" y="5487750"/>
            <a:ext cx="8434949" cy="461665"/>
          </a:xfrm>
          <a:prstGeom prst="rect">
            <a:avLst/>
          </a:prstGeom>
          <a:noFill/>
        </p:spPr>
        <p:txBody>
          <a:bodyPr wrap="square">
            <a:spAutoFit/>
          </a:bodyPr>
          <a:lstStyle/>
          <a:p>
            <a:r>
              <a:rPr lang="en-GB" sz="1200" dirty="0">
                <a:solidFill>
                  <a:srgbClr val="000000"/>
                </a:solidFill>
              </a:rPr>
              <a:t>*The share price of 1521.50 is shown for illustrative purposes only. The GSK share price may be higher or lower when you exercise your option. Share price source: google finance</a:t>
            </a:r>
          </a:p>
        </p:txBody>
      </p:sp>
      <p:sp>
        <p:nvSpPr>
          <p:cNvPr id="76" name="Title 1">
            <a:extLst>
              <a:ext uri="{FF2B5EF4-FFF2-40B4-BE49-F238E27FC236}">
                <a16:creationId xmlns:a16="http://schemas.microsoft.com/office/drawing/2014/main" id="{537229D0-755B-40E1-9E8A-19DE8707C6E3}"/>
              </a:ext>
            </a:extLst>
          </p:cNvPr>
          <p:cNvSpPr>
            <a:spLocks noGrp="1"/>
          </p:cNvSpPr>
          <p:nvPr>
            <p:ph type="title"/>
          </p:nvPr>
        </p:nvSpPr>
        <p:spPr>
          <a:xfrm>
            <a:off x="469468" y="131636"/>
            <a:ext cx="8929026" cy="762000"/>
          </a:xfrm>
        </p:spPr>
        <p:txBody>
          <a:bodyPr anchor="ctr">
            <a:noAutofit/>
          </a:bodyPr>
          <a:lstStyle/>
          <a:p>
            <a:r>
              <a:rPr lang="en-GB" dirty="0"/>
              <a:t>2022 and 2023 performance to date.</a:t>
            </a:r>
          </a:p>
        </p:txBody>
      </p:sp>
      <p:grpSp>
        <p:nvGrpSpPr>
          <p:cNvPr id="67" name="Group 66">
            <a:extLst>
              <a:ext uri="{FF2B5EF4-FFF2-40B4-BE49-F238E27FC236}">
                <a16:creationId xmlns:a16="http://schemas.microsoft.com/office/drawing/2014/main" id="{6137A8F1-8745-4CDD-A738-30A140F02FA7}"/>
              </a:ext>
            </a:extLst>
          </p:cNvPr>
          <p:cNvGrpSpPr/>
          <p:nvPr/>
        </p:nvGrpSpPr>
        <p:grpSpPr>
          <a:xfrm flipH="1">
            <a:off x="5781902" y="1093558"/>
            <a:ext cx="2542053" cy="1764246"/>
            <a:chOff x="1136793" y="1963078"/>
            <a:chExt cx="2542053" cy="2314772"/>
          </a:xfrm>
        </p:grpSpPr>
        <p:cxnSp>
          <p:nvCxnSpPr>
            <p:cNvPr id="68" name="Straight Connector 67">
              <a:extLst>
                <a:ext uri="{FF2B5EF4-FFF2-40B4-BE49-F238E27FC236}">
                  <a16:creationId xmlns:a16="http://schemas.microsoft.com/office/drawing/2014/main" id="{60B7CBBB-63BD-465F-A04E-05BA6D8D41AA}"/>
                </a:ext>
              </a:extLst>
            </p:cNvPr>
            <p:cNvCxnSpPr>
              <a:cxnSpLocks/>
              <a:stCxn id="70" idx="0"/>
            </p:cNvCxnSpPr>
            <p:nvPr/>
          </p:nvCxnSpPr>
          <p:spPr>
            <a:xfrm flipV="1">
              <a:off x="1201983" y="1964980"/>
              <a:ext cx="0" cy="215699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8C8B53-027B-4C3E-886A-035F6FB1535B}"/>
                </a:ext>
              </a:extLst>
            </p:cNvPr>
            <p:cNvCxnSpPr>
              <a:cxnSpLocks/>
            </p:cNvCxnSpPr>
            <p:nvPr/>
          </p:nvCxnSpPr>
          <p:spPr>
            <a:xfrm>
              <a:off x="1256210" y="1968701"/>
              <a:ext cx="72074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89F24811-F8D0-4B38-8D8E-81CCE5A1FF7A}"/>
                </a:ext>
              </a:extLst>
            </p:cNvPr>
            <p:cNvSpPr/>
            <p:nvPr/>
          </p:nvSpPr>
          <p:spPr bwMode="auto">
            <a:xfrm>
              <a:off x="1136793" y="4121979"/>
              <a:ext cx="119417" cy="155871"/>
            </a:xfrm>
            <a:prstGeom prst="ellipse">
              <a:avLst/>
            </a:prstGeom>
            <a:pattFill prst="dkDnDiag">
              <a:fgClr>
                <a:srgbClr val="00B6C9"/>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GB" dirty="0" err="1">
                <a:solidFill>
                  <a:schemeClr val="tx1"/>
                </a:solidFill>
              </a:endParaRPr>
            </a:p>
          </p:txBody>
        </p:sp>
        <p:grpSp>
          <p:nvGrpSpPr>
            <p:cNvPr id="71" name="Group 70">
              <a:extLst>
                <a:ext uri="{FF2B5EF4-FFF2-40B4-BE49-F238E27FC236}">
                  <a16:creationId xmlns:a16="http://schemas.microsoft.com/office/drawing/2014/main" id="{ED59AAE5-9409-45D8-9C0B-FBF335842856}"/>
                </a:ext>
              </a:extLst>
            </p:cNvPr>
            <p:cNvGrpSpPr/>
            <p:nvPr/>
          </p:nvGrpSpPr>
          <p:grpSpPr>
            <a:xfrm>
              <a:off x="1229097" y="1963078"/>
              <a:ext cx="2449749" cy="591799"/>
              <a:chOff x="7754571" y="5393701"/>
              <a:chExt cx="2449749" cy="591799"/>
            </a:xfrm>
          </p:grpSpPr>
          <p:sp>
            <p:nvSpPr>
              <p:cNvPr id="72" name="TextBox 71">
                <a:extLst>
                  <a:ext uri="{FF2B5EF4-FFF2-40B4-BE49-F238E27FC236}">
                    <a16:creationId xmlns:a16="http://schemas.microsoft.com/office/drawing/2014/main" id="{CAD6C390-E720-4045-82FD-84739C28768B}"/>
                  </a:ext>
                </a:extLst>
              </p:cNvPr>
              <p:cNvSpPr txBox="1"/>
              <p:nvPr/>
            </p:nvSpPr>
            <p:spPr>
              <a:xfrm>
                <a:off x="7754571" y="5743207"/>
                <a:ext cx="2449749" cy="24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t>Share price at close on 1 Oct 2024</a:t>
                </a:r>
              </a:p>
            </p:txBody>
          </p:sp>
          <p:sp>
            <p:nvSpPr>
              <p:cNvPr id="73" name="TextBox 72">
                <a:extLst>
                  <a:ext uri="{FF2B5EF4-FFF2-40B4-BE49-F238E27FC236}">
                    <a16:creationId xmlns:a16="http://schemas.microsoft.com/office/drawing/2014/main" id="{8916519D-2946-430D-88DD-69231FF7EB55}"/>
                  </a:ext>
                </a:extLst>
              </p:cNvPr>
              <p:cNvSpPr txBox="1"/>
              <p:nvPr/>
            </p:nvSpPr>
            <p:spPr>
              <a:xfrm>
                <a:off x="7831249" y="5393701"/>
                <a:ext cx="740587" cy="3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t>1521.50</a:t>
                </a:r>
              </a:p>
            </p:txBody>
          </p:sp>
        </p:grpSp>
      </p:grpSp>
      <p:cxnSp>
        <p:nvCxnSpPr>
          <p:cNvPr id="16" name="Straight Connector 15">
            <a:extLst>
              <a:ext uri="{FF2B5EF4-FFF2-40B4-BE49-F238E27FC236}">
                <a16:creationId xmlns:a16="http://schemas.microsoft.com/office/drawing/2014/main" id="{8FC90172-7579-2CBD-DC86-BDFDF4921FE7}"/>
              </a:ext>
            </a:extLst>
          </p:cNvPr>
          <p:cNvCxnSpPr>
            <a:cxnSpLocks/>
          </p:cNvCxnSpPr>
          <p:nvPr/>
        </p:nvCxnSpPr>
        <p:spPr>
          <a:xfrm flipH="1">
            <a:off x="947449" y="4295368"/>
            <a:ext cx="7177376" cy="0"/>
          </a:xfrm>
          <a:prstGeom prst="line">
            <a:avLst/>
          </a:prstGeom>
          <a:ln w="12700">
            <a:solidFill>
              <a:srgbClr val="585858"/>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87BF366-1BCC-0747-6CAF-8497ED92ADF6}"/>
              </a:ext>
            </a:extLst>
          </p:cNvPr>
          <p:cNvSpPr txBox="1"/>
          <p:nvPr/>
        </p:nvSpPr>
        <p:spPr>
          <a:xfrm>
            <a:off x="1249784" y="4162018"/>
            <a:ext cx="2615977" cy="246221"/>
          </a:xfrm>
          <a:prstGeom prst="rect">
            <a:avLst/>
          </a:prstGeom>
          <a:solidFill>
            <a:srgbClr val="89F4FF"/>
          </a:solidFill>
        </p:spPr>
        <p:txBody>
          <a:bodyPr wrap="square">
            <a:spAutoFit/>
          </a:bodyPr>
          <a:lstStyle/>
          <a:p>
            <a:pPr algn="ctr"/>
            <a:r>
              <a:rPr lang="en-GB" sz="1000" b="1" dirty="0">
                <a:solidFill>
                  <a:srgbClr val="000000"/>
                </a:solidFill>
              </a:rPr>
              <a:t>2022 share save option price (1139p)</a:t>
            </a:r>
            <a:endParaRPr lang="en-GB" b="1" dirty="0">
              <a:solidFill>
                <a:srgbClr val="000000"/>
              </a:solidFill>
            </a:endParaRPr>
          </a:p>
        </p:txBody>
      </p:sp>
      <p:sp>
        <p:nvSpPr>
          <p:cNvPr id="24" name="TextBox 23">
            <a:extLst>
              <a:ext uri="{FF2B5EF4-FFF2-40B4-BE49-F238E27FC236}">
                <a16:creationId xmlns:a16="http://schemas.microsoft.com/office/drawing/2014/main" id="{0A7DCBEE-B02F-5C7E-2939-3BA3F8ABCAB6}"/>
              </a:ext>
            </a:extLst>
          </p:cNvPr>
          <p:cNvSpPr txBox="1"/>
          <p:nvPr/>
        </p:nvSpPr>
        <p:spPr>
          <a:xfrm>
            <a:off x="5291418" y="4233022"/>
            <a:ext cx="2615977" cy="246221"/>
          </a:xfrm>
          <a:prstGeom prst="rect">
            <a:avLst/>
          </a:prstGeom>
          <a:solidFill>
            <a:srgbClr val="89F4FF"/>
          </a:solidFill>
        </p:spPr>
        <p:txBody>
          <a:bodyPr wrap="square">
            <a:spAutoFit/>
          </a:bodyPr>
          <a:lstStyle/>
          <a:p>
            <a:pPr algn="ctr"/>
            <a:r>
              <a:rPr lang="en-GB" sz="1000" b="1" dirty="0">
                <a:solidFill>
                  <a:srgbClr val="000000"/>
                </a:solidFill>
              </a:rPr>
              <a:t>2023 share save option price (1120p)</a:t>
            </a:r>
            <a:endParaRPr lang="en-GB" b="1" dirty="0">
              <a:solidFill>
                <a:srgbClr val="000000"/>
              </a:solidFill>
            </a:endParaRPr>
          </a:p>
        </p:txBody>
      </p:sp>
    </p:spTree>
    <p:custDataLst>
      <p:tags r:id="rId1"/>
    </p:custDataLst>
    <p:extLst>
      <p:ext uri="{BB962C8B-B14F-4D97-AF65-F5344CB8AC3E}">
        <p14:creationId xmlns:p14="http://schemas.microsoft.com/office/powerpoint/2010/main" val="16304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0"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a:extLst>
              <a:ext uri="{FF2B5EF4-FFF2-40B4-BE49-F238E27FC236}">
                <a16:creationId xmlns:a16="http://schemas.microsoft.com/office/drawing/2014/main" id="{20431E1A-2761-5CC9-D03E-0B748A97AEC6}"/>
              </a:ext>
            </a:extLst>
          </p:cNvPr>
          <p:cNvSpPr>
            <a:spLocks noGrp="1"/>
          </p:cNvSpPr>
          <p:nvPr>
            <p:ph type="title"/>
          </p:nvPr>
        </p:nvSpPr>
        <p:spPr>
          <a:xfrm>
            <a:off x="463549" y="292100"/>
            <a:ext cx="8509000" cy="762000"/>
          </a:xfrm>
        </p:spPr>
        <p:txBody>
          <a:bodyPr anchor="ctr">
            <a:noAutofit/>
          </a:bodyPr>
          <a:lstStyle/>
          <a:p>
            <a:r>
              <a:rPr lang="en-GB" dirty="0"/>
              <a:t>2022 and 2023 performance to date.</a:t>
            </a:r>
          </a:p>
        </p:txBody>
      </p:sp>
      <p:sp>
        <p:nvSpPr>
          <p:cNvPr id="63" name="Rectangle 62">
            <a:extLst>
              <a:ext uri="{FF2B5EF4-FFF2-40B4-BE49-F238E27FC236}">
                <a16:creationId xmlns:a16="http://schemas.microsoft.com/office/drawing/2014/main" id="{76579D64-0B82-3972-E4EB-6C45407784DC}"/>
              </a:ext>
            </a:extLst>
          </p:cNvPr>
          <p:cNvSpPr/>
          <p:nvPr/>
        </p:nvSpPr>
        <p:spPr>
          <a:xfrm>
            <a:off x="1732339" y="1938117"/>
            <a:ext cx="5720925" cy="3366050"/>
          </a:xfrm>
          <a:prstGeom prst="rect">
            <a:avLst/>
          </a:prstGeom>
          <a:pattFill prst="dotDmnd">
            <a:fgClr>
              <a:schemeClr val="bg1">
                <a:lumMod val="85000"/>
              </a:schemeClr>
            </a:fgClr>
            <a:bgClr>
              <a:schemeClr val="bg1"/>
            </a:bgClr>
          </a:patt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grpSp>
        <p:nvGrpSpPr>
          <p:cNvPr id="64" name="Group 63">
            <a:extLst>
              <a:ext uri="{FF2B5EF4-FFF2-40B4-BE49-F238E27FC236}">
                <a16:creationId xmlns:a16="http://schemas.microsoft.com/office/drawing/2014/main" id="{09D02F9E-3D43-77EB-0F33-DBB815B5EDEA}"/>
              </a:ext>
            </a:extLst>
          </p:cNvPr>
          <p:cNvGrpSpPr/>
          <p:nvPr/>
        </p:nvGrpSpPr>
        <p:grpSpPr>
          <a:xfrm>
            <a:off x="1789958" y="1197290"/>
            <a:ext cx="5378795" cy="1596878"/>
            <a:chOff x="842410" y="1205438"/>
            <a:chExt cx="7480673" cy="2220892"/>
          </a:xfrm>
        </p:grpSpPr>
        <p:sp>
          <p:nvSpPr>
            <p:cNvPr id="65" name="Freeform: Shape 64">
              <a:extLst>
                <a:ext uri="{FF2B5EF4-FFF2-40B4-BE49-F238E27FC236}">
                  <a16:creationId xmlns:a16="http://schemas.microsoft.com/office/drawing/2014/main" id="{3782EBE5-9AF5-9E1F-6267-84E39570C139}"/>
                </a:ext>
              </a:extLst>
            </p:cNvPr>
            <p:cNvSpPr/>
            <p:nvPr/>
          </p:nvSpPr>
          <p:spPr>
            <a:xfrm rot="18900000" flipH="1">
              <a:off x="3819447" y="1358720"/>
              <a:ext cx="1910555" cy="1910555"/>
            </a:xfrm>
            <a:custGeom>
              <a:avLst/>
              <a:gdLst>
                <a:gd name="connsiteX0" fmla="*/ 1193323 w 1910555"/>
                <a:gd name="connsiteY0" fmla="*/ 124622 h 1910555"/>
                <a:gd name="connsiteX1" fmla="*/ 1171088 w 1910555"/>
                <a:gd name="connsiteY1" fmla="*/ 151913 h 1910555"/>
                <a:gd name="connsiteX2" fmla="*/ 151913 w 1910555"/>
                <a:gd name="connsiteY2" fmla="*/ 1171088 h 1910555"/>
                <a:gd name="connsiteX3" fmla="*/ 124622 w 1910555"/>
                <a:gd name="connsiteY3" fmla="*/ 1193323 h 1910555"/>
                <a:gd name="connsiteX4" fmla="*/ 0 w 1910555"/>
                <a:gd name="connsiteY4" fmla="*/ 1490410 h 1910555"/>
                <a:gd name="connsiteX5" fmla="*/ 40779 w 1910555"/>
                <a:gd name="connsiteY5" fmla="*/ 1870288 h 1910555"/>
                <a:gd name="connsiteX6" fmla="*/ 425486 w 1910555"/>
                <a:gd name="connsiteY6" fmla="*/ 1910555 h 1910555"/>
                <a:gd name="connsiteX7" fmla="*/ 726350 w 1910555"/>
                <a:gd name="connsiteY7" fmla="*/ 1787497 h 1910555"/>
                <a:gd name="connsiteX8" fmla="*/ 732584 w 1910555"/>
                <a:gd name="connsiteY8" fmla="*/ 1780037 h 1910555"/>
                <a:gd name="connsiteX9" fmla="*/ 1780037 w 1910555"/>
                <a:gd name="connsiteY9" fmla="*/ 732584 h 1910555"/>
                <a:gd name="connsiteX10" fmla="*/ 1787497 w 1910555"/>
                <a:gd name="connsiteY10" fmla="*/ 726350 h 1910555"/>
                <a:gd name="connsiteX11" fmla="*/ 1910555 w 1910555"/>
                <a:gd name="connsiteY11" fmla="*/ 425486 h 1910555"/>
                <a:gd name="connsiteX12" fmla="*/ 1870288 w 1910555"/>
                <a:gd name="connsiteY12" fmla="*/ 40779 h 1910555"/>
                <a:gd name="connsiteX13" fmla="*/ 1490410 w 1910555"/>
                <a:gd name="connsiteY13" fmla="*/ 0 h 1910555"/>
                <a:gd name="connsiteX14" fmla="*/ 1193323 w 1910555"/>
                <a:gd name="connsiteY14" fmla="*/ 124622 h 1910555"/>
                <a:gd name="connsiteX0" fmla="*/ 1193323 w 1910555"/>
                <a:gd name="connsiteY0" fmla="*/ 124622 h 1910555"/>
                <a:gd name="connsiteX1" fmla="*/ 1171088 w 1910555"/>
                <a:gd name="connsiteY1" fmla="*/ 151913 h 1910555"/>
                <a:gd name="connsiteX2" fmla="*/ 124622 w 1910555"/>
                <a:gd name="connsiteY2" fmla="*/ 1193323 h 1910555"/>
                <a:gd name="connsiteX3" fmla="*/ 0 w 1910555"/>
                <a:gd name="connsiteY3" fmla="*/ 1490410 h 1910555"/>
                <a:gd name="connsiteX4" fmla="*/ 40779 w 1910555"/>
                <a:gd name="connsiteY4" fmla="*/ 1870288 h 1910555"/>
                <a:gd name="connsiteX5" fmla="*/ 425486 w 1910555"/>
                <a:gd name="connsiteY5" fmla="*/ 1910555 h 1910555"/>
                <a:gd name="connsiteX6" fmla="*/ 726350 w 1910555"/>
                <a:gd name="connsiteY6" fmla="*/ 1787497 h 1910555"/>
                <a:gd name="connsiteX7" fmla="*/ 732584 w 1910555"/>
                <a:gd name="connsiteY7" fmla="*/ 1780037 h 1910555"/>
                <a:gd name="connsiteX8" fmla="*/ 1780037 w 1910555"/>
                <a:gd name="connsiteY8" fmla="*/ 732584 h 1910555"/>
                <a:gd name="connsiteX9" fmla="*/ 1787497 w 1910555"/>
                <a:gd name="connsiteY9" fmla="*/ 726350 h 1910555"/>
                <a:gd name="connsiteX10" fmla="*/ 1910555 w 1910555"/>
                <a:gd name="connsiteY10" fmla="*/ 425486 h 1910555"/>
                <a:gd name="connsiteX11" fmla="*/ 1870288 w 1910555"/>
                <a:gd name="connsiteY11" fmla="*/ 40779 h 1910555"/>
                <a:gd name="connsiteX12" fmla="*/ 1490410 w 1910555"/>
                <a:gd name="connsiteY12" fmla="*/ 0 h 1910555"/>
                <a:gd name="connsiteX13" fmla="*/ 1193323 w 1910555"/>
                <a:gd name="connsiteY13"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732584 w 1910555"/>
                <a:gd name="connsiteY6" fmla="*/ 1780037 h 1910555"/>
                <a:gd name="connsiteX7" fmla="*/ 1780037 w 1910555"/>
                <a:gd name="connsiteY7" fmla="*/ 732584 h 1910555"/>
                <a:gd name="connsiteX8" fmla="*/ 1787497 w 1910555"/>
                <a:gd name="connsiteY8" fmla="*/ 726350 h 1910555"/>
                <a:gd name="connsiteX9" fmla="*/ 1910555 w 1910555"/>
                <a:gd name="connsiteY9" fmla="*/ 425486 h 1910555"/>
                <a:gd name="connsiteX10" fmla="*/ 1870288 w 1910555"/>
                <a:gd name="connsiteY10" fmla="*/ 40779 h 1910555"/>
                <a:gd name="connsiteX11" fmla="*/ 1490410 w 1910555"/>
                <a:gd name="connsiteY11" fmla="*/ 0 h 1910555"/>
                <a:gd name="connsiteX12" fmla="*/ 1193323 w 1910555"/>
                <a:gd name="connsiteY12"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0037 w 1910555"/>
                <a:gd name="connsiteY6" fmla="*/ 732584 h 1910555"/>
                <a:gd name="connsiteX7" fmla="*/ 1787497 w 1910555"/>
                <a:gd name="connsiteY7" fmla="*/ 726350 h 1910555"/>
                <a:gd name="connsiteX8" fmla="*/ 1910555 w 1910555"/>
                <a:gd name="connsiteY8" fmla="*/ 425486 h 1910555"/>
                <a:gd name="connsiteX9" fmla="*/ 1870288 w 1910555"/>
                <a:gd name="connsiteY9" fmla="*/ 40779 h 1910555"/>
                <a:gd name="connsiteX10" fmla="*/ 1490410 w 1910555"/>
                <a:gd name="connsiteY10" fmla="*/ 0 h 1910555"/>
                <a:gd name="connsiteX11" fmla="*/ 1193323 w 1910555"/>
                <a:gd name="connsiteY11"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7497 w 1910555"/>
                <a:gd name="connsiteY6" fmla="*/ 726350 h 1910555"/>
                <a:gd name="connsiteX7" fmla="*/ 1910555 w 1910555"/>
                <a:gd name="connsiteY7" fmla="*/ 425486 h 1910555"/>
                <a:gd name="connsiteX8" fmla="*/ 1870288 w 1910555"/>
                <a:gd name="connsiteY8" fmla="*/ 40779 h 1910555"/>
                <a:gd name="connsiteX9" fmla="*/ 1490410 w 1910555"/>
                <a:gd name="connsiteY9" fmla="*/ 0 h 1910555"/>
                <a:gd name="connsiteX10" fmla="*/ 1193323 w 1910555"/>
                <a:gd name="connsiteY10" fmla="*/ 124622 h 191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555" h="1910555">
                  <a:moveTo>
                    <a:pt x="1193323" y="124622"/>
                  </a:moveTo>
                  <a:lnTo>
                    <a:pt x="124622" y="1193323"/>
                  </a:lnTo>
                  <a:cubicBezTo>
                    <a:pt x="47624" y="1269354"/>
                    <a:pt x="0" y="1374390"/>
                    <a:pt x="0" y="1490410"/>
                  </a:cubicBezTo>
                  <a:cubicBezTo>
                    <a:pt x="0" y="1617036"/>
                    <a:pt x="13593" y="1743662"/>
                    <a:pt x="40779" y="1870288"/>
                  </a:cubicBezTo>
                  <a:cubicBezTo>
                    <a:pt x="169014" y="1897133"/>
                    <a:pt x="297250" y="1910555"/>
                    <a:pt x="425486" y="1910555"/>
                  </a:cubicBezTo>
                  <a:cubicBezTo>
                    <a:pt x="542981" y="1910555"/>
                    <a:pt x="649352" y="1863529"/>
                    <a:pt x="726350" y="1787497"/>
                  </a:cubicBezTo>
                  <a:lnTo>
                    <a:pt x="1787497" y="726350"/>
                  </a:lnTo>
                  <a:cubicBezTo>
                    <a:pt x="1863529" y="649352"/>
                    <a:pt x="1910555" y="542981"/>
                    <a:pt x="1910555" y="425486"/>
                  </a:cubicBezTo>
                  <a:cubicBezTo>
                    <a:pt x="1910555" y="297250"/>
                    <a:pt x="1897133" y="169014"/>
                    <a:pt x="1870288" y="40779"/>
                  </a:cubicBezTo>
                  <a:cubicBezTo>
                    <a:pt x="1743662" y="13593"/>
                    <a:pt x="1617036" y="0"/>
                    <a:pt x="1490410" y="0"/>
                  </a:cubicBezTo>
                  <a:cubicBezTo>
                    <a:pt x="1374390" y="0"/>
                    <a:pt x="1269354" y="47624"/>
                    <a:pt x="1193323" y="124622"/>
                  </a:cubicBezTo>
                  <a:close/>
                </a:path>
              </a:pathLst>
            </a:custGeom>
            <a:solidFill>
              <a:srgbClr val="00A5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Calibri" panose="020F0502020204030204"/>
              </a:endParaRPr>
            </a:p>
          </p:txBody>
        </p:sp>
        <p:sp>
          <p:nvSpPr>
            <p:cNvPr id="66" name="Freeform: Shape 65">
              <a:extLst>
                <a:ext uri="{FF2B5EF4-FFF2-40B4-BE49-F238E27FC236}">
                  <a16:creationId xmlns:a16="http://schemas.microsoft.com/office/drawing/2014/main" id="{F0B3077D-3A8B-CEA6-2C63-965D4CD24431}"/>
                </a:ext>
              </a:extLst>
            </p:cNvPr>
            <p:cNvSpPr/>
            <p:nvPr/>
          </p:nvSpPr>
          <p:spPr>
            <a:xfrm rot="18900000" flipH="1">
              <a:off x="6412528" y="1358719"/>
              <a:ext cx="1910555" cy="1910555"/>
            </a:xfrm>
            <a:custGeom>
              <a:avLst/>
              <a:gdLst>
                <a:gd name="connsiteX0" fmla="*/ 1193323 w 1910555"/>
                <a:gd name="connsiteY0" fmla="*/ 124622 h 1910555"/>
                <a:gd name="connsiteX1" fmla="*/ 1171088 w 1910555"/>
                <a:gd name="connsiteY1" fmla="*/ 151913 h 1910555"/>
                <a:gd name="connsiteX2" fmla="*/ 151913 w 1910555"/>
                <a:gd name="connsiteY2" fmla="*/ 1171088 h 1910555"/>
                <a:gd name="connsiteX3" fmla="*/ 124622 w 1910555"/>
                <a:gd name="connsiteY3" fmla="*/ 1193323 h 1910555"/>
                <a:gd name="connsiteX4" fmla="*/ 0 w 1910555"/>
                <a:gd name="connsiteY4" fmla="*/ 1490410 h 1910555"/>
                <a:gd name="connsiteX5" fmla="*/ 40779 w 1910555"/>
                <a:gd name="connsiteY5" fmla="*/ 1870288 h 1910555"/>
                <a:gd name="connsiteX6" fmla="*/ 425486 w 1910555"/>
                <a:gd name="connsiteY6" fmla="*/ 1910555 h 1910555"/>
                <a:gd name="connsiteX7" fmla="*/ 726350 w 1910555"/>
                <a:gd name="connsiteY7" fmla="*/ 1787497 h 1910555"/>
                <a:gd name="connsiteX8" fmla="*/ 732584 w 1910555"/>
                <a:gd name="connsiteY8" fmla="*/ 1780037 h 1910555"/>
                <a:gd name="connsiteX9" fmla="*/ 1780037 w 1910555"/>
                <a:gd name="connsiteY9" fmla="*/ 732584 h 1910555"/>
                <a:gd name="connsiteX10" fmla="*/ 1787497 w 1910555"/>
                <a:gd name="connsiteY10" fmla="*/ 726350 h 1910555"/>
                <a:gd name="connsiteX11" fmla="*/ 1910555 w 1910555"/>
                <a:gd name="connsiteY11" fmla="*/ 425486 h 1910555"/>
                <a:gd name="connsiteX12" fmla="*/ 1870288 w 1910555"/>
                <a:gd name="connsiteY12" fmla="*/ 40779 h 1910555"/>
                <a:gd name="connsiteX13" fmla="*/ 1490410 w 1910555"/>
                <a:gd name="connsiteY13" fmla="*/ 0 h 1910555"/>
                <a:gd name="connsiteX14" fmla="*/ 1193323 w 1910555"/>
                <a:gd name="connsiteY14" fmla="*/ 124622 h 1910555"/>
                <a:gd name="connsiteX0" fmla="*/ 1193323 w 1910555"/>
                <a:gd name="connsiteY0" fmla="*/ 124622 h 1910555"/>
                <a:gd name="connsiteX1" fmla="*/ 1171088 w 1910555"/>
                <a:gd name="connsiteY1" fmla="*/ 151913 h 1910555"/>
                <a:gd name="connsiteX2" fmla="*/ 124622 w 1910555"/>
                <a:gd name="connsiteY2" fmla="*/ 1193323 h 1910555"/>
                <a:gd name="connsiteX3" fmla="*/ 0 w 1910555"/>
                <a:gd name="connsiteY3" fmla="*/ 1490410 h 1910555"/>
                <a:gd name="connsiteX4" fmla="*/ 40779 w 1910555"/>
                <a:gd name="connsiteY4" fmla="*/ 1870288 h 1910555"/>
                <a:gd name="connsiteX5" fmla="*/ 425486 w 1910555"/>
                <a:gd name="connsiteY5" fmla="*/ 1910555 h 1910555"/>
                <a:gd name="connsiteX6" fmla="*/ 726350 w 1910555"/>
                <a:gd name="connsiteY6" fmla="*/ 1787497 h 1910555"/>
                <a:gd name="connsiteX7" fmla="*/ 732584 w 1910555"/>
                <a:gd name="connsiteY7" fmla="*/ 1780037 h 1910555"/>
                <a:gd name="connsiteX8" fmla="*/ 1780037 w 1910555"/>
                <a:gd name="connsiteY8" fmla="*/ 732584 h 1910555"/>
                <a:gd name="connsiteX9" fmla="*/ 1787497 w 1910555"/>
                <a:gd name="connsiteY9" fmla="*/ 726350 h 1910555"/>
                <a:gd name="connsiteX10" fmla="*/ 1910555 w 1910555"/>
                <a:gd name="connsiteY10" fmla="*/ 425486 h 1910555"/>
                <a:gd name="connsiteX11" fmla="*/ 1870288 w 1910555"/>
                <a:gd name="connsiteY11" fmla="*/ 40779 h 1910555"/>
                <a:gd name="connsiteX12" fmla="*/ 1490410 w 1910555"/>
                <a:gd name="connsiteY12" fmla="*/ 0 h 1910555"/>
                <a:gd name="connsiteX13" fmla="*/ 1193323 w 1910555"/>
                <a:gd name="connsiteY13"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732584 w 1910555"/>
                <a:gd name="connsiteY6" fmla="*/ 1780037 h 1910555"/>
                <a:gd name="connsiteX7" fmla="*/ 1780037 w 1910555"/>
                <a:gd name="connsiteY7" fmla="*/ 732584 h 1910555"/>
                <a:gd name="connsiteX8" fmla="*/ 1787497 w 1910555"/>
                <a:gd name="connsiteY8" fmla="*/ 726350 h 1910555"/>
                <a:gd name="connsiteX9" fmla="*/ 1910555 w 1910555"/>
                <a:gd name="connsiteY9" fmla="*/ 425486 h 1910555"/>
                <a:gd name="connsiteX10" fmla="*/ 1870288 w 1910555"/>
                <a:gd name="connsiteY10" fmla="*/ 40779 h 1910555"/>
                <a:gd name="connsiteX11" fmla="*/ 1490410 w 1910555"/>
                <a:gd name="connsiteY11" fmla="*/ 0 h 1910555"/>
                <a:gd name="connsiteX12" fmla="*/ 1193323 w 1910555"/>
                <a:gd name="connsiteY12"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0037 w 1910555"/>
                <a:gd name="connsiteY6" fmla="*/ 732584 h 1910555"/>
                <a:gd name="connsiteX7" fmla="*/ 1787497 w 1910555"/>
                <a:gd name="connsiteY7" fmla="*/ 726350 h 1910555"/>
                <a:gd name="connsiteX8" fmla="*/ 1910555 w 1910555"/>
                <a:gd name="connsiteY8" fmla="*/ 425486 h 1910555"/>
                <a:gd name="connsiteX9" fmla="*/ 1870288 w 1910555"/>
                <a:gd name="connsiteY9" fmla="*/ 40779 h 1910555"/>
                <a:gd name="connsiteX10" fmla="*/ 1490410 w 1910555"/>
                <a:gd name="connsiteY10" fmla="*/ 0 h 1910555"/>
                <a:gd name="connsiteX11" fmla="*/ 1193323 w 1910555"/>
                <a:gd name="connsiteY11"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7497 w 1910555"/>
                <a:gd name="connsiteY6" fmla="*/ 726350 h 1910555"/>
                <a:gd name="connsiteX7" fmla="*/ 1910555 w 1910555"/>
                <a:gd name="connsiteY7" fmla="*/ 425486 h 1910555"/>
                <a:gd name="connsiteX8" fmla="*/ 1870288 w 1910555"/>
                <a:gd name="connsiteY8" fmla="*/ 40779 h 1910555"/>
                <a:gd name="connsiteX9" fmla="*/ 1490410 w 1910555"/>
                <a:gd name="connsiteY9" fmla="*/ 0 h 1910555"/>
                <a:gd name="connsiteX10" fmla="*/ 1193323 w 1910555"/>
                <a:gd name="connsiteY10" fmla="*/ 124622 h 191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555" h="1910555">
                  <a:moveTo>
                    <a:pt x="1193323" y="124622"/>
                  </a:moveTo>
                  <a:lnTo>
                    <a:pt x="124622" y="1193323"/>
                  </a:lnTo>
                  <a:cubicBezTo>
                    <a:pt x="47624" y="1269354"/>
                    <a:pt x="0" y="1374390"/>
                    <a:pt x="0" y="1490410"/>
                  </a:cubicBezTo>
                  <a:cubicBezTo>
                    <a:pt x="0" y="1617036"/>
                    <a:pt x="13593" y="1743662"/>
                    <a:pt x="40779" y="1870288"/>
                  </a:cubicBezTo>
                  <a:cubicBezTo>
                    <a:pt x="169014" y="1897133"/>
                    <a:pt x="297250" y="1910555"/>
                    <a:pt x="425486" y="1910555"/>
                  </a:cubicBezTo>
                  <a:cubicBezTo>
                    <a:pt x="542981" y="1910555"/>
                    <a:pt x="649352" y="1863529"/>
                    <a:pt x="726350" y="1787497"/>
                  </a:cubicBezTo>
                  <a:lnTo>
                    <a:pt x="1787497" y="726350"/>
                  </a:lnTo>
                  <a:cubicBezTo>
                    <a:pt x="1863529" y="649352"/>
                    <a:pt x="1910555" y="542981"/>
                    <a:pt x="1910555" y="425486"/>
                  </a:cubicBezTo>
                  <a:cubicBezTo>
                    <a:pt x="1910555" y="297250"/>
                    <a:pt x="1897133" y="169014"/>
                    <a:pt x="1870288" y="40779"/>
                  </a:cubicBezTo>
                  <a:cubicBezTo>
                    <a:pt x="1743662" y="13593"/>
                    <a:pt x="1617036" y="0"/>
                    <a:pt x="1490410" y="0"/>
                  </a:cubicBezTo>
                  <a:cubicBezTo>
                    <a:pt x="1374390" y="0"/>
                    <a:pt x="1269354" y="47624"/>
                    <a:pt x="1193323" y="124622"/>
                  </a:cubicBezTo>
                  <a:close/>
                </a:path>
              </a:pathLst>
            </a:custGeom>
            <a:solidFill>
              <a:srgbClr val="9875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Calibri" panose="020F0502020204030204"/>
              </a:endParaRPr>
            </a:p>
          </p:txBody>
        </p:sp>
        <p:sp>
          <p:nvSpPr>
            <p:cNvPr id="67" name="Freeform: Shape 66">
              <a:extLst>
                <a:ext uri="{FF2B5EF4-FFF2-40B4-BE49-F238E27FC236}">
                  <a16:creationId xmlns:a16="http://schemas.microsoft.com/office/drawing/2014/main" id="{61F9ADD8-165E-9F82-1828-A14C405A2467}"/>
                </a:ext>
              </a:extLst>
            </p:cNvPr>
            <p:cNvSpPr/>
            <p:nvPr/>
          </p:nvSpPr>
          <p:spPr>
            <a:xfrm rot="18900000" flipH="1">
              <a:off x="5379702" y="2208673"/>
              <a:ext cx="1407080" cy="216348"/>
            </a:xfrm>
            <a:custGeom>
              <a:avLst/>
              <a:gdLst>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679398 w 1402507"/>
                <a:gd name="connsiteY9" fmla="*/ 141922 h 228983"/>
                <a:gd name="connsiteX10" fmla="*/ 857973 w 1402507"/>
                <a:gd name="connsiteY10" fmla="*/ 170353 h 228983"/>
                <a:gd name="connsiteX11" fmla="*/ 1048878 w 1402507"/>
                <a:gd name="connsiteY11" fmla="*/ 180484 h 228983"/>
                <a:gd name="connsiteX12" fmla="*/ 1347475 w 1402507"/>
                <a:gd name="connsiteY12" fmla="*/ 56638 h 228983"/>
                <a:gd name="connsiteX13" fmla="*/ 1402507 w 1402507"/>
                <a:gd name="connsiteY13" fmla="*/ 2226 h 228983"/>
                <a:gd name="connsiteX14" fmla="*/ 1400275 w 1402507"/>
                <a:gd name="connsiteY14" fmla="*/ 0 h 228983"/>
                <a:gd name="connsiteX15" fmla="*/ 1393864 w 1402507"/>
                <a:gd name="connsiteY15" fmla="*/ 6394 h 228983"/>
                <a:gd name="connsiteX16" fmla="*/ 1102617 w 1402507"/>
                <a:gd name="connsiteY16" fmla="*/ 128257 h 228983"/>
                <a:gd name="connsiteX17" fmla="*/ 916411 w 1402507"/>
                <a:gd name="connsiteY17" fmla="*/ 118288 h 228983"/>
                <a:gd name="connsiteX18" fmla="*/ 730639 w 1402507"/>
                <a:gd name="connsiteY18" fmla="*/ 88452 h 228983"/>
                <a:gd name="connsiteX19" fmla="*/ 729551 w 1402507"/>
                <a:gd name="connsiteY19" fmla="*/ 89537 h 228983"/>
                <a:gd name="connsiteX20" fmla="*/ 723876 w 1402507"/>
                <a:gd name="connsiteY20" fmla="*/ 88656 h 228983"/>
                <a:gd name="connsiteX21" fmla="*/ 725150 w 1402507"/>
                <a:gd name="connsiteY21" fmla="*/ 87386 h 228983"/>
                <a:gd name="connsiteX22" fmla="*/ 723109 w 1402507"/>
                <a:gd name="connsiteY22" fmla="*/ 87061 h 228983"/>
                <a:gd name="connsiteX23" fmla="*/ 544534 w 1402507"/>
                <a:gd name="connsiteY23" fmla="*/ 58630 h 228983"/>
                <a:gd name="connsiteX24" fmla="*/ 353630 w 1402507"/>
                <a:gd name="connsiteY24" fmla="*/ 48499 h 228983"/>
                <a:gd name="connsiteX25" fmla="*/ 55032 w 1402507"/>
                <a:gd name="connsiteY25" fmla="*/ 172345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857973 w 1402507"/>
                <a:gd name="connsiteY9" fmla="*/ 170353 h 228983"/>
                <a:gd name="connsiteX10" fmla="*/ 1048878 w 1402507"/>
                <a:gd name="connsiteY10" fmla="*/ 180484 h 228983"/>
                <a:gd name="connsiteX11" fmla="*/ 1347475 w 1402507"/>
                <a:gd name="connsiteY11" fmla="*/ 56638 h 228983"/>
                <a:gd name="connsiteX12" fmla="*/ 1402507 w 1402507"/>
                <a:gd name="connsiteY12" fmla="*/ 2226 h 228983"/>
                <a:gd name="connsiteX13" fmla="*/ 1400275 w 1402507"/>
                <a:gd name="connsiteY13" fmla="*/ 0 h 228983"/>
                <a:gd name="connsiteX14" fmla="*/ 1393864 w 1402507"/>
                <a:gd name="connsiteY14" fmla="*/ 6394 h 228983"/>
                <a:gd name="connsiteX15" fmla="*/ 1102617 w 1402507"/>
                <a:gd name="connsiteY15" fmla="*/ 128257 h 228983"/>
                <a:gd name="connsiteX16" fmla="*/ 916411 w 1402507"/>
                <a:gd name="connsiteY16" fmla="*/ 118288 h 228983"/>
                <a:gd name="connsiteX17" fmla="*/ 730639 w 1402507"/>
                <a:gd name="connsiteY17" fmla="*/ 88452 h 228983"/>
                <a:gd name="connsiteX18" fmla="*/ 729551 w 1402507"/>
                <a:gd name="connsiteY18" fmla="*/ 89537 h 228983"/>
                <a:gd name="connsiteX19" fmla="*/ 723876 w 1402507"/>
                <a:gd name="connsiteY19" fmla="*/ 88656 h 228983"/>
                <a:gd name="connsiteX20" fmla="*/ 725150 w 1402507"/>
                <a:gd name="connsiteY20" fmla="*/ 87386 h 228983"/>
                <a:gd name="connsiteX21" fmla="*/ 723109 w 1402507"/>
                <a:gd name="connsiteY21" fmla="*/ 87061 h 228983"/>
                <a:gd name="connsiteX22" fmla="*/ 544534 w 1402507"/>
                <a:gd name="connsiteY22" fmla="*/ 58630 h 228983"/>
                <a:gd name="connsiteX23" fmla="*/ 353630 w 1402507"/>
                <a:gd name="connsiteY23" fmla="*/ 48499 h 228983"/>
                <a:gd name="connsiteX24" fmla="*/ 55032 w 1402507"/>
                <a:gd name="connsiteY24" fmla="*/ 172345 h 228983"/>
                <a:gd name="connsiteX25" fmla="*/ 0 w 1402507"/>
                <a:gd name="connsiteY25"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857973 w 1402507"/>
                <a:gd name="connsiteY8" fmla="*/ 170353 h 228983"/>
                <a:gd name="connsiteX9" fmla="*/ 1048878 w 1402507"/>
                <a:gd name="connsiteY9" fmla="*/ 180484 h 228983"/>
                <a:gd name="connsiteX10" fmla="*/ 1347475 w 1402507"/>
                <a:gd name="connsiteY10" fmla="*/ 56638 h 228983"/>
                <a:gd name="connsiteX11" fmla="*/ 1402507 w 1402507"/>
                <a:gd name="connsiteY11" fmla="*/ 2226 h 228983"/>
                <a:gd name="connsiteX12" fmla="*/ 1400275 w 1402507"/>
                <a:gd name="connsiteY12" fmla="*/ 0 h 228983"/>
                <a:gd name="connsiteX13" fmla="*/ 1393864 w 1402507"/>
                <a:gd name="connsiteY13" fmla="*/ 6394 h 228983"/>
                <a:gd name="connsiteX14" fmla="*/ 1102617 w 1402507"/>
                <a:gd name="connsiteY14" fmla="*/ 128257 h 228983"/>
                <a:gd name="connsiteX15" fmla="*/ 916411 w 1402507"/>
                <a:gd name="connsiteY15" fmla="*/ 118288 h 228983"/>
                <a:gd name="connsiteX16" fmla="*/ 730639 w 1402507"/>
                <a:gd name="connsiteY16" fmla="*/ 88452 h 228983"/>
                <a:gd name="connsiteX17" fmla="*/ 729551 w 1402507"/>
                <a:gd name="connsiteY17" fmla="*/ 89537 h 228983"/>
                <a:gd name="connsiteX18" fmla="*/ 723876 w 1402507"/>
                <a:gd name="connsiteY18" fmla="*/ 88656 h 228983"/>
                <a:gd name="connsiteX19" fmla="*/ 725150 w 1402507"/>
                <a:gd name="connsiteY19" fmla="*/ 87386 h 228983"/>
                <a:gd name="connsiteX20" fmla="*/ 723109 w 1402507"/>
                <a:gd name="connsiteY20" fmla="*/ 87061 h 228983"/>
                <a:gd name="connsiteX21" fmla="*/ 544534 w 1402507"/>
                <a:gd name="connsiteY21" fmla="*/ 58630 h 228983"/>
                <a:gd name="connsiteX22" fmla="*/ 353630 w 1402507"/>
                <a:gd name="connsiteY22" fmla="*/ 48499 h 228983"/>
                <a:gd name="connsiteX23" fmla="*/ 55032 w 1402507"/>
                <a:gd name="connsiteY23" fmla="*/ 172345 h 228983"/>
                <a:gd name="connsiteX24" fmla="*/ 0 w 1402507"/>
                <a:gd name="connsiteY24"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723109 w 1402507"/>
                <a:gd name="connsiteY19" fmla="*/ 87061 h 228983"/>
                <a:gd name="connsiteX20" fmla="*/ 544534 w 1402507"/>
                <a:gd name="connsiteY20" fmla="*/ 58630 h 228983"/>
                <a:gd name="connsiteX21" fmla="*/ 353630 w 1402507"/>
                <a:gd name="connsiteY21" fmla="*/ 48499 h 228983"/>
                <a:gd name="connsiteX22" fmla="*/ 55032 w 1402507"/>
                <a:gd name="connsiteY22" fmla="*/ 172345 h 228983"/>
                <a:gd name="connsiteX23" fmla="*/ 0 w 1402507"/>
                <a:gd name="connsiteY23"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544534 w 1402507"/>
                <a:gd name="connsiteY19" fmla="*/ 58630 h 228983"/>
                <a:gd name="connsiteX20" fmla="*/ 353630 w 1402507"/>
                <a:gd name="connsiteY20" fmla="*/ 48499 h 228983"/>
                <a:gd name="connsiteX21" fmla="*/ 55032 w 1402507"/>
                <a:gd name="connsiteY21" fmla="*/ 172345 h 228983"/>
                <a:gd name="connsiteX22" fmla="*/ 0 w 1402507"/>
                <a:gd name="connsiteY22"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544534 w 1402507"/>
                <a:gd name="connsiteY18" fmla="*/ 58630 h 228983"/>
                <a:gd name="connsiteX19" fmla="*/ 353630 w 1402507"/>
                <a:gd name="connsiteY19" fmla="*/ 48499 h 228983"/>
                <a:gd name="connsiteX20" fmla="*/ 55032 w 1402507"/>
                <a:gd name="connsiteY20" fmla="*/ 172345 h 228983"/>
                <a:gd name="connsiteX21" fmla="*/ 0 w 1402507"/>
                <a:gd name="connsiteY21"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544534 w 1402507"/>
                <a:gd name="connsiteY17" fmla="*/ 58630 h 228983"/>
                <a:gd name="connsiteX18" fmla="*/ 353630 w 1402507"/>
                <a:gd name="connsiteY18" fmla="*/ 48499 h 228983"/>
                <a:gd name="connsiteX19" fmla="*/ 55032 w 1402507"/>
                <a:gd name="connsiteY19" fmla="*/ 172345 h 228983"/>
                <a:gd name="connsiteX20" fmla="*/ 0 w 1402507"/>
                <a:gd name="connsiteY20"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729551 w 1402507"/>
                <a:gd name="connsiteY15" fmla="*/ 89537 h 228983"/>
                <a:gd name="connsiteX16" fmla="*/ 544534 w 1402507"/>
                <a:gd name="connsiteY16" fmla="*/ 58630 h 228983"/>
                <a:gd name="connsiteX17" fmla="*/ 353630 w 1402507"/>
                <a:gd name="connsiteY17" fmla="*/ 48499 h 228983"/>
                <a:gd name="connsiteX18" fmla="*/ 55032 w 1402507"/>
                <a:gd name="connsiteY18" fmla="*/ 172345 h 228983"/>
                <a:gd name="connsiteX19" fmla="*/ 0 w 1402507"/>
                <a:gd name="connsiteY19"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544534 w 1402507"/>
                <a:gd name="connsiteY15" fmla="*/ 58630 h 228983"/>
                <a:gd name="connsiteX16" fmla="*/ 353630 w 1402507"/>
                <a:gd name="connsiteY16" fmla="*/ 48499 h 228983"/>
                <a:gd name="connsiteX17" fmla="*/ 55032 w 1402507"/>
                <a:gd name="connsiteY17" fmla="*/ 172345 h 228983"/>
                <a:gd name="connsiteX18" fmla="*/ 0 w 1402507"/>
                <a:gd name="connsiteY18"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730639 w 1402507"/>
                <a:gd name="connsiteY13" fmla="*/ 88452 h 228983"/>
                <a:gd name="connsiteX14" fmla="*/ 544534 w 1402507"/>
                <a:gd name="connsiteY14" fmla="*/ 58630 h 228983"/>
                <a:gd name="connsiteX15" fmla="*/ 353630 w 1402507"/>
                <a:gd name="connsiteY15" fmla="*/ 48499 h 228983"/>
                <a:gd name="connsiteX16" fmla="*/ 55032 w 1402507"/>
                <a:gd name="connsiteY16" fmla="*/ 172345 h 228983"/>
                <a:gd name="connsiteX17" fmla="*/ 0 w 1402507"/>
                <a:gd name="connsiteY17"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544534 w 1402507"/>
                <a:gd name="connsiteY13" fmla="*/ 58630 h 228983"/>
                <a:gd name="connsiteX14" fmla="*/ 353630 w 1402507"/>
                <a:gd name="connsiteY14" fmla="*/ 48499 h 228983"/>
                <a:gd name="connsiteX15" fmla="*/ 55032 w 1402507"/>
                <a:gd name="connsiteY15" fmla="*/ 172345 h 228983"/>
                <a:gd name="connsiteX16" fmla="*/ 0 w 1402507"/>
                <a:gd name="connsiteY16" fmla="*/ 226757 h 2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07" h="228983">
                  <a:moveTo>
                    <a:pt x="0" y="226757"/>
                  </a:moveTo>
                  <a:lnTo>
                    <a:pt x="2232" y="228983"/>
                  </a:lnTo>
                  <a:lnTo>
                    <a:pt x="8643" y="222589"/>
                  </a:lnTo>
                  <a:cubicBezTo>
                    <a:pt x="83178" y="147295"/>
                    <a:pt x="186151" y="100726"/>
                    <a:pt x="299890" y="100726"/>
                  </a:cubicBezTo>
                  <a:cubicBezTo>
                    <a:pt x="361959" y="100726"/>
                    <a:pt x="424027" y="104048"/>
                    <a:pt x="486096" y="110695"/>
                  </a:cubicBezTo>
                  <a:lnTo>
                    <a:pt x="857973" y="170353"/>
                  </a:lnTo>
                  <a:cubicBezTo>
                    <a:pt x="921608" y="177107"/>
                    <a:pt x="985242" y="180484"/>
                    <a:pt x="1048878" y="180484"/>
                  </a:cubicBezTo>
                  <a:cubicBezTo>
                    <a:pt x="1165488" y="180484"/>
                    <a:pt x="1271057" y="133157"/>
                    <a:pt x="1347475" y="56638"/>
                  </a:cubicBezTo>
                  <a:lnTo>
                    <a:pt x="1402507" y="2226"/>
                  </a:lnTo>
                  <a:lnTo>
                    <a:pt x="1400275" y="0"/>
                  </a:lnTo>
                  <a:lnTo>
                    <a:pt x="1393864" y="6394"/>
                  </a:lnTo>
                  <a:cubicBezTo>
                    <a:pt x="1319329" y="81688"/>
                    <a:pt x="1216356" y="128257"/>
                    <a:pt x="1102617" y="128257"/>
                  </a:cubicBezTo>
                  <a:cubicBezTo>
                    <a:pt x="1040548" y="128257"/>
                    <a:pt x="978480" y="124935"/>
                    <a:pt x="916411" y="118288"/>
                  </a:cubicBezTo>
                  <a:lnTo>
                    <a:pt x="544534" y="58630"/>
                  </a:lnTo>
                  <a:cubicBezTo>
                    <a:pt x="480899" y="51876"/>
                    <a:pt x="417265" y="48499"/>
                    <a:pt x="353630" y="48499"/>
                  </a:cubicBezTo>
                  <a:cubicBezTo>
                    <a:pt x="237019" y="48499"/>
                    <a:pt x="131450" y="95826"/>
                    <a:pt x="55032" y="172345"/>
                  </a:cubicBezTo>
                  <a:lnTo>
                    <a:pt x="0" y="226757"/>
                  </a:lnTo>
                  <a:close/>
                </a:path>
              </a:pathLst>
            </a:custGeom>
            <a:solidFill>
              <a:srgbClr val="7252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Calibri" panose="020F0502020204030204"/>
              </a:endParaRPr>
            </a:p>
          </p:txBody>
        </p:sp>
        <p:sp>
          <p:nvSpPr>
            <p:cNvPr id="69" name="Freeform: Shape 68">
              <a:extLst>
                <a:ext uri="{FF2B5EF4-FFF2-40B4-BE49-F238E27FC236}">
                  <a16:creationId xmlns:a16="http://schemas.microsoft.com/office/drawing/2014/main" id="{8815FB18-DD6F-AD15-D435-63F8DF4EE467}"/>
                </a:ext>
              </a:extLst>
            </p:cNvPr>
            <p:cNvSpPr/>
            <p:nvPr/>
          </p:nvSpPr>
          <p:spPr>
            <a:xfrm rot="18900000" flipH="1">
              <a:off x="842410" y="1205438"/>
              <a:ext cx="2226233" cy="2220892"/>
            </a:xfrm>
            <a:custGeom>
              <a:avLst/>
              <a:gdLst>
                <a:gd name="connsiteX0" fmla="*/ 1628282 w 2226233"/>
                <a:gd name="connsiteY0" fmla="*/ 0 h 2220892"/>
                <a:gd name="connsiteX1" fmla="*/ 1193323 w 2226233"/>
                <a:gd name="connsiteY1" fmla="*/ 434959 h 2220892"/>
                <a:gd name="connsiteX2" fmla="*/ 1118385 w 2226233"/>
                <a:gd name="connsiteY2" fmla="*/ 509897 h 2220892"/>
                <a:gd name="connsiteX3" fmla="*/ 124622 w 2226233"/>
                <a:gd name="connsiteY3" fmla="*/ 1503660 h 2220892"/>
                <a:gd name="connsiteX4" fmla="*/ 0 w 2226233"/>
                <a:gd name="connsiteY4" fmla="*/ 1800747 h 2220892"/>
                <a:gd name="connsiteX5" fmla="*/ 40779 w 2226233"/>
                <a:gd name="connsiteY5" fmla="*/ 2180625 h 2220892"/>
                <a:gd name="connsiteX6" fmla="*/ 425486 w 2226233"/>
                <a:gd name="connsiteY6" fmla="*/ 2220892 h 2220892"/>
                <a:gd name="connsiteX7" fmla="*/ 726350 w 2226233"/>
                <a:gd name="connsiteY7" fmla="*/ 2097834 h 2220892"/>
                <a:gd name="connsiteX8" fmla="*/ 1720113 w 2226233"/>
                <a:gd name="connsiteY8" fmla="*/ 1104071 h 2220892"/>
                <a:gd name="connsiteX9" fmla="*/ 1787497 w 2226233"/>
                <a:gd name="connsiteY9" fmla="*/ 1036687 h 2220892"/>
                <a:gd name="connsiteX10" fmla="*/ 2226233 w 2226233"/>
                <a:gd name="connsiteY10" fmla="*/ 597951 h 22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233" h="2220892">
                  <a:moveTo>
                    <a:pt x="1628282" y="0"/>
                  </a:moveTo>
                  <a:lnTo>
                    <a:pt x="1193323" y="434959"/>
                  </a:lnTo>
                  <a:lnTo>
                    <a:pt x="1118385" y="509897"/>
                  </a:lnTo>
                  <a:lnTo>
                    <a:pt x="124622" y="1503660"/>
                  </a:lnTo>
                  <a:cubicBezTo>
                    <a:pt x="47624" y="1579691"/>
                    <a:pt x="0" y="1684727"/>
                    <a:pt x="0" y="1800747"/>
                  </a:cubicBezTo>
                  <a:cubicBezTo>
                    <a:pt x="0" y="1927373"/>
                    <a:pt x="13593" y="2053999"/>
                    <a:pt x="40779" y="2180625"/>
                  </a:cubicBezTo>
                  <a:cubicBezTo>
                    <a:pt x="169014" y="2207470"/>
                    <a:pt x="297250" y="2220892"/>
                    <a:pt x="425486" y="2220892"/>
                  </a:cubicBezTo>
                  <a:cubicBezTo>
                    <a:pt x="542981" y="2220892"/>
                    <a:pt x="649352" y="2173866"/>
                    <a:pt x="726350" y="2097834"/>
                  </a:cubicBezTo>
                  <a:lnTo>
                    <a:pt x="1720113" y="1104071"/>
                  </a:lnTo>
                  <a:lnTo>
                    <a:pt x="1787497" y="1036687"/>
                  </a:lnTo>
                  <a:lnTo>
                    <a:pt x="2226233" y="597951"/>
                  </a:lnTo>
                  <a:close/>
                </a:path>
              </a:pathLst>
            </a:custGeom>
            <a:solidFill>
              <a:srgbClr val="7DC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Calibri" panose="020F0502020204030204"/>
              </a:endParaRPr>
            </a:p>
          </p:txBody>
        </p:sp>
        <p:sp>
          <p:nvSpPr>
            <p:cNvPr id="70" name="Freeform: Shape 69">
              <a:extLst>
                <a:ext uri="{FF2B5EF4-FFF2-40B4-BE49-F238E27FC236}">
                  <a16:creationId xmlns:a16="http://schemas.microsoft.com/office/drawing/2014/main" id="{AB286F8F-082E-47CB-DD0B-6F77C7C0D485}"/>
                </a:ext>
              </a:extLst>
            </p:cNvPr>
            <p:cNvSpPr/>
            <p:nvPr/>
          </p:nvSpPr>
          <p:spPr>
            <a:xfrm rot="18900000" flipH="1">
              <a:off x="2781833" y="2208672"/>
              <a:ext cx="1407080" cy="216348"/>
            </a:xfrm>
            <a:custGeom>
              <a:avLst/>
              <a:gdLst>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679398 w 1402507"/>
                <a:gd name="connsiteY9" fmla="*/ 141922 h 228983"/>
                <a:gd name="connsiteX10" fmla="*/ 857973 w 1402507"/>
                <a:gd name="connsiteY10" fmla="*/ 170353 h 228983"/>
                <a:gd name="connsiteX11" fmla="*/ 1048878 w 1402507"/>
                <a:gd name="connsiteY11" fmla="*/ 180484 h 228983"/>
                <a:gd name="connsiteX12" fmla="*/ 1347475 w 1402507"/>
                <a:gd name="connsiteY12" fmla="*/ 56638 h 228983"/>
                <a:gd name="connsiteX13" fmla="*/ 1402507 w 1402507"/>
                <a:gd name="connsiteY13" fmla="*/ 2226 h 228983"/>
                <a:gd name="connsiteX14" fmla="*/ 1400275 w 1402507"/>
                <a:gd name="connsiteY14" fmla="*/ 0 h 228983"/>
                <a:gd name="connsiteX15" fmla="*/ 1393864 w 1402507"/>
                <a:gd name="connsiteY15" fmla="*/ 6394 h 228983"/>
                <a:gd name="connsiteX16" fmla="*/ 1102617 w 1402507"/>
                <a:gd name="connsiteY16" fmla="*/ 128257 h 228983"/>
                <a:gd name="connsiteX17" fmla="*/ 916411 w 1402507"/>
                <a:gd name="connsiteY17" fmla="*/ 118288 h 228983"/>
                <a:gd name="connsiteX18" fmla="*/ 730639 w 1402507"/>
                <a:gd name="connsiteY18" fmla="*/ 88452 h 228983"/>
                <a:gd name="connsiteX19" fmla="*/ 729551 w 1402507"/>
                <a:gd name="connsiteY19" fmla="*/ 89537 h 228983"/>
                <a:gd name="connsiteX20" fmla="*/ 723876 w 1402507"/>
                <a:gd name="connsiteY20" fmla="*/ 88656 h 228983"/>
                <a:gd name="connsiteX21" fmla="*/ 725150 w 1402507"/>
                <a:gd name="connsiteY21" fmla="*/ 87386 h 228983"/>
                <a:gd name="connsiteX22" fmla="*/ 723109 w 1402507"/>
                <a:gd name="connsiteY22" fmla="*/ 87061 h 228983"/>
                <a:gd name="connsiteX23" fmla="*/ 544534 w 1402507"/>
                <a:gd name="connsiteY23" fmla="*/ 58630 h 228983"/>
                <a:gd name="connsiteX24" fmla="*/ 353630 w 1402507"/>
                <a:gd name="connsiteY24" fmla="*/ 48499 h 228983"/>
                <a:gd name="connsiteX25" fmla="*/ 55032 w 1402507"/>
                <a:gd name="connsiteY25" fmla="*/ 172345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857973 w 1402507"/>
                <a:gd name="connsiteY9" fmla="*/ 170353 h 228983"/>
                <a:gd name="connsiteX10" fmla="*/ 1048878 w 1402507"/>
                <a:gd name="connsiteY10" fmla="*/ 180484 h 228983"/>
                <a:gd name="connsiteX11" fmla="*/ 1347475 w 1402507"/>
                <a:gd name="connsiteY11" fmla="*/ 56638 h 228983"/>
                <a:gd name="connsiteX12" fmla="*/ 1402507 w 1402507"/>
                <a:gd name="connsiteY12" fmla="*/ 2226 h 228983"/>
                <a:gd name="connsiteX13" fmla="*/ 1400275 w 1402507"/>
                <a:gd name="connsiteY13" fmla="*/ 0 h 228983"/>
                <a:gd name="connsiteX14" fmla="*/ 1393864 w 1402507"/>
                <a:gd name="connsiteY14" fmla="*/ 6394 h 228983"/>
                <a:gd name="connsiteX15" fmla="*/ 1102617 w 1402507"/>
                <a:gd name="connsiteY15" fmla="*/ 128257 h 228983"/>
                <a:gd name="connsiteX16" fmla="*/ 916411 w 1402507"/>
                <a:gd name="connsiteY16" fmla="*/ 118288 h 228983"/>
                <a:gd name="connsiteX17" fmla="*/ 730639 w 1402507"/>
                <a:gd name="connsiteY17" fmla="*/ 88452 h 228983"/>
                <a:gd name="connsiteX18" fmla="*/ 729551 w 1402507"/>
                <a:gd name="connsiteY18" fmla="*/ 89537 h 228983"/>
                <a:gd name="connsiteX19" fmla="*/ 723876 w 1402507"/>
                <a:gd name="connsiteY19" fmla="*/ 88656 h 228983"/>
                <a:gd name="connsiteX20" fmla="*/ 725150 w 1402507"/>
                <a:gd name="connsiteY20" fmla="*/ 87386 h 228983"/>
                <a:gd name="connsiteX21" fmla="*/ 723109 w 1402507"/>
                <a:gd name="connsiteY21" fmla="*/ 87061 h 228983"/>
                <a:gd name="connsiteX22" fmla="*/ 544534 w 1402507"/>
                <a:gd name="connsiteY22" fmla="*/ 58630 h 228983"/>
                <a:gd name="connsiteX23" fmla="*/ 353630 w 1402507"/>
                <a:gd name="connsiteY23" fmla="*/ 48499 h 228983"/>
                <a:gd name="connsiteX24" fmla="*/ 55032 w 1402507"/>
                <a:gd name="connsiteY24" fmla="*/ 172345 h 228983"/>
                <a:gd name="connsiteX25" fmla="*/ 0 w 1402507"/>
                <a:gd name="connsiteY25"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857973 w 1402507"/>
                <a:gd name="connsiteY8" fmla="*/ 170353 h 228983"/>
                <a:gd name="connsiteX9" fmla="*/ 1048878 w 1402507"/>
                <a:gd name="connsiteY9" fmla="*/ 180484 h 228983"/>
                <a:gd name="connsiteX10" fmla="*/ 1347475 w 1402507"/>
                <a:gd name="connsiteY10" fmla="*/ 56638 h 228983"/>
                <a:gd name="connsiteX11" fmla="*/ 1402507 w 1402507"/>
                <a:gd name="connsiteY11" fmla="*/ 2226 h 228983"/>
                <a:gd name="connsiteX12" fmla="*/ 1400275 w 1402507"/>
                <a:gd name="connsiteY12" fmla="*/ 0 h 228983"/>
                <a:gd name="connsiteX13" fmla="*/ 1393864 w 1402507"/>
                <a:gd name="connsiteY13" fmla="*/ 6394 h 228983"/>
                <a:gd name="connsiteX14" fmla="*/ 1102617 w 1402507"/>
                <a:gd name="connsiteY14" fmla="*/ 128257 h 228983"/>
                <a:gd name="connsiteX15" fmla="*/ 916411 w 1402507"/>
                <a:gd name="connsiteY15" fmla="*/ 118288 h 228983"/>
                <a:gd name="connsiteX16" fmla="*/ 730639 w 1402507"/>
                <a:gd name="connsiteY16" fmla="*/ 88452 h 228983"/>
                <a:gd name="connsiteX17" fmla="*/ 729551 w 1402507"/>
                <a:gd name="connsiteY17" fmla="*/ 89537 h 228983"/>
                <a:gd name="connsiteX18" fmla="*/ 723876 w 1402507"/>
                <a:gd name="connsiteY18" fmla="*/ 88656 h 228983"/>
                <a:gd name="connsiteX19" fmla="*/ 725150 w 1402507"/>
                <a:gd name="connsiteY19" fmla="*/ 87386 h 228983"/>
                <a:gd name="connsiteX20" fmla="*/ 723109 w 1402507"/>
                <a:gd name="connsiteY20" fmla="*/ 87061 h 228983"/>
                <a:gd name="connsiteX21" fmla="*/ 544534 w 1402507"/>
                <a:gd name="connsiteY21" fmla="*/ 58630 h 228983"/>
                <a:gd name="connsiteX22" fmla="*/ 353630 w 1402507"/>
                <a:gd name="connsiteY22" fmla="*/ 48499 h 228983"/>
                <a:gd name="connsiteX23" fmla="*/ 55032 w 1402507"/>
                <a:gd name="connsiteY23" fmla="*/ 172345 h 228983"/>
                <a:gd name="connsiteX24" fmla="*/ 0 w 1402507"/>
                <a:gd name="connsiteY24"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723109 w 1402507"/>
                <a:gd name="connsiteY19" fmla="*/ 87061 h 228983"/>
                <a:gd name="connsiteX20" fmla="*/ 544534 w 1402507"/>
                <a:gd name="connsiteY20" fmla="*/ 58630 h 228983"/>
                <a:gd name="connsiteX21" fmla="*/ 353630 w 1402507"/>
                <a:gd name="connsiteY21" fmla="*/ 48499 h 228983"/>
                <a:gd name="connsiteX22" fmla="*/ 55032 w 1402507"/>
                <a:gd name="connsiteY22" fmla="*/ 172345 h 228983"/>
                <a:gd name="connsiteX23" fmla="*/ 0 w 1402507"/>
                <a:gd name="connsiteY23"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544534 w 1402507"/>
                <a:gd name="connsiteY19" fmla="*/ 58630 h 228983"/>
                <a:gd name="connsiteX20" fmla="*/ 353630 w 1402507"/>
                <a:gd name="connsiteY20" fmla="*/ 48499 h 228983"/>
                <a:gd name="connsiteX21" fmla="*/ 55032 w 1402507"/>
                <a:gd name="connsiteY21" fmla="*/ 172345 h 228983"/>
                <a:gd name="connsiteX22" fmla="*/ 0 w 1402507"/>
                <a:gd name="connsiteY22"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544534 w 1402507"/>
                <a:gd name="connsiteY18" fmla="*/ 58630 h 228983"/>
                <a:gd name="connsiteX19" fmla="*/ 353630 w 1402507"/>
                <a:gd name="connsiteY19" fmla="*/ 48499 h 228983"/>
                <a:gd name="connsiteX20" fmla="*/ 55032 w 1402507"/>
                <a:gd name="connsiteY20" fmla="*/ 172345 h 228983"/>
                <a:gd name="connsiteX21" fmla="*/ 0 w 1402507"/>
                <a:gd name="connsiteY21"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544534 w 1402507"/>
                <a:gd name="connsiteY17" fmla="*/ 58630 h 228983"/>
                <a:gd name="connsiteX18" fmla="*/ 353630 w 1402507"/>
                <a:gd name="connsiteY18" fmla="*/ 48499 h 228983"/>
                <a:gd name="connsiteX19" fmla="*/ 55032 w 1402507"/>
                <a:gd name="connsiteY19" fmla="*/ 172345 h 228983"/>
                <a:gd name="connsiteX20" fmla="*/ 0 w 1402507"/>
                <a:gd name="connsiteY20"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729551 w 1402507"/>
                <a:gd name="connsiteY15" fmla="*/ 89537 h 228983"/>
                <a:gd name="connsiteX16" fmla="*/ 544534 w 1402507"/>
                <a:gd name="connsiteY16" fmla="*/ 58630 h 228983"/>
                <a:gd name="connsiteX17" fmla="*/ 353630 w 1402507"/>
                <a:gd name="connsiteY17" fmla="*/ 48499 h 228983"/>
                <a:gd name="connsiteX18" fmla="*/ 55032 w 1402507"/>
                <a:gd name="connsiteY18" fmla="*/ 172345 h 228983"/>
                <a:gd name="connsiteX19" fmla="*/ 0 w 1402507"/>
                <a:gd name="connsiteY19"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544534 w 1402507"/>
                <a:gd name="connsiteY15" fmla="*/ 58630 h 228983"/>
                <a:gd name="connsiteX16" fmla="*/ 353630 w 1402507"/>
                <a:gd name="connsiteY16" fmla="*/ 48499 h 228983"/>
                <a:gd name="connsiteX17" fmla="*/ 55032 w 1402507"/>
                <a:gd name="connsiteY17" fmla="*/ 172345 h 228983"/>
                <a:gd name="connsiteX18" fmla="*/ 0 w 1402507"/>
                <a:gd name="connsiteY18"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730639 w 1402507"/>
                <a:gd name="connsiteY13" fmla="*/ 88452 h 228983"/>
                <a:gd name="connsiteX14" fmla="*/ 544534 w 1402507"/>
                <a:gd name="connsiteY14" fmla="*/ 58630 h 228983"/>
                <a:gd name="connsiteX15" fmla="*/ 353630 w 1402507"/>
                <a:gd name="connsiteY15" fmla="*/ 48499 h 228983"/>
                <a:gd name="connsiteX16" fmla="*/ 55032 w 1402507"/>
                <a:gd name="connsiteY16" fmla="*/ 172345 h 228983"/>
                <a:gd name="connsiteX17" fmla="*/ 0 w 1402507"/>
                <a:gd name="connsiteY17"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544534 w 1402507"/>
                <a:gd name="connsiteY13" fmla="*/ 58630 h 228983"/>
                <a:gd name="connsiteX14" fmla="*/ 353630 w 1402507"/>
                <a:gd name="connsiteY14" fmla="*/ 48499 h 228983"/>
                <a:gd name="connsiteX15" fmla="*/ 55032 w 1402507"/>
                <a:gd name="connsiteY15" fmla="*/ 172345 h 228983"/>
                <a:gd name="connsiteX16" fmla="*/ 0 w 1402507"/>
                <a:gd name="connsiteY16" fmla="*/ 226757 h 2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07" h="228983">
                  <a:moveTo>
                    <a:pt x="0" y="226757"/>
                  </a:moveTo>
                  <a:lnTo>
                    <a:pt x="2232" y="228983"/>
                  </a:lnTo>
                  <a:lnTo>
                    <a:pt x="8643" y="222589"/>
                  </a:lnTo>
                  <a:cubicBezTo>
                    <a:pt x="83178" y="147295"/>
                    <a:pt x="186151" y="100726"/>
                    <a:pt x="299890" y="100726"/>
                  </a:cubicBezTo>
                  <a:cubicBezTo>
                    <a:pt x="361959" y="100726"/>
                    <a:pt x="424027" y="104048"/>
                    <a:pt x="486096" y="110695"/>
                  </a:cubicBezTo>
                  <a:lnTo>
                    <a:pt x="857973" y="170353"/>
                  </a:lnTo>
                  <a:cubicBezTo>
                    <a:pt x="921608" y="177107"/>
                    <a:pt x="985242" y="180484"/>
                    <a:pt x="1048878" y="180484"/>
                  </a:cubicBezTo>
                  <a:cubicBezTo>
                    <a:pt x="1165488" y="180484"/>
                    <a:pt x="1271057" y="133157"/>
                    <a:pt x="1347475" y="56638"/>
                  </a:cubicBezTo>
                  <a:lnTo>
                    <a:pt x="1402507" y="2226"/>
                  </a:lnTo>
                  <a:lnTo>
                    <a:pt x="1400275" y="0"/>
                  </a:lnTo>
                  <a:lnTo>
                    <a:pt x="1393864" y="6394"/>
                  </a:lnTo>
                  <a:cubicBezTo>
                    <a:pt x="1319329" y="81688"/>
                    <a:pt x="1216356" y="128257"/>
                    <a:pt x="1102617" y="128257"/>
                  </a:cubicBezTo>
                  <a:cubicBezTo>
                    <a:pt x="1040548" y="128257"/>
                    <a:pt x="978480" y="124935"/>
                    <a:pt x="916411" y="118288"/>
                  </a:cubicBezTo>
                  <a:lnTo>
                    <a:pt x="544534" y="58630"/>
                  </a:lnTo>
                  <a:cubicBezTo>
                    <a:pt x="480899" y="51876"/>
                    <a:pt x="417265" y="48499"/>
                    <a:pt x="353630" y="48499"/>
                  </a:cubicBezTo>
                  <a:cubicBezTo>
                    <a:pt x="237019" y="48499"/>
                    <a:pt x="131450" y="95826"/>
                    <a:pt x="55032" y="172345"/>
                  </a:cubicBezTo>
                  <a:lnTo>
                    <a:pt x="0" y="226757"/>
                  </a:lnTo>
                  <a:close/>
                </a:path>
              </a:pathLst>
            </a:custGeom>
            <a:solidFill>
              <a:srgbClr val="00668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GB" sz="1350">
                <a:solidFill>
                  <a:prstClr val="white"/>
                </a:solidFill>
                <a:latin typeface="Calibri" panose="020F0502020204030204"/>
              </a:endParaRPr>
            </a:p>
          </p:txBody>
        </p:sp>
      </p:grpSp>
      <p:sp>
        <p:nvSpPr>
          <p:cNvPr id="72" name="TextBox 71">
            <a:extLst>
              <a:ext uri="{FF2B5EF4-FFF2-40B4-BE49-F238E27FC236}">
                <a16:creationId xmlns:a16="http://schemas.microsoft.com/office/drawing/2014/main" id="{297CEE29-6FE4-374E-2754-9B51562FF477}"/>
              </a:ext>
            </a:extLst>
          </p:cNvPr>
          <p:cNvSpPr txBox="1"/>
          <p:nvPr/>
        </p:nvSpPr>
        <p:spPr>
          <a:xfrm>
            <a:off x="1810620" y="1751454"/>
            <a:ext cx="586141" cy="923330"/>
          </a:xfrm>
          <a:prstGeom prst="rect">
            <a:avLst/>
          </a:prstGeom>
          <a:noFill/>
        </p:spPr>
        <p:txBody>
          <a:bodyPr wrap="square" rtlCol="0">
            <a:spAutoFit/>
          </a:bodyPr>
          <a:lstStyle/>
          <a:p>
            <a:pPr defTabSz="685800">
              <a:defRPr/>
            </a:pPr>
            <a:r>
              <a:rPr lang="en-GB" sz="2700" dirty="0">
                <a:solidFill>
                  <a:prstClr val="white"/>
                </a:solidFill>
                <a:latin typeface="Calibri" panose="020F0502020204030204"/>
              </a:rPr>
              <a:t>01.</a:t>
            </a:r>
          </a:p>
        </p:txBody>
      </p:sp>
      <p:sp>
        <p:nvSpPr>
          <p:cNvPr id="73" name="TextBox 72">
            <a:extLst>
              <a:ext uri="{FF2B5EF4-FFF2-40B4-BE49-F238E27FC236}">
                <a16:creationId xmlns:a16="http://schemas.microsoft.com/office/drawing/2014/main" id="{E98DB63E-2529-DC1D-7072-35F8E4803BCF}"/>
              </a:ext>
            </a:extLst>
          </p:cNvPr>
          <p:cNvSpPr txBox="1"/>
          <p:nvPr/>
        </p:nvSpPr>
        <p:spPr>
          <a:xfrm>
            <a:off x="3869429" y="1751454"/>
            <a:ext cx="586141" cy="923330"/>
          </a:xfrm>
          <a:prstGeom prst="rect">
            <a:avLst/>
          </a:prstGeom>
          <a:noFill/>
        </p:spPr>
        <p:txBody>
          <a:bodyPr wrap="square" rtlCol="0">
            <a:spAutoFit/>
          </a:bodyPr>
          <a:lstStyle/>
          <a:p>
            <a:pPr defTabSz="685800">
              <a:defRPr/>
            </a:pPr>
            <a:r>
              <a:rPr lang="en-GB" sz="2700" dirty="0">
                <a:solidFill>
                  <a:prstClr val="white"/>
                </a:solidFill>
                <a:latin typeface="Calibri" panose="020F0502020204030204"/>
              </a:rPr>
              <a:t>02.</a:t>
            </a:r>
          </a:p>
        </p:txBody>
      </p:sp>
      <p:sp>
        <p:nvSpPr>
          <p:cNvPr id="74" name="TextBox 73">
            <a:extLst>
              <a:ext uri="{FF2B5EF4-FFF2-40B4-BE49-F238E27FC236}">
                <a16:creationId xmlns:a16="http://schemas.microsoft.com/office/drawing/2014/main" id="{BCB7752A-B24B-5886-D9C8-6353651C6A0E}"/>
              </a:ext>
            </a:extLst>
          </p:cNvPr>
          <p:cNvSpPr txBox="1"/>
          <p:nvPr/>
        </p:nvSpPr>
        <p:spPr>
          <a:xfrm>
            <a:off x="7596124" y="1751454"/>
            <a:ext cx="586141" cy="923330"/>
          </a:xfrm>
          <a:prstGeom prst="rect">
            <a:avLst/>
          </a:prstGeom>
          <a:noFill/>
        </p:spPr>
        <p:txBody>
          <a:bodyPr wrap="square" rtlCol="0">
            <a:spAutoFit/>
          </a:bodyPr>
          <a:lstStyle/>
          <a:p>
            <a:pPr defTabSz="685800">
              <a:defRPr/>
            </a:pPr>
            <a:r>
              <a:rPr lang="en-GB" sz="2700" dirty="0">
                <a:solidFill>
                  <a:prstClr val="white"/>
                </a:solidFill>
                <a:latin typeface="Calibri" panose="020F0502020204030204"/>
              </a:rPr>
              <a:t>04.</a:t>
            </a:r>
          </a:p>
        </p:txBody>
      </p:sp>
      <p:sp>
        <p:nvSpPr>
          <p:cNvPr id="75" name="TextBox 74">
            <a:extLst>
              <a:ext uri="{FF2B5EF4-FFF2-40B4-BE49-F238E27FC236}">
                <a16:creationId xmlns:a16="http://schemas.microsoft.com/office/drawing/2014/main" id="{63B1EFAC-B74E-3025-57B7-D99113B97743}"/>
              </a:ext>
            </a:extLst>
          </p:cNvPr>
          <p:cNvSpPr txBox="1"/>
          <p:nvPr/>
        </p:nvSpPr>
        <p:spPr>
          <a:xfrm>
            <a:off x="5647879" y="1751454"/>
            <a:ext cx="586141" cy="923330"/>
          </a:xfrm>
          <a:prstGeom prst="rect">
            <a:avLst/>
          </a:prstGeom>
          <a:noFill/>
        </p:spPr>
        <p:txBody>
          <a:bodyPr wrap="square" rtlCol="0">
            <a:spAutoFit/>
          </a:bodyPr>
          <a:lstStyle/>
          <a:p>
            <a:pPr defTabSz="685800">
              <a:defRPr/>
            </a:pPr>
            <a:r>
              <a:rPr lang="en-GB" sz="2700" dirty="0">
                <a:solidFill>
                  <a:prstClr val="white"/>
                </a:solidFill>
                <a:latin typeface="Calibri" panose="020F0502020204030204"/>
              </a:rPr>
              <a:t>03.</a:t>
            </a:r>
          </a:p>
        </p:txBody>
      </p:sp>
      <p:cxnSp>
        <p:nvCxnSpPr>
          <p:cNvPr id="76" name="Straight Connector 75">
            <a:extLst>
              <a:ext uri="{FF2B5EF4-FFF2-40B4-BE49-F238E27FC236}">
                <a16:creationId xmlns:a16="http://schemas.microsoft.com/office/drawing/2014/main" id="{3AC48D23-3648-8CCC-4DDE-F655C6619117}"/>
              </a:ext>
            </a:extLst>
          </p:cNvPr>
          <p:cNvCxnSpPr>
            <a:cxnSpLocks/>
          </p:cNvCxnSpPr>
          <p:nvPr/>
        </p:nvCxnSpPr>
        <p:spPr>
          <a:xfrm>
            <a:off x="1757423" y="1703649"/>
            <a:ext cx="0" cy="3621566"/>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A3A0D5E-A5CA-9789-5C22-F770628A50C6}"/>
              </a:ext>
            </a:extLst>
          </p:cNvPr>
          <p:cNvGrpSpPr/>
          <p:nvPr/>
        </p:nvGrpSpPr>
        <p:grpSpPr>
          <a:xfrm>
            <a:off x="3690316" y="2572774"/>
            <a:ext cx="3762948" cy="2653207"/>
            <a:chOff x="2694893" y="2534361"/>
            <a:chExt cx="3762948" cy="2359464"/>
          </a:xfrm>
        </p:grpSpPr>
        <p:cxnSp>
          <p:nvCxnSpPr>
            <p:cNvPr id="79" name="Straight Connector 78">
              <a:extLst>
                <a:ext uri="{FF2B5EF4-FFF2-40B4-BE49-F238E27FC236}">
                  <a16:creationId xmlns:a16="http://schemas.microsoft.com/office/drawing/2014/main" id="{C9831661-DE81-56AC-323F-FC94451EF832}"/>
                </a:ext>
              </a:extLst>
            </p:cNvPr>
            <p:cNvCxnSpPr>
              <a:cxnSpLocks/>
            </p:cNvCxnSpPr>
            <p:nvPr/>
          </p:nvCxnSpPr>
          <p:spPr>
            <a:xfrm>
              <a:off x="2694893" y="2534361"/>
              <a:ext cx="0" cy="2359464"/>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2C4DE89-B6EF-F9CA-C76D-FD4393B60435}"/>
                </a:ext>
              </a:extLst>
            </p:cNvPr>
            <p:cNvCxnSpPr>
              <a:cxnSpLocks/>
            </p:cNvCxnSpPr>
            <p:nvPr/>
          </p:nvCxnSpPr>
          <p:spPr>
            <a:xfrm>
              <a:off x="4572000" y="2534361"/>
              <a:ext cx="0" cy="2359464"/>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E2633E-D942-A98A-F9C7-18FE2120C07D}"/>
                </a:ext>
              </a:extLst>
            </p:cNvPr>
            <p:cNvCxnSpPr>
              <a:cxnSpLocks/>
            </p:cNvCxnSpPr>
            <p:nvPr/>
          </p:nvCxnSpPr>
          <p:spPr>
            <a:xfrm>
              <a:off x="6457841" y="2534361"/>
              <a:ext cx="0" cy="2359464"/>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82" name="Arrow: Chevron 81">
            <a:extLst>
              <a:ext uri="{FF2B5EF4-FFF2-40B4-BE49-F238E27FC236}">
                <a16:creationId xmlns:a16="http://schemas.microsoft.com/office/drawing/2014/main" id="{CE48F6D3-2985-7545-52D1-EAE15C207D64}"/>
              </a:ext>
            </a:extLst>
          </p:cNvPr>
          <p:cNvSpPr/>
          <p:nvPr/>
        </p:nvSpPr>
        <p:spPr>
          <a:xfrm>
            <a:off x="3593545" y="3183192"/>
            <a:ext cx="169776" cy="169776"/>
          </a:xfrm>
          <a:prstGeom prst="chevron">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alibri" panose="020F0502020204030204"/>
            </a:endParaRPr>
          </a:p>
        </p:txBody>
      </p:sp>
      <p:sp>
        <p:nvSpPr>
          <p:cNvPr id="83" name="Arrow: Chevron 82">
            <a:extLst>
              <a:ext uri="{FF2B5EF4-FFF2-40B4-BE49-F238E27FC236}">
                <a16:creationId xmlns:a16="http://schemas.microsoft.com/office/drawing/2014/main" id="{58677001-F186-2157-2C32-DF2B895E22A7}"/>
              </a:ext>
            </a:extLst>
          </p:cNvPr>
          <p:cNvSpPr/>
          <p:nvPr/>
        </p:nvSpPr>
        <p:spPr>
          <a:xfrm>
            <a:off x="5491052" y="3183192"/>
            <a:ext cx="169776" cy="169776"/>
          </a:xfrm>
          <a:prstGeom prst="chevron">
            <a:avLst/>
          </a:prstGeom>
          <a:solidFill>
            <a:srgbClr val="977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alibri" panose="020F0502020204030204"/>
            </a:endParaRPr>
          </a:p>
        </p:txBody>
      </p:sp>
      <p:sp>
        <p:nvSpPr>
          <p:cNvPr id="85" name="TextBox 84">
            <a:extLst>
              <a:ext uri="{FF2B5EF4-FFF2-40B4-BE49-F238E27FC236}">
                <a16:creationId xmlns:a16="http://schemas.microsoft.com/office/drawing/2014/main" id="{805326D0-C32D-317E-1492-36D4A07B1146}"/>
              </a:ext>
            </a:extLst>
          </p:cNvPr>
          <p:cNvSpPr txBox="1"/>
          <p:nvPr/>
        </p:nvSpPr>
        <p:spPr>
          <a:xfrm>
            <a:off x="2287274" y="1776959"/>
            <a:ext cx="1260424" cy="523220"/>
          </a:xfrm>
          <a:prstGeom prst="rect">
            <a:avLst/>
          </a:prstGeom>
          <a:noFill/>
        </p:spPr>
        <p:txBody>
          <a:bodyPr wrap="square" rtlCol="0">
            <a:spAutoFit/>
          </a:bodyPr>
          <a:lstStyle/>
          <a:p>
            <a:pPr defTabSz="685800">
              <a:defRPr/>
            </a:pPr>
            <a:r>
              <a:rPr kumimoji="0" lang="en-GB" sz="1400" b="1" i="0" u="none" strike="noStrike" kern="1200" cap="none" spc="0" normalizeH="0" baseline="0" noProof="0" dirty="0">
                <a:ln>
                  <a:noFill/>
                </a:ln>
                <a:solidFill>
                  <a:schemeClr val="bg1"/>
                </a:solidFill>
                <a:effectLst/>
                <a:uLnTx/>
                <a:uFillTx/>
                <a:latin typeface="Arial" charset="0"/>
                <a:ea typeface="+mn-ea"/>
                <a:cs typeface="+mn-cs"/>
              </a:rPr>
              <a:t>Share Save 2022</a:t>
            </a:r>
            <a:endParaRPr lang="en-GB" sz="1400" b="1" dirty="0">
              <a:solidFill>
                <a:schemeClr val="bg1"/>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EA4222FE-477C-8138-A56C-C5650B52060E}"/>
              </a:ext>
            </a:extLst>
          </p:cNvPr>
          <p:cNvSpPr txBox="1"/>
          <p:nvPr/>
        </p:nvSpPr>
        <p:spPr>
          <a:xfrm>
            <a:off x="4274842" y="1730406"/>
            <a:ext cx="1208615" cy="523220"/>
          </a:xfrm>
          <a:prstGeom prst="rect">
            <a:avLst/>
          </a:prstGeom>
          <a:noFill/>
        </p:spPr>
        <p:txBody>
          <a:bodyPr wrap="square" rtlCol="0">
            <a:spAutoFit/>
          </a:bodyPr>
          <a:lstStyle/>
          <a:p>
            <a:pPr defTabSz="685800">
              <a:defRPr/>
            </a:pPr>
            <a:r>
              <a:rPr lang="en-GB" sz="1400" b="1" dirty="0">
                <a:solidFill>
                  <a:schemeClr val="bg1"/>
                </a:solidFill>
              </a:rPr>
              <a:t>Share Save 2023</a:t>
            </a:r>
          </a:p>
        </p:txBody>
      </p:sp>
      <p:sp>
        <p:nvSpPr>
          <p:cNvPr id="87" name="TextBox 86">
            <a:extLst>
              <a:ext uri="{FF2B5EF4-FFF2-40B4-BE49-F238E27FC236}">
                <a16:creationId xmlns:a16="http://schemas.microsoft.com/office/drawing/2014/main" id="{9455BA83-244B-8D4F-4072-3F8B389D57CE}"/>
              </a:ext>
            </a:extLst>
          </p:cNvPr>
          <p:cNvSpPr txBox="1"/>
          <p:nvPr/>
        </p:nvSpPr>
        <p:spPr>
          <a:xfrm>
            <a:off x="6053027" y="1732121"/>
            <a:ext cx="1483093" cy="523220"/>
          </a:xfrm>
          <a:prstGeom prst="rect">
            <a:avLst/>
          </a:prstGeom>
          <a:noFill/>
        </p:spPr>
        <p:txBody>
          <a:bodyPr wrap="square" rtlCol="0">
            <a:spAutoFit/>
          </a:bodyPr>
          <a:lstStyle/>
          <a:p>
            <a:pPr defTabSz="685800">
              <a:defRPr/>
            </a:pPr>
            <a:r>
              <a:rPr lang="en-GB" sz="1400" b="1" dirty="0">
                <a:solidFill>
                  <a:schemeClr val="bg1"/>
                </a:solidFill>
              </a:rPr>
              <a:t>Contribution limit</a:t>
            </a:r>
          </a:p>
        </p:txBody>
      </p:sp>
      <p:sp>
        <p:nvSpPr>
          <p:cNvPr id="94" name="TextBox 93">
            <a:extLst>
              <a:ext uri="{FF2B5EF4-FFF2-40B4-BE49-F238E27FC236}">
                <a16:creationId xmlns:a16="http://schemas.microsoft.com/office/drawing/2014/main" id="{8DECCC78-02C7-415C-E03C-CDE6BFFEFF7D}"/>
              </a:ext>
            </a:extLst>
          </p:cNvPr>
          <p:cNvSpPr txBox="1"/>
          <p:nvPr/>
        </p:nvSpPr>
        <p:spPr>
          <a:xfrm>
            <a:off x="1989288" y="2843608"/>
            <a:ext cx="1260423" cy="830997"/>
          </a:xfrm>
          <a:prstGeom prst="rect">
            <a:avLst/>
          </a:prstGeom>
          <a:noFill/>
        </p:spPr>
        <p:txBody>
          <a:bodyPr wrap="square">
            <a:spAutoFit/>
          </a:bodyPr>
          <a:lstStyle/>
          <a:p>
            <a:pPr algn="ctr"/>
            <a:r>
              <a:rPr lang="en-GB" sz="1600" dirty="0">
                <a:solidFill>
                  <a:srgbClr val="000000"/>
                </a:solidFill>
              </a:rPr>
              <a:t>Matures</a:t>
            </a:r>
            <a:r>
              <a:rPr kumimoji="0" lang="en-GB" sz="1600" b="0" i="0" u="none" strike="noStrike" kern="1200" cap="none" spc="0" normalizeH="0" baseline="0" noProof="0" dirty="0">
                <a:ln>
                  <a:noFill/>
                </a:ln>
                <a:solidFill>
                  <a:srgbClr val="000000"/>
                </a:solidFill>
                <a:effectLst/>
                <a:uLnTx/>
                <a:uFillTx/>
                <a:latin typeface="Arial" charset="0"/>
                <a:ea typeface="+mn-ea"/>
                <a:cs typeface="+mn-cs"/>
              </a:rPr>
              <a:t> in November 2025 </a:t>
            </a:r>
            <a:endParaRPr lang="en-GB" sz="1600" dirty="0">
              <a:solidFill>
                <a:srgbClr val="000000"/>
              </a:solidFill>
            </a:endParaRPr>
          </a:p>
        </p:txBody>
      </p:sp>
      <p:sp>
        <p:nvSpPr>
          <p:cNvPr id="96" name="TextBox 95">
            <a:extLst>
              <a:ext uri="{FF2B5EF4-FFF2-40B4-BE49-F238E27FC236}">
                <a16:creationId xmlns:a16="http://schemas.microsoft.com/office/drawing/2014/main" id="{AD141B27-4971-4A63-C221-0577881CF041}"/>
              </a:ext>
            </a:extLst>
          </p:cNvPr>
          <p:cNvSpPr txBox="1"/>
          <p:nvPr/>
        </p:nvSpPr>
        <p:spPr>
          <a:xfrm>
            <a:off x="3994942" y="2843608"/>
            <a:ext cx="1262065" cy="830997"/>
          </a:xfrm>
          <a:prstGeom prst="rect">
            <a:avLst/>
          </a:prstGeom>
          <a:noFill/>
        </p:spPr>
        <p:txBody>
          <a:bodyPr wrap="square">
            <a:spAutoFit/>
          </a:bodyPr>
          <a:lstStyle>
            <a:defPPr>
              <a:defRPr lang="en-US"/>
            </a:defPPr>
            <a:lvl1pPr algn="ctr">
              <a:defRPr sz="1600">
                <a:solidFill>
                  <a:srgbClr val="635A54"/>
                </a:solidFill>
              </a:defRPr>
            </a:lvl1pPr>
          </a:lstStyle>
          <a:p>
            <a:r>
              <a:rPr lang="en-GB" dirty="0">
                <a:solidFill>
                  <a:srgbClr val="000000"/>
                </a:solidFill>
              </a:rPr>
              <a:t>Matures in November 2026</a:t>
            </a:r>
          </a:p>
        </p:txBody>
      </p:sp>
      <p:sp>
        <p:nvSpPr>
          <p:cNvPr id="97" name="TextBox 96">
            <a:extLst>
              <a:ext uri="{FF2B5EF4-FFF2-40B4-BE49-F238E27FC236}">
                <a16:creationId xmlns:a16="http://schemas.microsoft.com/office/drawing/2014/main" id="{096756C3-6F85-C99F-9E43-9AC22FB2B660}"/>
              </a:ext>
            </a:extLst>
          </p:cNvPr>
          <p:cNvSpPr txBox="1"/>
          <p:nvPr/>
        </p:nvSpPr>
        <p:spPr>
          <a:xfrm>
            <a:off x="5868520" y="2692700"/>
            <a:ext cx="1464551" cy="2062103"/>
          </a:xfrm>
          <a:prstGeom prst="rect">
            <a:avLst/>
          </a:prstGeom>
          <a:noFill/>
        </p:spPr>
        <p:txBody>
          <a:bodyPr wrap="square">
            <a:spAutoFit/>
          </a:bodyPr>
          <a:lstStyle/>
          <a:p>
            <a:pPr marL="0" marR="0" lvl="1" algn="ctr" defTabSz="914400" rtl="0" eaLnBrk="1" fontAlgn="base" latinLnBrk="0" hangingPunct="1">
              <a:lnSpc>
                <a:spcPct val="100000"/>
              </a:lnSpc>
              <a:spcBef>
                <a:spcPct val="0"/>
              </a:spcBef>
              <a:spcAft>
                <a:spcPts val="1800"/>
              </a:spcAft>
              <a:buClr>
                <a:srgbClr val="635A54"/>
              </a:buClr>
              <a:buSzPct val="150000"/>
              <a:tabLst/>
              <a:defRPr/>
            </a:pPr>
            <a:r>
              <a:rPr lang="en-GB" sz="1600" dirty="0">
                <a:solidFill>
                  <a:srgbClr val="000000"/>
                </a:solidFill>
              </a:rPr>
              <a:t>Contributions you are making to either plan count towards the monthly contribution limit of £250</a:t>
            </a:r>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74313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share </a:t>
            </a:r>
            <a:r>
              <a:rPr lang="en-GB" sz="4400" b="0">
                <a:solidFill>
                  <a:srgbClr val="003A70"/>
                </a:solidFill>
              </a:rPr>
              <a:t>save maturity.</a:t>
            </a:r>
            <a:endParaRPr lang="en-GB" sz="4400" b="0" dirty="0">
              <a:solidFill>
                <a:srgbClr val="003A70"/>
              </a:solidFill>
            </a:endParaRPr>
          </a:p>
        </p:txBody>
      </p:sp>
      <p:pic>
        <p:nvPicPr>
          <p:cNvPr id="4" name="Picture 3" descr="C:\Users\JohnsonR\Desktop\capital gains t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13" y="1700808"/>
            <a:ext cx="3700487" cy="3700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74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FE17B045-D107-44BF-9AD1-F2CC510577FE}"/>
              </a:ext>
            </a:extLst>
          </p:cNvPr>
          <p:cNvSpPr txBox="1"/>
          <p:nvPr/>
        </p:nvSpPr>
        <p:spPr>
          <a:xfrm>
            <a:off x="379011" y="5479105"/>
            <a:ext cx="8764989" cy="461665"/>
          </a:xfrm>
          <a:prstGeom prst="rect">
            <a:avLst/>
          </a:prstGeom>
          <a:noFill/>
        </p:spPr>
        <p:txBody>
          <a:bodyPr wrap="square">
            <a:spAutoFit/>
          </a:bodyPr>
          <a:lstStyle/>
          <a:p>
            <a:r>
              <a:rPr lang="en-GB" sz="1200" dirty="0">
                <a:solidFill>
                  <a:srgbClr val="000000"/>
                </a:solidFill>
              </a:rPr>
              <a:t>*The share price of 1521.50 is shown for illustrative purposes only. The GSK share price may be higher or lower when you exercise your option.  Share price source: google finance</a:t>
            </a:r>
          </a:p>
        </p:txBody>
      </p:sp>
      <p:sp>
        <p:nvSpPr>
          <p:cNvPr id="76" name="Title 1">
            <a:extLst>
              <a:ext uri="{FF2B5EF4-FFF2-40B4-BE49-F238E27FC236}">
                <a16:creationId xmlns:a16="http://schemas.microsoft.com/office/drawing/2014/main" id="{537229D0-755B-40E1-9E8A-19DE8707C6E3}"/>
              </a:ext>
            </a:extLst>
          </p:cNvPr>
          <p:cNvSpPr>
            <a:spLocks noGrp="1"/>
          </p:cNvSpPr>
          <p:nvPr>
            <p:ph type="title"/>
          </p:nvPr>
        </p:nvSpPr>
        <p:spPr>
          <a:xfrm>
            <a:off x="463549" y="292100"/>
            <a:ext cx="8509000" cy="762000"/>
          </a:xfrm>
        </p:spPr>
        <p:txBody>
          <a:bodyPr anchor="ctr">
            <a:noAutofit/>
          </a:bodyPr>
          <a:lstStyle/>
          <a:p>
            <a:r>
              <a:rPr lang="en-GB" dirty="0"/>
              <a:t>share save 2021 performance.</a:t>
            </a:r>
          </a:p>
        </p:txBody>
      </p:sp>
      <p:grpSp>
        <p:nvGrpSpPr>
          <p:cNvPr id="21" name="Group 20">
            <a:extLst>
              <a:ext uri="{FF2B5EF4-FFF2-40B4-BE49-F238E27FC236}">
                <a16:creationId xmlns:a16="http://schemas.microsoft.com/office/drawing/2014/main" id="{3D92E699-9C55-53E4-36A2-E2DCD403C81F}"/>
              </a:ext>
            </a:extLst>
          </p:cNvPr>
          <p:cNvGrpSpPr/>
          <p:nvPr/>
        </p:nvGrpSpPr>
        <p:grpSpPr>
          <a:xfrm>
            <a:off x="254319" y="3916272"/>
            <a:ext cx="8758182" cy="439608"/>
            <a:chOff x="451662" y="2940024"/>
            <a:chExt cx="8758182" cy="439608"/>
          </a:xfrm>
        </p:grpSpPr>
        <p:grpSp>
          <p:nvGrpSpPr>
            <p:cNvPr id="54" name="Group 53">
              <a:extLst>
                <a:ext uri="{FF2B5EF4-FFF2-40B4-BE49-F238E27FC236}">
                  <a16:creationId xmlns:a16="http://schemas.microsoft.com/office/drawing/2014/main" id="{835427E5-FD25-48EB-8808-1E89F27842E5}"/>
                </a:ext>
              </a:extLst>
            </p:cNvPr>
            <p:cNvGrpSpPr/>
            <p:nvPr/>
          </p:nvGrpSpPr>
          <p:grpSpPr>
            <a:xfrm>
              <a:off x="8467653" y="2940024"/>
              <a:ext cx="742191" cy="439608"/>
              <a:chOff x="8288276" y="3066460"/>
              <a:chExt cx="742191" cy="439608"/>
            </a:xfrm>
          </p:grpSpPr>
          <p:sp>
            <p:nvSpPr>
              <p:cNvPr id="48" name="TextBox 47">
                <a:extLst>
                  <a:ext uri="{FF2B5EF4-FFF2-40B4-BE49-F238E27FC236}">
                    <a16:creationId xmlns:a16="http://schemas.microsoft.com/office/drawing/2014/main" id="{3C8E7A3E-EE3F-4281-8535-F2DA9FA0980E}"/>
                  </a:ext>
                </a:extLst>
              </p:cNvPr>
              <p:cNvSpPr txBox="1"/>
              <p:nvPr/>
            </p:nvSpPr>
            <p:spPr>
              <a:xfrm>
                <a:off x="8288276" y="3344485"/>
                <a:ext cx="74219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050" dirty="0"/>
                  <a:t>Option Price</a:t>
                </a:r>
              </a:p>
            </p:txBody>
          </p:sp>
          <p:sp>
            <p:nvSpPr>
              <p:cNvPr id="51" name="TextBox 50">
                <a:extLst>
                  <a:ext uri="{FF2B5EF4-FFF2-40B4-BE49-F238E27FC236}">
                    <a16:creationId xmlns:a16="http://schemas.microsoft.com/office/drawing/2014/main" id="{93B38E66-C701-4EA5-AD2E-15BBF165F7EE}"/>
                  </a:ext>
                </a:extLst>
              </p:cNvPr>
              <p:cNvSpPr txBox="1"/>
              <p:nvPr/>
            </p:nvSpPr>
            <p:spPr>
              <a:xfrm>
                <a:off x="8453990" y="3066460"/>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t>1207</a:t>
                </a:r>
              </a:p>
            </p:txBody>
          </p:sp>
        </p:grpSp>
        <p:sp>
          <p:nvSpPr>
            <p:cNvPr id="53" name="Arrow: Chevron 52">
              <a:extLst>
                <a:ext uri="{FF2B5EF4-FFF2-40B4-BE49-F238E27FC236}">
                  <a16:creationId xmlns:a16="http://schemas.microsoft.com/office/drawing/2014/main" id="{1F6F8799-3EA8-479B-B136-061B950E4E32}"/>
                </a:ext>
              </a:extLst>
            </p:cNvPr>
            <p:cNvSpPr/>
            <p:nvPr/>
          </p:nvSpPr>
          <p:spPr bwMode="auto">
            <a:xfrm flipH="1">
              <a:off x="8471464" y="2972838"/>
              <a:ext cx="113867" cy="135525"/>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52" name="Arrow: Chevron 51">
              <a:extLst>
                <a:ext uri="{FF2B5EF4-FFF2-40B4-BE49-F238E27FC236}">
                  <a16:creationId xmlns:a16="http://schemas.microsoft.com/office/drawing/2014/main" id="{B9310091-31B2-4649-82E0-25C8AC77E865}"/>
                </a:ext>
              </a:extLst>
            </p:cNvPr>
            <p:cNvSpPr/>
            <p:nvPr/>
          </p:nvSpPr>
          <p:spPr bwMode="auto">
            <a:xfrm>
              <a:off x="451662" y="2995373"/>
              <a:ext cx="113867" cy="135525"/>
            </a:xfrm>
            <a:prstGeom prst="chevron">
              <a:avLst/>
            </a:prstGeom>
            <a:solidFill>
              <a:srgbClr val="59595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2400" b="1" kern="0" dirty="0" err="1">
                <a:solidFill>
                  <a:srgbClr val="FFFFFF"/>
                </a:solidFill>
                <a:latin typeface="Arial"/>
              </a:endParaRPr>
            </a:p>
          </p:txBody>
        </p:sp>
      </p:grpSp>
      <p:sp>
        <p:nvSpPr>
          <p:cNvPr id="9" name="Rectangle 8">
            <a:extLst>
              <a:ext uri="{FF2B5EF4-FFF2-40B4-BE49-F238E27FC236}">
                <a16:creationId xmlns:a16="http://schemas.microsoft.com/office/drawing/2014/main" id="{6A295038-91F1-B55E-21AC-E11D9BC0A3AE}"/>
              </a:ext>
            </a:extLst>
          </p:cNvPr>
          <p:cNvSpPr/>
          <p:nvPr/>
        </p:nvSpPr>
        <p:spPr>
          <a:xfrm>
            <a:off x="914400" y="3865711"/>
            <a:ext cx="7307873" cy="710215"/>
          </a:xfrm>
          <a:prstGeom prst="rect">
            <a:avLst/>
          </a:prstGeom>
          <a:solidFill>
            <a:schemeClr val="bg1">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 name="Chart 1">
            <a:extLst>
              <a:ext uri="{FF2B5EF4-FFF2-40B4-BE49-F238E27FC236}">
                <a16:creationId xmlns:a16="http://schemas.microsoft.com/office/drawing/2014/main" id="{E106C502-1B4F-358F-DD11-1B471B3510D5}"/>
              </a:ext>
            </a:extLst>
          </p:cNvPr>
          <p:cNvGraphicFramePr>
            <a:graphicFrameLocks/>
          </p:cNvGraphicFramePr>
          <p:nvPr>
            <p:extLst>
              <p:ext uri="{D42A27DB-BD31-4B8C-83A1-F6EECF244321}">
                <p14:modId xmlns:p14="http://schemas.microsoft.com/office/powerpoint/2010/main" val="2317097432"/>
              </p:ext>
            </p:extLst>
          </p:nvPr>
        </p:nvGraphicFramePr>
        <p:xfrm>
          <a:off x="379011" y="1748229"/>
          <a:ext cx="8065159" cy="3730876"/>
        </p:xfrm>
        <a:graphic>
          <a:graphicData uri="http://schemas.openxmlformats.org/drawingml/2006/chart">
            <c:chart xmlns:c="http://schemas.openxmlformats.org/drawingml/2006/chart" xmlns:r="http://schemas.openxmlformats.org/officeDocument/2006/relationships" r:id="rId4"/>
          </a:graphicData>
        </a:graphic>
      </p:graphicFrame>
      <p:grpSp>
        <p:nvGrpSpPr>
          <p:cNvPr id="67" name="Group 66">
            <a:extLst>
              <a:ext uri="{FF2B5EF4-FFF2-40B4-BE49-F238E27FC236}">
                <a16:creationId xmlns:a16="http://schemas.microsoft.com/office/drawing/2014/main" id="{6137A8F1-8745-4CDD-A738-30A140F02FA7}"/>
              </a:ext>
            </a:extLst>
          </p:cNvPr>
          <p:cNvGrpSpPr/>
          <p:nvPr/>
        </p:nvGrpSpPr>
        <p:grpSpPr>
          <a:xfrm flipH="1">
            <a:off x="5718248" y="1023348"/>
            <a:ext cx="2555873" cy="2047724"/>
            <a:chOff x="1136793" y="1300156"/>
            <a:chExt cx="2555873" cy="2686708"/>
          </a:xfrm>
        </p:grpSpPr>
        <p:cxnSp>
          <p:nvCxnSpPr>
            <p:cNvPr id="68" name="Straight Connector 67">
              <a:extLst>
                <a:ext uri="{FF2B5EF4-FFF2-40B4-BE49-F238E27FC236}">
                  <a16:creationId xmlns:a16="http://schemas.microsoft.com/office/drawing/2014/main" id="{60B7CBBB-63BD-465F-A04E-05BA6D8D41AA}"/>
                </a:ext>
              </a:extLst>
            </p:cNvPr>
            <p:cNvCxnSpPr>
              <a:cxnSpLocks/>
              <a:stCxn id="70" idx="0"/>
            </p:cNvCxnSpPr>
            <p:nvPr/>
          </p:nvCxnSpPr>
          <p:spPr>
            <a:xfrm flipH="1" flipV="1">
              <a:off x="1196502" y="1300156"/>
              <a:ext cx="0" cy="253083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8C8B53-027B-4C3E-886A-035F6FB1535B}"/>
                </a:ext>
              </a:extLst>
            </p:cNvPr>
            <p:cNvCxnSpPr>
              <a:cxnSpLocks/>
            </p:cNvCxnSpPr>
            <p:nvPr/>
          </p:nvCxnSpPr>
          <p:spPr>
            <a:xfrm>
              <a:off x="1196502" y="1300156"/>
              <a:ext cx="780448"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89F24811-F8D0-4B38-8D8E-81CCE5A1FF7A}"/>
                </a:ext>
              </a:extLst>
            </p:cNvPr>
            <p:cNvSpPr/>
            <p:nvPr/>
          </p:nvSpPr>
          <p:spPr bwMode="auto">
            <a:xfrm>
              <a:off x="1136793" y="3830993"/>
              <a:ext cx="119417" cy="155871"/>
            </a:xfrm>
            <a:prstGeom prst="ellipse">
              <a:avLst/>
            </a:prstGeom>
            <a:pattFill prst="dkDnDiag">
              <a:fgClr>
                <a:srgbClr val="00B6C9"/>
              </a:fgClr>
              <a:bgClr>
                <a:schemeClr val="bg1"/>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GB" dirty="0" err="1">
                <a:solidFill>
                  <a:schemeClr val="tx1"/>
                </a:solidFill>
              </a:endParaRPr>
            </a:p>
          </p:txBody>
        </p:sp>
        <p:grpSp>
          <p:nvGrpSpPr>
            <p:cNvPr id="71" name="Group 70">
              <a:extLst>
                <a:ext uri="{FF2B5EF4-FFF2-40B4-BE49-F238E27FC236}">
                  <a16:creationId xmlns:a16="http://schemas.microsoft.com/office/drawing/2014/main" id="{ED59AAE5-9409-45D8-9C0B-FBF335842856}"/>
                </a:ext>
              </a:extLst>
            </p:cNvPr>
            <p:cNvGrpSpPr/>
            <p:nvPr/>
          </p:nvGrpSpPr>
          <p:grpSpPr>
            <a:xfrm>
              <a:off x="1237204" y="1382793"/>
              <a:ext cx="2455462" cy="626149"/>
              <a:chOff x="7762678" y="4813416"/>
              <a:chExt cx="2455462" cy="626149"/>
            </a:xfrm>
          </p:grpSpPr>
          <p:sp>
            <p:nvSpPr>
              <p:cNvPr id="72" name="TextBox 71">
                <a:extLst>
                  <a:ext uri="{FF2B5EF4-FFF2-40B4-BE49-F238E27FC236}">
                    <a16:creationId xmlns:a16="http://schemas.microsoft.com/office/drawing/2014/main" id="{CAD6C390-E720-4045-82FD-84739C28768B}"/>
                  </a:ext>
                </a:extLst>
              </p:cNvPr>
              <p:cNvSpPr txBox="1"/>
              <p:nvPr/>
            </p:nvSpPr>
            <p:spPr>
              <a:xfrm>
                <a:off x="7768391" y="5197273"/>
                <a:ext cx="2449749" cy="24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200" dirty="0"/>
                  <a:t>Share price at close on 1 Oct 2024</a:t>
                </a:r>
              </a:p>
            </p:txBody>
          </p:sp>
          <p:sp>
            <p:nvSpPr>
              <p:cNvPr id="73" name="TextBox 72">
                <a:extLst>
                  <a:ext uri="{FF2B5EF4-FFF2-40B4-BE49-F238E27FC236}">
                    <a16:creationId xmlns:a16="http://schemas.microsoft.com/office/drawing/2014/main" id="{8916519D-2946-430D-88DD-69231FF7EB55}"/>
                  </a:ext>
                </a:extLst>
              </p:cNvPr>
              <p:cNvSpPr txBox="1"/>
              <p:nvPr/>
            </p:nvSpPr>
            <p:spPr>
              <a:xfrm>
                <a:off x="7762678" y="4813416"/>
                <a:ext cx="740587" cy="3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marR="0" lvl="0" indent="0" defTabSz="914400" eaLnBrk="0" latinLnBrk="0" hangingPunct="0">
                  <a:lnSpc>
                    <a:spcPct val="100000"/>
                  </a:lnSpc>
                  <a:buClrTx/>
                  <a:buSzTx/>
                  <a:buFontTx/>
                  <a:buNone/>
                  <a:tabLst/>
                  <a:defRPr kumimoji="0" sz="1400" b="0" i="0" u="none" strike="noStrike" cap="none" normalizeH="0" baseline="0">
                    <a:ln>
                      <a:noFill/>
                    </a:ln>
                    <a:solidFill>
                      <a:srgbClr val="595959"/>
                    </a:solidFill>
                    <a:effectLst/>
                    <a:latin typeface="+mn-lt"/>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GB" sz="1600" dirty="0"/>
                  <a:t>1521.50</a:t>
                </a:r>
              </a:p>
            </p:txBody>
          </p:sp>
        </p:grpSp>
      </p:grpSp>
    </p:spTree>
    <p:custDataLst>
      <p:tags r:id="rId1"/>
    </p:custDataLst>
    <p:extLst>
      <p:ext uri="{BB962C8B-B14F-4D97-AF65-F5344CB8AC3E}">
        <p14:creationId xmlns:p14="http://schemas.microsoft.com/office/powerpoint/2010/main" val="428401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D3555B2-B3A4-4A58-A1DB-9419CE552C02}"/>
              </a:ext>
            </a:extLst>
          </p:cNvPr>
          <p:cNvSpPr>
            <a:spLocks noGrp="1"/>
          </p:cNvSpPr>
          <p:nvPr>
            <p:ph type="title"/>
          </p:nvPr>
        </p:nvSpPr>
        <p:spPr>
          <a:xfrm>
            <a:off x="463549" y="292100"/>
            <a:ext cx="8509000" cy="762000"/>
          </a:xfrm>
        </p:spPr>
        <p:txBody>
          <a:bodyPr anchor="ctr">
            <a:noAutofit/>
          </a:bodyPr>
          <a:lstStyle/>
          <a:p>
            <a:r>
              <a:rPr lang="en-GB" sz="4000" dirty="0"/>
              <a:t>key dates for share save maturity 2021.</a:t>
            </a:r>
          </a:p>
        </p:txBody>
      </p:sp>
      <p:sp>
        <p:nvSpPr>
          <p:cNvPr id="8" name="TextBox 7">
            <a:extLst>
              <a:ext uri="{FF2B5EF4-FFF2-40B4-BE49-F238E27FC236}">
                <a16:creationId xmlns:a16="http://schemas.microsoft.com/office/drawing/2014/main" id="{4681BF7A-3A87-4625-BCE1-062D185A6DEA}"/>
              </a:ext>
            </a:extLst>
          </p:cNvPr>
          <p:cNvSpPr txBox="1"/>
          <p:nvPr/>
        </p:nvSpPr>
        <p:spPr>
          <a:xfrm>
            <a:off x="1264588" y="1577345"/>
            <a:ext cx="6393512" cy="338554"/>
          </a:xfrm>
          <a:prstGeom prst="rect">
            <a:avLst/>
          </a:prstGeom>
          <a:noFill/>
        </p:spPr>
        <p:txBody>
          <a:bodyPr wrap="square" rtlCol="0">
            <a:spAutoFit/>
          </a:bodyPr>
          <a:lstStyle/>
          <a:p>
            <a:pPr>
              <a:buClr>
                <a:schemeClr val="tx1"/>
              </a:buClr>
            </a:pPr>
            <a:r>
              <a:rPr lang="en-GB" sz="1600" dirty="0">
                <a:solidFill>
                  <a:srgbClr val="000000"/>
                </a:solidFill>
              </a:rPr>
              <a:t>Opportunity to exercise options from 1 December 2024</a:t>
            </a:r>
          </a:p>
        </p:txBody>
      </p:sp>
      <p:sp>
        <p:nvSpPr>
          <p:cNvPr id="10" name="TextBox 9">
            <a:extLst>
              <a:ext uri="{FF2B5EF4-FFF2-40B4-BE49-F238E27FC236}">
                <a16:creationId xmlns:a16="http://schemas.microsoft.com/office/drawing/2014/main" id="{ED7125CC-1E45-4FBD-967F-19B68D601CE1}"/>
              </a:ext>
            </a:extLst>
          </p:cNvPr>
          <p:cNvSpPr txBox="1"/>
          <p:nvPr/>
        </p:nvSpPr>
        <p:spPr>
          <a:xfrm>
            <a:off x="1264588" y="2457436"/>
            <a:ext cx="6164912" cy="338554"/>
          </a:xfrm>
          <a:prstGeom prst="rect">
            <a:avLst/>
          </a:prstGeom>
          <a:noFill/>
        </p:spPr>
        <p:txBody>
          <a:bodyPr wrap="square" rtlCol="0">
            <a:spAutoFit/>
          </a:bodyPr>
          <a:lstStyle/>
          <a:p>
            <a:pPr>
              <a:buClr>
                <a:schemeClr val="tx1"/>
              </a:buClr>
            </a:pPr>
            <a:r>
              <a:rPr lang="en-GB" sz="1600" dirty="0">
                <a:solidFill>
                  <a:srgbClr val="000000"/>
                </a:solidFill>
              </a:rPr>
              <a:t>You have 6 months to exercise your option</a:t>
            </a:r>
          </a:p>
        </p:txBody>
      </p:sp>
      <p:sp>
        <p:nvSpPr>
          <p:cNvPr id="12" name="TextBox 11">
            <a:extLst>
              <a:ext uri="{FF2B5EF4-FFF2-40B4-BE49-F238E27FC236}">
                <a16:creationId xmlns:a16="http://schemas.microsoft.com/office/drawing/2014/main" id="{3A0AAB88-6C08-410B-ABB3-07B23AA1ED6A}"/>
              </a:ext>
            </a:extLst>
          </p:cNvPr>
          <p:cNvSpPr txBox="1"/>
          <p:nvPr/>
        </p:nvSpPr>
        <p:spPr>
          <a:xfrm>
            <a:off x="1264588" y="4314466"/>
            <a:ext cx="7661597" cy="338554"/>
          </a:xfrm>
          <a:prstGeom prst="rect">
            <a:avLst/>
          </a:prstGeom>
          <a:noFill/>
        </p:spPr>
        <p:txBody>
          <a:bodyPr wrap="square" rtlCol="0">
            <a:spAutoFit/>
          </a:bodyPr>
          <a:lstStyle/>
          <a:p>
            <a:pPr>
              <a:buClr>
                <a:schemeClr val="tx1"/>
              </a:buClr>
            </a:pPr>
            <a:r>
              <a:rPr lang="en-GB" sz="1600" dirty="0">
                <a:solidFill>
                  <a:srgbClr val="000000"/>
                </a:solidFill>
              </a:rPr>
              <a:t>The GSK share price may be higher or lower when you exercise your option</a:t>
            </a:r>
          </a:p>
        </p:txBody>
      </p:sp>
      <p:sp>
        <p:nvSpPr>
          <p:cNvPr id="14" name="TextBox 13">
            <a:extLst>
              <a:ext uri="{FF2B5EF4-FFF2-40B4-BE49-F238E27FC236}">
                <a16:creationId xmlns:a16="http://schemas.microsoft.com/office/drawing/2014/main" id="{9212C086-5E64-4C01-96D8-7260B5FDE7D4}"/>
              </a:ext>
            </a:extLst>
          </p:cNvPr>
          <p:cNvSpPr txBox="1"/>
          <p:nvPr/>
        </p:nvSpPr>
        <p:spPr>
          <a:xfrm>
            <a:off x="1264588" y="3293619"/>
            <a:ext cx="7577139" cy="584775"/>
          </a:xfrm>
          <a:prstGeom prst="rect">
            <a:avLst/>
          </a:prstGeom>
          <a:noFill/>
        </p:spPr>
        <p:txBody>
          <a:bodyPr wrap="square" rtlCol="0">
            <a:spAutoFit/>
          </a:bodyPr>
          <a:lstStyle/>
          <a:p>
            <a:pPr>
              <a:buClr>
                <a:schemeClr val="tx1"/>
              </a:buClr>
            </a:pPr>
            <a:r>
              <a:rPr lang="en-GB" sz="1600" dirty="0">
                <a:solidFill>
                  <a:srgbClr val="000000"/>
                </a:solidFill>
              </a:rPr>
              <a:t>11 December 2024 is the deadline for transferring GSK shares to the L&amp;G SIPP via Total Reward Online</a:t>
            </a:r>
          </a:p>
        </p:txBody>
      </p:sp>
      <p:sp>
        <p:nvSpPr>
          <p:cNvPr id="17" name="TextBox 16">
            <a:extLst>
              <a:ext uri="{FF2B5EF4-FFF2-40B4-BE49-F238E27FC236}">
                <a16:creationId xmlns:a16="http://schemas.microsoft.com/office/drawing/2014/main" id="{AAB2332C-3C70-40B8-B316-6137CCE86163}"/>
              </a:ext>
            </a:extLst>
          </p:cNvPr>
          <p:cNvSpPr txBox="1"/>
          <p:nvPr/>
        </p:nvSpPr>
        <p:spPr>
          <a:xfrm>
            <a:off x="320735" y="5610080"/>
            <a:ext cx="6894658" cy="276999"/>
          </a:xfrm>
          <a:prstGeom prst="rect">
            <a:avLst/>
          </a:prstGeom>
          <a:noFill/>
        </p:spPr>
        <p:txBody>
          <a:bodyPr wrap="square" rtlCol="0">
            <a:spAutoFit/>
          </a:bodyPr>
          <a:lstStyle/>
          <a:p>
            <a:pPr>
              <a:buClr>
                <a:schemeClr val="tx1"/>
              </a:buClr>
            </a:pPr>
            <a:r>
              <a:rPr lang="en-GB" sz="1200" dirty="0">
                <a:solidFill>
                  <a:srgbClr val="000000"/>
                </a:solidFill>
              </a:rPr>
              <a:t>The dates shown only apply if there have been no gaps in your 36 monthly payments.</a:t>
            </a:r>
          </a:p>
        </p:txBody>
      </p:sp>
      <p:grpSp>
        <p:nvGrpSpPr>
          <p:cNvPr id="43" name="Group 42">
            <a:extLst>
              <a:ext uri="{FF2B5EF4-FFF2-40B4-BE49-F238E27FC236}">
                <a16:creationId xmlns:a16="http://schemas.microsoft.com/office/drawing/2014/main" id="{C2CC71F9-69A9-489F-9D90-31E054A566A6}"/>
              </a:ext>
            </a:extLst>
          </p:cNvPr>
          <p:cNvGrpSpPr/>
          <p:nvPr/>
        </p:nvGrpSpPr>
        <p:grpSpPr>
          <a:xfrm>
            <a:off x="239818" y="1425739"/>
            <a:ext cx="851842" cy="672024"/>
            <a:chOff x="1452437" y="2168206"/>
            <a:chExt cx="1985947" cy="1566728"/>
          </a:xfrm>
        </p:grpSpPr>
        <p:grpSp>
          <p:nvGrpSpPr>
            <p:cNvPr id="44" name="Group 43">
              <a:extLst>
                <a:ext uri="{FF2B5EF4-FFF2-40B4-BE49-F238E27FC236}">
                  <a16:creationId xmlns:a16="http://schemas.microsoft.com/office/drawing/2014/main" id="{8B9BA030-C2EB-4050-9A95-0DC6683CFC3F}"/>
                </a:ext>
              </a:extLst>
            </p:cNvPr>
            <p:cNvGrpSpPr/>
            <p:nvPr/>
          </p:nvGrpSpPr>
          <p:grpSpPr>
            <a:xfrm>
              <a:off x="1452437" y="2168206"/>
              <a:ext cx="1985947" cy="1566728"/>
              <a:chOff x="853752" y="2636912"/>
              <a:chExt cx="1985947" cy="1566728"/>
            </a:xfrm>
          </p:grpSpPr>
          <p:sp>
            <p:nvSpPr>
              <p:cNvPr id="47" name="Oval 46">
                <a:extLst>
                  <a:ext uri="{FF2B5EF4-FFF2-40B4-BE49-F238E27FC236}">
                    <a16:creationId xmlns:a16="http://schemas.microsoft.com/office/drawing/2014/main" id="{3415E93F-5ABA-44C0-BB30-4BE84FB4B37C}"/>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1274D6E3-73FE-4FE1-9E7F-C4865044F153}"/>
                  </a:ext>
                </a:extLst>
              </p:cNvPr>
              <p:cNvGrpSpPr/>
              <p:nvPr/>
            </p:nvGrpSpPr>
            <p:grpSpPr>
              <a:xfrm>
                <a:off x="1205611" y="2636912"/>
                <a:ext cx="1282230" cy="1341476"/>
                <a:chOff x="611560" y="2420888"/>
                <a:chExt cx="1282230" cy="1341476"/>
              </a:xfrm>
            </p:grpSpPr>
            <p:sp>
              <p:nvSpPr>
                <p:cNvPr id="49" name="Rounded Rectangle 7">
                  <a:extLst>
                    <a:ext uri="{FF2B5EF4-FFF2-40B4-BE49-F238E27FC236}">
                      <a16:creationId xmlns:a16="http://schemas.microsoft.com/office/drawing/2014/main" id="{48EFFE61-FE0D-463D-8F7A-38CF7F709A30}"/>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E269F7EE-B759-4D90-8334-D2A046379DDE}"/>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66" name="Rectangle 65">
                    <a:extLst>
                      <a:ext uri="{FF2B5EF4-FFF2-40B4-BE49-F238E27FC236}">
                        <a16:creationId xmlns:a16="http://schemas.microsoft.com/office/drawing/2014/main" id="{3DFCDA63-1449-4F89-AC89-5CCE1A5792E2}"/>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DFE2E9D0-EF56-4F07-AF6F-DEE7806FFE0F}"/>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DBB6D114-D6A5-419E-886C-B01A96977560}"/>
                    </a:ext>
                  </a:extLst>
                </p:cNvPr>
                <p:cNvGrpSpPr/>
                <p:nvPr/>
              </p:nvGrpSpPr>
              <p:grpSpPr>
                <a:xfrm>
                  <a:off x="781742" y="2420888"/>
                  <a:ext cx="147840" cy="266105"/>
                  <a:chOff x="777555" y="2420888"/>
                  <a:chExt cx="147840" cy="266105"/>
                </a:xfrm>
              </p:grpSpPr>
              <p:sp>
                <p:nvSpPr>
                  <p:cNvPr id="64" name="Oval 63">
                    <a:extLst>
                      <a:ext uri="{FF2B5EF4-FFF2-40B4-BE49-F238E27FC236}">
                        <a16:creationId xmlns:a16="http://schemas.microsoft.com/office/drawing/2014/main" id="{231CAA13-829D-4FD7-89AC-5D3972675BED}"/>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5" name="Rounded Rectangle 12">
                    <a:extLst>
                      <a:ext uri="{FF2B5EF4-FFF2-40B4-BE49-F238E27FC236}">
                        <a16:creationId xmlns:a16="http://schemas.microsoft.com/office/drawing/2014/main" id="{56AFD356-78C3-4B57-9096-3AB766B60264}"/>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4C62A324-43A3-46F7-93E0-1420284BB09A}"/>
                    </a:ext>
                  </a:extLst>
                </p:cNvPr>
                <p:cNvGrpSpPr/>
                <p:nvPr/>
              </p:nvGrpSpPr>
              <p:grpSpPr>
                <a:xfrm>
                  <a:off x="980249" y="2420888"/>
                  <a:ext cx="147840" cy="266105"/>
                  <a:chOff x="777555" y="2420888"/>
                  <a:chExt cx="147840" cy="266105"/>
                </a:xfrm>
              </p:grpSpPr>
              <p:sp>
                <p:nvSpPr>
                  <p:cNvPr id="62" name="Oval 61">
                    <a:extLst>
                      <a:ext uri="{FF2B5EF4-FFF2-40B4-BE49-F238E27FC236}">
                        <a16:creationId xmlns:a16="http://schemas.microsoft.com/office/drawing/2014/main" id="{FADD0ADC-FD23-4216-A7D0-63C8CBCD1FA9}"/>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3" name="Rounded Rectangle 24">
                    <a:extLst>
                      <a:ext uri="{FF2B5EF4-FFF2-40B4-BE49-F238E27FC236}">
                        <a16:creationId xmlns:a16="http://schemas.microsoft.com/office/drawing/2014/main" id="{043AB2E1-74E8-44ED-88C6-A61D238D7770}"/>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8A040651-AE2F-48B0-AF91-CA368D0E3322}"/>
                    </a:ext>
                  </a:extLst>
                </p:cNvPr>
                <p:cNvGrpSpPr/>
                <p:nvPr/>
              </p:nvGrpSpPr>
              <p:grpSpPr>
                <a:xfrm>
                  <a:off x="1178756" y="2420888"/>
                  <a:ext cx="147840" cy="266105"/>
                  <a:chOff x="777555" y="2420888"/>
                  <a:chExt cx="147840" cy="266105"/>
                </a:xfrm>
              </p:grpSpPr>
              <p:sp>
                <p:nvSpPr>
                  <p:cNvPr id="60" name="Oval 59">
                    <a:extLst>
                      <a:ext uri="{FF2B5EF4-FFF2-40B4-BE49-F238E27FC236}">
                        <a16:creationId xmlns:a16="http://schemas.microsoft.com/office/drawing/2014/main" id="{86FA18DD-15C2-493E-AE1D-B0D57010F456}"/>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1" name="Rounded Rectangle 27">
                    <a:extLst>
                      <a:ext uri="{FF2B5EF4-FFF2-40B4-BE49-F238E27FC236}">
                        <a16:creationId xmlns:a16="http://schemas.microsoft.com/office/drawing/2014/main" id="{7CC7C0E2-0863-4AEC-A9A8-3A4B508EA8B0}"/>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15FC9666-6EC8-41F0-A870-0AD741A2ADA6}"/>
                    </a:ext>
                  </a:extLst>
                </p:cNvPr>
                <p:cNvGrpSpPr/>
                <p:nvPr/>
              </p:nvGrpSpPr>
              <p:grpSpPr>
                <a:xfrm>
                  <a:off x="1377263" y="2420888"/>
                  <a:ext cx="147840" cy="266105"/>
                  <a:chOff x="777555" y="2420888"/>
                  <a:chExt cx="147840" cy="266105"/>
                </a:xfrm>
              </p:grpSpPr>
              <p:sp>
                <p:nvSpPr>
                  <p:cNvPr id="58" name="Oval 57">
                    <a:extLst>
                      <a:ext uri="{FF2B5EF4-FFF2-40B4-BE49-F238E27FC236}">
                        <a16:creationId xmlns:a16="http://schemas.microsoft.com/office/drawing/2014/main" id="{32D67C1F-6CE1-4E5C-B146-C9AD775F6A2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9" name="Rounded Rectangle 30">
                    <a:extLst>
                      <a:ext uri="{FF2B5EF4-FFF2-40B4-BE49-F238E27FC236}">
                        <a16:creationId xmlns:a16="http://schemas.microsoft.com/office/drawing/2014/main" id="{98625F51-F686-49EF-9A8C-566B1038F8EA}"/>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5" name="Group 54">
                  <a:extLst>
                    <a:ext uri="{FF2B5EF4-FFF2-40B4-BE49-F238E27FC236}">
                      <a16:creationId xmlns:a16="http://schemas.microsoft.com/office/drawing/2014/main" id="{9BD44831-80DC-4807-9840-53D81F07BD8D}"/>
                    </a:ext>
                  </a:extLst>
                </p:cNvPr>
                <p:cNvGrpSpPr/>
                <p:nvPr/>
              </p:nvGrpSpPr>
              <p:grpSpPr>
                <a:xfrm>
                  <a:off x="1575769" y="2420888"/>
                  <a:ext cx="147840" cy="266105"/>
                  <a:chOff x="777555" y="2420888"/>
                  <a:chExt cx="147840" cy="266105"/>
                </a:xfrm>
              </p:grpSpPr>
              <p:sp>
                <p:nvSpPr>
                  <p:cNvPr id="56" name="Oval 55">
                    <a:extLst>
                      <a:ext uri="{FF2B5EF4-FFF2-40B4-BE49-F238E27FC236}">
                        <a16:creationId xmlns:a16="http://schemas.microsoft.com/office/drawing/2014/main" id="{0CFB3BA3-5408-499A-9C29-4178D8684E5F}"/>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7" name="Rounded Rectangle 33">
                    <a:extLst>
                      <a:ext uri="{FF2B5EF4-FFF2-40B4-BE49-F238E27FC236}">
                        <a16:creationId xmlns:a16="http://schemas.microsoft.com/office/drawing/2014/main" id="{78DABDBE-AF7B-4503-B2D5-5A5189C5FE37}"/>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45" name="TextBox 44">
              <a:extLst>
                <a:ext uri="{FF2B5EF4-FFF2-40B4-BE49-F238E27FC236}">
                  <a16:creationId xmlns:a16="http://schemas.microsoft.com/office/drawing/2014/main" id="{F7764D74-4DF0-45B0-8110-B0E2780D0CCB}"/>
                </a:ext>
              </a:extLst>
            </p:cNvPr>
            <p:cNvSpPr txBox="1"/>
            <p:nvPr/>
          </p:nvSpPr>
          <p:spPr>
            <a:xfrm>
              <a:off x="1851521" y="2366353"/>
              <a:ext cx="1187779" cy="502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rPr>
                <a:t>Dec</a:t>
              </a:r>
            </a:p>
          </p:txBody>
        </p:sp>
        <p:sp>
          <p:nvSpPr>
            <p:cNvPr id="46" name="TextBox 45">
              <a:extLst>
                <a:ext uri="{FF2B5EF4-FFF2-40B4-BE49-F238E27FC236}">
                  <a16:creationId xmlns:a16="http://schemas.microsoft.com/office/drawing/2014/main" id="{179D44E6-C9C3-4391-8882-2A0672BA01CF}"/>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01</a:t>
              </a:r>
            </a:p>
          </p:txBody>
        </p:sp>
      </p:grpSp>
      <p:grpSp>
        <p:nvGrpSpPr>
          <p:cNvPr id="170" name="Group 169">
            <a:extLst>
              <a:ext uri="{FF2B5EF4-FFF2-40B4-BE49-F238E27FC236}">
                <a16:creationId xmlns:a16="http://schemas.microsoft.com/office/drawing/2014/main" id="{E21E8417-DA7A-4350-8FF1-45682030F207}"/>
              </a:ext>
            </a:extLst>
          </p:cNvPr>
          <p:cNvGrpSpPr/>
          <p:nvPr/>
        </p:nvGrpSpPr>
        <p:grpSpPr>
          <a:xfrm>
            <a:off x="239818" y="2333869"/>
            <a:ext cx="851842" cy="672024"/>
            <a:chOff x="1452437" y="2168206"/>
            <a:chExt cx="1985947" cy="1566728"/>
          </a:xfrm>
        </p:grpSpPr>
        <p:grpSp>
          <p:nvGrpSpPr>
            <p:cNvPr id="171" name="Group 170">
              <a:extLst>
                <a:ext uri="{FF2B5EF4-FFF2-40B4-BE49-F238E27FC236}">
                  <a16:creationId xmlns:a16="http://schemas.microsoft.com/office/drawing/2014/main" id="{91B334C6-85C5-467E-BF6A-40DFCF5FA540}"/>
                </a:ext>
              </a:extLst>
            </p:cNvPr>
            <p:cNvGrpSpPr/>
            <p:nvPr/>
          </p:nvGrpSpPr>
          <p:grpSpPr>
            <a:xfrm>
              <a:off x="1452437" y="2168206"/>
              <a:ext cx="1985947" cy="1566728"/>
              <a:chOff x="853752" y="2636912"/>
              <a:chExt cx="1985947" cy="1566728"/>
            </a:xfrm>
          </p:grpSpPr>
          <p:sp>
            <p:nvSpPr>
              <p:cNvPr id="174" name="Oval 173">
                <a:extLst>
                  <a:ext uri="{FF2B5EF4-FFF2-40B4-BE49-F238E27FC236}">
                    <a16:creationId xmlns:a16="http://schemas.microsoft.com/office/drawing/2014/main" id="{01FDB115-6D40-44A4-8F3B-C7B1529E2EE8}"/>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175" name="Group 174">
                <a:extLst>
                  <a:ext uri="{FF2B5EF4-FFF2-40B4-BE49-F238E27FC236}">
                    <a16:creationId xmlns:a16="http://schemas.microsoft.com/office/drawing/2014/main" id="{973422B5-D3A3-472E-B741-8A6F1E2D4DA1}"/>
                  </a:ext>
                </a:extLst>
              </p:cNvPr>
              <p:cNvGrpSpPr/>
              <p:nvPr/>
            </p:nvGrpSpPr>
            <p:grpSpPr>
              <a:xfrm>
                <a:off x="1205611" y="2636912"/>
                <a:ext cx="1282230" cy="1341476"/>
                <a:chOff x="611560" y="2420888"/>
                <a:chExt cx="1282230" cy="1341476"/>
              </a:xfrm>
            </p:grpSpPr>
            <p:sp>
              <p:nvSpPr>
                <p:cNvPr id="176" name="Rounded Rectangle 7">
                  <a:extLst>
                    <a:ext uri="{FF2B5EF4-FFF2-40B4-BE49-F238E27FC236}">
                      <a16:creationId xmlns:a16="http://schemas.microsoft.com/office/drawing/2014/main" id="{3C35CB1B-80B9-481E-989E-3F5E94358AEE}"/>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177" name="Group 176">
                  <a:extLst>
                    <a:ext uri="{FF2B5EF4-FFF2-40B4-BE49-F238E27FC236}">
                      <a16:creationId xmlns:a16="http://schemas.microsoft.com/office/drawing/2014/main" id="{89E2EEC3-4AE2-465C-A05D-A50AE2C28C13}"/>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193" name="Rectangle 192">
                    <a:extLst>
                      <a:ext uri="{FF2B5EF4-FFF2-40B4-BE49-F238E27FC236}">
                        <a16:creationId xmlns:a16="http://schemas.microsoft.com/office/drawing/2014/main" id="{BCCFEFA5-F2FC-4008-941D-298977C8F689}"/>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94" name="Rectangle 193">
                    <a:extLst>
                      <a:ext uri="{FF2B5EF4-FFF2-40B4-BE49-F238E27FC236}">
                        <a16:creationId xmlns:a16="http://schemas.microsoft.com/office/drawing/2014/main" id="{CECB7D0A-6283-4B59-B911-A6C38364E7D2}"/>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78" name="Group 177">
                  <a:extLst>
                    <a:ext uri="{FF2B5EF4-FFF2-40B4-BE49-F238E27FC236}">
                      <a16:creationId xmlns:a16="http://schemas.microsoft.com/office/drawing/2014/main" id="{FD3A67A5-0068-416E-B2A6-BEF593B54F69}"/>
                    </a:ext>
                  </a:extLst>
                </p:cNvPr>
                <p:cNvGrpSpPr/>
                <p:nvPr/>
              </p:nvGrpSpPr>
              <p:grpSpPr>
                <a:xfrm>
                  <a:off x="781742" y="2420888"/>
                  <a:ext cx="147840" cy="266105"/>
                  <a:chOff x="777555" y="2420888"/>
                  <a:chExt cx="147840" cy="266105"/>
                </a:xfrm>
              </p:grpSpPr>
              <p:sp>
                <p:nvSpPr>
                  <p:cNvPr id="191" name="Oval 190">
                    <a:extLst>
                      <a:ext uri="{FF2B5EF4-FFF2-40B4-BE49-F238E27FC236}">
                        <a16:creationId xmlns:a16="http://schemas.microsoft.com/office/drawing/2014/main" id="{326B6EAF-C181-445D-8227-E94153CB7F64}"/>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92" name="Rounded Rectangle 12">
                    <a:extLst>
                      <a:ext uri="{FF2B5EF4-FFF2-40B4-BE49-F238E27FC236}">
                        <a16:creationId xmlns:a16="http://schemas.microsoft.com/office/drawing/2014/main" id="{A9DBF10A-EBD3-4478-8430-6C67098E443E}"/>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79" name="Group 178">
                  <a:extLst>
                    <a:ext uri="{FF2B5EF4-FFF2-40B4-BE49-F238E27FC236}">
                      <a16:creationId xmlns:a16="http://schemas.microsoft.com/office/drawing/2014/main" id="{CE788B2F-2A3D-4073-ADA2-855A70493784}"/>
                    </a:ext>
                  </a:extLst>
                </p:cNvPr>
                <p:cNvGrpSpPr/>
                <p:nvPr/>
              </p:nvGrpSpPr>
              <p:grpSpPr>
                <a:xfrm>
                  <a:off x="980249" y="2420888"/>
                  <a:ext cx="147840" cy="266105"/>
                  <a:chOff x="777555" y="2420888"/>
                  <a:chExt cx="147840" cy="266105"/>
                </a:xfrm>
              </p:grpSpPr>
              <p:sp>
                <p:nvSpPr>
                  <p:cNvPr id="189" name="Oval 188">
                    <a:extLst>
                      <a:ext uri="{FF2B5EF4-FFF2-40B4-BE49-F238E27FC236}">
                        <a16:creationId xmlns:a16="http://schemas.microsoft.com/office/drawing/2014/main" id="{CB1F27C7-6513-41AE-A6EB-A0A7990D6E1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90" name="Rounded Rectangle 24">
                    <a:extLst>
                      <a:ext uri="{FF2B5EF4-FFF2-40B4-BE49-F238E27FC236}">
                        <a16:creationId xmlns:a16="http://schemas.microsoft.com/office/drawing/2014/main" id="{43E1B92C-4CFB-41E1-8F30-5EC79701A85F}"/>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80" name="Group 179">
                  <a:extLst>
                    <a:ext uri="{FF2B5EF4-FFF2-40B4-BE49-F238E27FC236}">
                      <a16:creationId xmlns:a16="http://schemas.microsoft.com/office/drawing/2014/main" id="{5D595616-E962-40A1-BD46-7C9ED36B5F8F}"/>
                    </a:ext>
                  </a:extLst>
                </p:cNvPr>
                <p:cNvGrpSpPr/>
                <p:nvPr/>
              </p:nvGrpSpPr>
              <p:grpSpPr>
                <a:xfrm>
                  <a:off x="1178756" y="2420888"/>
                  <a:ext cx="147840" cy="266105"/>
                  <a:chOff x="777555" y="2420888"/>
                  <a:chExt cx="147840" cy="266105"/>
                </a:xfrm>
              </p:grpSpPr>
              <p:sp>
                <p:nvSpPr>
                  <p:cNvPr id="187" name="Oval 186">
                    <a:extLst>
                      <a:ext uri="{FF2B5EF4-FFF2-40B4-BE49-F238E27FC236}">
                        <a16:creationId xmlns:a16="http://schemas.microsoft.com/office/drawing/2014/main" id="{2F9FBA13-ADA5-4829-95E4-5A824124A871}"/>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88" name="Rounded Rectangle 27">
                    <a:extLst>
                      <a:ext uri="{FF2B5EF4-FFF2-40B4-BE49-F238E27FC236}">
                        <a16:creationId xmlns:a16="http://schemas.microsoft.com/office/drawing/2014/main" id="{A2182E56-23CD-4BF7-B13D-D08A64FCA85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81" name="Group 180">
                  <a:extLst>
                    <a:ext uri="{FF2B5EF4-FFF2-40B4-BE49-F238E27FC236}">
                      <a16:creationId xmlns:a16="http://schemas.microsoft.com/office/drawing/2014/main" id="{5D860BF8-2D2A-4AAF-9A7C-1FE5ADB14D31}"/>
                    </a:ext>
                  </a:extLst>
                </p:cNvPr>
                <p:cNvGrpSpPr/>
                <p:nvPr/>
              </p:nvGrpSpPr>
              <p:grpSpPr>
                <a:xfrm>
                  <a:off x="1377263" y="2420888"/>
                  <a:ext cx="147840" cy="266105"/>
                  <a:chOff x="777555" y="2420888"/>
                  <a:chExt cx="147840" cy="266105"/>
                </a:xfrm>
              </p:grpSpPr>
              <p:sp>
                <p:nvSpPr>
                  <p:cNvPr id="185" name="Oval 184">
                    <a:extLst>
                      <a:ext uri="{FF2B5EF4-FFF2-40B4-BE49-F238E27FC236}">
                        <a16:creationId xmlns:a16="http://schemas.microsoft.com/office/drawing/2014/main" id="{EEE0826D-ED7F-447A-8704-3E5A9DFC483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86" name="Rounded Rectangle 30">
                    <a:extLst>
                      <a:ext uri="{FF2B5EF4-FFF2-40B4-BE49-F238E27FC236}">
                        <a16:creationId xmlns:a16="http://schemas.microsoft.com/office/drawing/2014/main" id="{2FF2F0CE-D509-41FF-AFC2-040174AFF5BE}"/>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182" name="Group 181">
                  <a:extLst>
                    <a:ext uri="{FF2B5EF4-FFF2-40B4-BE49-F238E27FC236}">
                      <a16:creationId xmlns:a16="http://schemas.microsoft.com/office/drawing/2014/main" id="{34B4D9CF-1674-4F2B-8BD8-D40503DDC4EB}"/>
                    </a:ext>
                  </a:extLst>
                </p:cNvPr>
                <p:cNvGrpSpPr/>
                <p:nvPr/>
              </p:nvGrpSpPr>
              <p:grpSpPr>
                <a:xfrm>
                  <a:off x="1575769" y="2420888"/>
                  <a:ext cx="147840" cy="266105"/>
                  <a:chOff x="777555" y="2420888"/>
                  <a:chExt cx="147840" cy="266105"/>
                </a:xfrm>
              </p:grpSpPr>
              <p:sp>
                <p:nvSpPr>
                  <p:cNvPr id="183" name="Oval 182">
                    <a:extLst>
                      <a:ext uri="{FF2B5EF4-FFF2-40B4-BE49-F238E27FC236}">
                        <a16:creationId xmlns:a16="http://schemas.microsoft.com/office/drawing/2014/main" id="{2DBCA8BE-45C2-448A-93E4-C5D52B719BE4}"/>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184" name="Rounded Rectangle 33">
                    <a:extLst>
                      <a:ext uri="{FF2B5EF4-FFF2-40B4-BE49-F238E27FC236}">
                        <a16:creationId xmlns:a16="http://schemas.microsoft.com/office/drawing/2014/main" id="{5AE44034-2CBC-4216-9498-8775578B16C0}"/>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172" name="TextBox 171">
              <a:extLst>
                <a:ext uri="{FF2B5EF4-FFF2-40B4-BE49-F238E27FC236}">
                  <a16:creationId xmlns:a16="http://schemas.microsoft.com/office/drawing/2014/main" id="{96EB5EC5-9CA2-42D1-8FCA-02E8DF90EC19}"/>
                </a:ext>
              </a:extLst>
            </p:cNvPr>
            <p:cNvSpPr txBox="1"/>
            <p:nvPr/>
          </p:nvSpPr>
          <p:spPr>
            <a:xfrm>
              <a:off x="1852626" y="2420408"/>
              <a:ext cx="1187779" cy="4305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 b="1" kern="0" dirty="0">
                  <a:solidFill>
                    <a:srgbClr val="FFFFFF"/>
                  </a:solidFill>
                  <a:latin typeface="Arial"/>
                </a:rPr>
                <a:t>Months</a:t>
              </a:r>
              <a:endParaRPr kumimoji="0" lang="en-GB" sz="600" b="1" i="0" u="none" strike="noStrike" kern="0" cap="none" spc="0" normalizeH="0" baseline="0" noProof="0" dirty="0">
                <a:ln>
                  <a:noFill/>
                </a:ln>
                <a:solidFill>
                  <a:srgbClr val="FFFFFF"/>
                </a:solidFill>
                <a:effectLst/>
                <a:uLnTx/>
                <a:uFillTx/>
                <a:latin typeface="Arial"/>
              </a:endParaRPr>
            </a:p>
          </p:txBody>
        </p:sp>
        <p:sp>
          <p:nvSpPr>
            <p:cNvPr id="173" name="TextBox 172">
              <a:extLst>
                <a:ext uri="{FF2B5EF4-FFF2-40B4-BE49-F238E27FC236}">
                  <a16:creationId xmlns:a16="http://schemas.microsoft.com/office/drawing/2014/main" id="{0452DFF7-7CC2-42B8-A578-41531E099D5A}"/>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rgbClr val="000000"/>
                  </a:solidFill>
                  <a:latin typeface="Arial"/>
                </a:rPr>
                <a:t>#6</a:t>
              </a:r>
              <a:endParaRPr kumimoji="0" lang="en-GB" sz="1400" b="1" i="0" u="none" strike="noStrike" kern="0" cap="none" spc="0" normalizeH="0" baseline="0" noProof="0" dirty="0">
                <a:ln>
                  <a:noFill/>
                </a:ln>
                <a:solidFill>
                  <a:srgbClr val="000000"/>
                </a:solidFill>
                <a:effectLst/>
                <a:uLnTx/>
                <a:uFillTx/>
                <a:latin typeface="Arial"/>
              </a:endParaRPr>
            </a:p>
          </p:txBody>
        </p:sp>
      </p:grpSp>
      <p:grpSp>
        <p:nvGrpSpPr>
          <p:cNvPr id="195" name="Group 194">
            <a:extLst>
              <a:ext uri="{FF2B5EF4-FFF2-40B4-BE49-F238E27FC236}">
                <a16:creationId xmlns:a16="http://schemas.microsoft.com/office/drawing/2014/main" id="{F6F09DD6-E163-47ED-8069-C6CB809C873E}"/>
              </a:ext>
            </a:extLst>
          </p:cNvPr>
          <p:cNvGrpSpPr/>
          <p:nvPr/>
        </p:nvGrpSpPr>
        <p:grpSpPr>
          <a:xfrm>
            <a:off x="239818" y="3241999"/>
            <a:ext cx="851842" cy="672024"/>
            <a:chOff x="1452437" y="2168206"/>
            <a:chExt cx="1985947" cy="1566728"/>
          </a:xfrm>
        </p:grpSpPr>
        <p:grpSp>
          <p:nvGrpSpPr>
            <p:cNvPr id="196" name="Group 195">
              <a:extLst>
                <a:ext uri="{FF2B5EF4-FFF2-40B4-BE49-F238E27FC236}">
                  <a16:creationId xmlns:a16="http://schemas.microsoft.com/office/drawing/2014/main" id="{57305071-5FA1-41AE-B7A4-68B5F56EEAA2}"/>
                </a:ext>
              </a:extLst>
            </p:cNvPr>
            <p:cNvGrpSpPr/>
            <p:nvPr/>
          </p:nvGrpSpPr>
          <p:grpSpPr>
            <a:xfrm>
              <a:off x="1452437" y="2168206"/>
              <a:ext cx="1985947" cy="1566728"/>
              <a:chOff x="853752" y="2636912"/>
              <a:chExt cx="1985947" cy="1566728"/>
            </a:xfrm>
          </p:grpSpPr>
          <p:sp>
            <p:nvSpPr>
              <p:cNvPr id="199" name="Oval 198">
                <a:extLst>
                  <a:ext uri="{FF2B5EF4-FFF2-40B4-BE49-F238E27FC236}">
                    <a16:creationId xmlns:a16="http://schemas.microsoft.com/office/drawing/2014/main" id="{AA5083BE-C72A-4A0B-ABF4-9B41934A6976}"/>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22C6A76B-E947-4868-B58C-E94DCB439006}"/>
                  </a:ext>
                </a:extLst>
              </p:cNvPr>
              <p:cNvGrpSpPr/>
              <p:nvPr/>
            </p:nvGrpSpPr>
            <p:grpSpPr>
              <a:xfrm>
                <a:off x="1205611" y="2636912"/>
                <a:ext cx="1282230" cy="1341476"/>
                <a:chOff x="611560" y="2420888"/>
                <a:chExt cx="1282230" cy="1341476"/>
              </a:xfrm>
            </p:grpSpPr>
            <p:sp>
              <p:nvSpPr>
                <p:cNvPr id="201" name="Rounded Rectangle 7">
                  <a:extLst>
                    <a:ext uri="{FF2B5EF4-FFF2-40B4-BE49-F238E27FC236}">
                      <a16:creationId xmlns:a16="http://schemas.microsoft.com/office/drawing/2014/main" id="{812CA243-D1BB-43E4-8124-AFE23A2C05E2}"/>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202" name="Group 201">
                  <a:extLst>
                    <a:ext uri="{FF2B5EF4-FFF2-40B4-BE49-F238E27FC236}">
                      <a16:creationId xmlns:a16="http://schemas.microsoft.com/office/drawing/2014/main" id="{BC7ABF5F-2AAE-47A0-AAFD-69A2C139A8EB}"/>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218" name="Rectangle 217">
                    <a:extLst>
                      <a:ext uri="{FF2B5EF4-FFF2-40B4-BE49-F238E27FC236}">
                        <a16:creationId xmlns:a16="http://schemas.microsoft.com/office/drawing/2014/main" id="{3AC0731A-C35E-4FF5-8C08-B877356BAC5A}"/>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256ECAE3-5D77-4753-9AC1-8D37563E00C4}"/>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3" name="Group 202">
                  <a:extLst>
                    <a:ext uri="{FF2B5EF4-FFF2-40B4-BE49-F238E27FC236}">
                      <a16:creationId xmlns:a16="http://schemas.microsoft.com/office/drawing/2014/main" id="{E5F878F4-6BE8-42D8-90F4-EA14709592DE}"/>
                    </a:ext>
                  </a:extLst>
                </p:cNvPr>
                <p:cNvGrpSpPr/>
                <p:nvPr/>
              </p:nvGrpSpPr>
              <p:grpSpPr>
                <a:xfrm>
                  <a:off x="781742" y="2420888"/>
                  <a:ext cx="147840" cy="266105"/>
                  <a:chOff x="777555" y="2420888"/>
                  <a:chExt cx="147840" cy="266105"/>
                </a:xfrm>
              </p:grpSpPr>
              <p:sp>
                <p:nvSpPr>
                  <p:cNvPr id="216" name="Oval 215">
                    <a:extLst>
                      <a:ext uri="{FF2B5EF4-FFF2-40B4-BE49-F238E27FC236}">
                        <a16:creationId xmlns:a16="http://schemas.microsoft.com/office/drawing/2014/main" id="{D50480BD-E8A8-452C-9578-142C8FB4CFE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17" name="Rounded Rectangle 12">
                    <a:extLst>
                      <a:ext uri="{FF2B5EF4-FFF2-40B4-BE49-F238E27FC236}">
                        <a16:creationId xmlns:a16="http://schemas.microsoft.com/office/drawing/2014/main" id="{BDA54A55-1765-4A21-AB83-9BFB15BA8ED4}"/>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4" name="Group 203">
                  <a:extLst>
                    <a:ext uri="{FF2B5EF4-FFF2-40B4-BE49-F238E27FC236}">
                      <a16:creationId xmlns:a16="http://schemas.microsoft.com/office/drawing/2014/main" id="{ADE1015E-DD3C-4754-AAAF-44C6019FF367}"/>
                    </a:ext>
                  </a:extLst>
                </p:cNvPr>
                <p:cNvGrpSpPr/>
                <p:nvPr/>
              </p:nvGrpSpPr>
              <p:grpSpPr>
                <a:xfrm>
                  <a:off x="980249" y="2420888"/>
                  <a:ext cx="147840" cy="266105"/>
                  <a:chOff x="777555" y="2420888"/>
                  <a:chExt cx="147840" cy="266105"/>
                </a:xfrm>
              </p:grpSpPr>
              <p:sp>
                <p:nvSpPr>
                  <p:cNvPr id="214" name="Oval 213">
                    <a:extLst>
                      <a:ext uri="{FF2B5EF4-FFF2-40B4-BE49-F238E27FC236}">
                        <a16:creationId xmlns:a16="http://schemas.microsoft.com/office/drawing/2014/main" id="{E339563E-C5A2-48E5-BCC6-AF0A9D52FE05}"/>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15" name="Rounded Rectangle 24">
                    <a:extLst>
                      <a:ext uri="{FF2B5EF4-FFF2-40B4-BE49-F238E27FC236}">
                        <a16:creationId xmlns:a16="http://schemas.microsoft.com/office/drawing/2014/main" id="{0007A0D7-1CE0-4825-96CD-795FBFC1368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5" name="Group 204">
                  <a:extLst>
                    <a:ext uri="{FF2B5EF4-FFF2-40B4-BE49-F238E27FC236}">
                      <a16:creationId xmlns:a16="http://schemas.microsoft.com/office/drawing/2014/main" id="{B209B3F3-035A-40DA-A41A-3F123C4E7DC0}"/>
                    </a:ext>
                  </a:extLst>
                </p:cNvPr>
                <p:cNvGrpSpPr/>
                <p:nvPr/>
              </p:nvGrpSpPr>
              <p:grpSpPr>
                <a:xfrm>
                  <a:off x="1178756" y="2420888"/>
                  <a:ext cx="147840" cy="266105"/>
                  <a:chOff x="777555" y="2420888"/>
                  <a:chExt cx="147840" cy="266105"/>
                </a:xfrm>
              </p:grpSpPr>
              <p:sp>
                <p:nvSpPr>
                  <p:cNvPr id="212" name="Oval 211">
                    <a:extLst>
                      <a:ext uri="{FF2B5EF4-FFF2-40B4-BE49-F238E27FC236}">
                        <a16:creationId xmlns:a16="http://schemas.microsoft.com/office/drawing/2014/main" id="{738CFA75-C9B1-496F-9591-6227CA5E89F3}"/>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13" name="Rounded Rectangle 27">
                    <a:extLst>
                      <a:ext uri="{FF2B5EF4-FFF2-40B4-BE49-F238E27FC236}">
                        <a16:creationId xmlns:a16="http://schemas.microsoft.com/office/drawing/2014/main" id="{96C2A713-8E85-4279-867B-D0166C3E6301}"/>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6" name="Group 205">
                  <a:extLst>
                    <a:ext uri="{FF2B5EF4-FFF2-40B4-BE49-F238E27FC236}">
                      <a16:creationId xmlns:a16="http://schemas.microsoft.com/office/drawing/2014/main" id="{59172C4A-8406-45CB-BA0D-9AFDDB7B4C2E}"/>
                    </a:ext>
                  </a:extLst>
                </p:cNvPr>
                <p:cNvGrpSpPr/>
                <p:nvPr/>
              </p:nvGrpSpPr>
              <p:grpSpPr>
                <a:xfrm>
                  <a:off x="1377263" y="2420888"/>
                  <a:ext cx="147840" cy="266105"/>
                  <a:chOff x="777555" y="2420888"/>
                  <a:chExt cx="147840" cy="266105"/>
                </a:xfrm>
              </p:grpSpPr>
              <p:sp>
                <p:nvSpPr>
                  <p:cNvPr id="210" name="Oval 209">
                    <a:extLst>
                      <a:ext uri="{FF2B5EF4-FFF2-40B4-BE49-F238E27FC236}">
                        <a16:creationId xmlns:a16="http://schemas.microsoft.com/office/drawing/2014/main" id="{0E45CDDE-4EA3-489D-B8B4-DB2A0824C368}"/>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11" name="Rounded Rectangle 30">
                    <a:extLst>
                      <a:ext uri="{FF2B5EF4-FFF2-40B4-BE49-F238E27FC236}">
                        <a16:creationId xmlns:a16="http://schemas.microsoft.com/office/drawing/2014/main" id="{1FB14C08-C4BB-4428-8CE4-717FA69D29DA}"/>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07" name="Group 206">
                  <a:extLst>
                    <a:ext uri="{FF2B5EF4-FFF2-40B4-BE49-F238E27FC236}">
                      <a16:creationId xmlns:a16="http://schemas.microsoft.com/office/drawing/2014/main" id="{BC555279-2B8C-4F51-99FB-233CE1B85018}"/>
                    </a:ext>
                  </a:extLst>
                </p:cNvPr>
                <p:cNvGrpSpPr/>
                <p:nvPr/>
              </p:nvGrpSpPr>
              <p:grpSpPr>
                <a:xfrm>
                  <a:off x="1575769" y="2420888"/>
                  <a:ext cx="147840" cy="266105"/>
                  <a:chOff x="777555" y="2420888"/>
                  <a:chExt cx="147840" cy="266105"/>
                </a:xfrm>
              </p:grpSpPr>
              <p:sp>
                <p:nvSpPr>
                  <p:cNvPr id="208" name="Oval 207">
                    <a:extLst>
                      <a:ext uri="{FF2B5EF4-FFF2-40B4-BE49-F238E27FC236}">
                        <a16:creationId xmlns:a16="http://schemas.microsoft.com/office/drawing/2014/main" id="{006C5305-6FF8-4A84-A005-EDE843EC9B0C}"/>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09" name="Rounded Rectangle 33">
                    <a:extLst>
                      <a:ext uri="{FF2B5EF4-FFF2-40B4-BE49-F238E27FC236}">
                        <a16:creationId xmlns:a16="http://schemas.microsoft.com/office/drawing/2014/main" id="{20FFA63B-6430-49B8-8172-480FC2A14CD6}"/>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197" name="TextBox 196">
              <a:extLst>
                <a:ext uri="{FF2B5EF4-FFF2-40B4-BE49-F238E27FC236}">
                  <a16:creationId xmlns:a16="http://schemas.microsoft.com/office/drawing/2014/main" id="{47E5339A-92A6-4419-BF1D-477801832A94}"/>
                </a:ext>
              </a:extLst>
            </p:cNvPr>
            <p:cNvSpPr txBox="1"/>
            <p:nvPr/>
          </p:nvSpPr>
          <p:spPr>
            <a:xfrm>
              <a:off x="1851521" y="2366353"/>
              <a:ext cx="1187779" cy="502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rPr>
                <a:t>Dec</a:t>
              </a:r>
            </a:p>
          </p:txBody>
        </p:sp>
        <p:sp>
          <p:nvSpPr>
            <p:cNvPr id="198" name="TextBox 197">
              <a:extLst>
                <a:ext uri="{FF2B5EF4-FFF2-40B4-BE49-F238E27FC236}">
                  <a16:creationId xmlns:a16="http://schemas.microsoft.com/office/drawing/2014/main" id="{86E9C74C-1987-41CD-910D-0C79145C83CF}"/>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11</a:t>
              </a:r>
            </a:p>
          </p:txBody>
        </p:sp>
      </p:grpSp>
      <p:grpSp>
        <p:nvGrpSpPr>
          <p:cNvPr id="249" name="Group 248">
            <a:extLst>
              <a:ext uri="{FF2B5EF4-FFF2-40B4-BE49-F238E27FC236}">
                <a16:creationId xmlns:a16="http://schemas.microsoft.com/office/drawing/2014/main" id="{6E2F76A9-9127-4BFC-99C7-C35EF43C71F1}"/>
              </a:ext>
            </a:extLst>
          </p:cNvPr>
          <p:cNvGrpSpPr/>
          <p:nvPr/>
        </p:nvGrpSpPr>
        <p:grpSpPr>
          <a:xfrm>
            <a:off x="239818" y="4150128"/>
            <a:ext cx="851842" cy="672024"/>
            <a:chOff x="261821" y="4810246"/>
            <a:chExt cx="851842" cy="672024"/>
          </a:xfrm>
        </p:grpSpPr>
        <p:grpSp>
          <p:nvGrpSpPr>
            <p:cNvPr id="225" name="Group 224">
              <a:extLst>
                <a:ext uri="{FF2B5EF4-FFF2-40B4-BE49-F238E27FC236}">
                  <a16:creationId xmlns:a16="http://schemas.microsoft.com/office/drawing/2014/main" id="{BE8AD282-DE95-46E1-8A51-79E93688DE23}"/>
                </a:ext>
              </a:extLst>
            </p:cNvPr>
            <p:cNvGrpSpPr/>
            <p:nvPr/>
          </p:nvGrpSpPr>
          <p:grpSpPr>
            <a:xfrm>
              <a:off x="261821" y="4810246"/>
              <a:ext cx="851842" cy="672024"/>
              <a:chOff x="853752" y="2636912"/>
              <a:chExt cx="1985947" cy="1566728"/>
            </a:xfrm>
          </p:grpSpPr>
          <p:sp>
            <p:nvSpPr>
              <p:cNvPr id="228" name="Oval 227">
                <a:extLst>
                  <a:ext uri="{FF2B5EF4-FFF2-40B4-BE49-F238E27FC236}">
                    <a16:creationId xmlns:a16="http://schemas.microsoft.com/office/drawing/2014/main" id="{985E0B90-E403-4127-8167-1729ABBC22AA}"/>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229" name="Group 228">
                <a:extLst>
                  <a:ext uri="{FF2B5EF4-FFF2-40B4-BE49-F238E27FC236}">
                    <a16:creationId xmlns:a16="http://schemas.microsoft.com/office/drawing/2014/main" id="{4538502B-4BC8-4BFB-91F9-813C56CA160C}"/>
                  </a:ext>
                </a:extLst>
              </p:cNvPr>
              <p:cNvGrpSpPr/>
              <p:nvPr/>
            </p:nvGrpSpPr>
            <p:grpSpPr>
              <a:xfrm>
                <a:off x="1205611" y="2636912"/>
                <a:ext cx="1282230" cy="1341476"/>
                <a:chOff x="611560" y="2420888"/>
                <a:chExt cx="1282230" cy="1341476"/>
              </a:xfrm>
            </p:grpSpPr>
            <p:sp>
              <p:nvSpPr>
                <p:cNvPr id="230" name="Rounded Rectangle 7">
                  <a:extLst>
                    <a:ext uri="{FF2B5EF4-FFF2-40B4-BE49-F238E27FC236}">
                      <a16:creationId xmlns:a16="http://schemas.microsoft.com/office/drawing/2014/main" id="{72857657-FFE8-47A6-9B5F-D51FCAF05A8D}"/>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sp>
              <p:nvSpPr>
                <p:cNvPr id="247" name="Rectangle 246">
                  <a:extLst>
                    <a:ext uri="{FF2B5EF4-FFF2-40B4-BE49-F238E27FC236}">
                      <a16:creationId xmlns:a16="http://schemas.microsoft.com/office/drawing/2014/main" id="{AEF4A2BA-C402-47FB-8F3C-B014F4C13A6E}"/>
                    </a:ext>
                  </a:extLst>
                </p:cNvPr>
                <p:cNvSpPr/>
                <p:nvPr/>
              </p:nvSpPr>
              <p:spPr>
                <a:xfrm>
                  <a:off x="812693" y="2757857"/>
                  <a:ext cx="879961" cy="82983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232" name="Group 231">
                  <a:extLst>
                    <a:ext uri="{FF2B5EF4-FFF2-40B4-BE49-F238E27FC236}">
                      <a16:creationId xmlns:a16="http://schemas.microsoft.com/office/drawing/2014/main" id="{EAE0158B-25DD-4A45-846A-336F3E864A50}"/>
                    </a:ext>
                  </a:extLst>
                </p:cNvPr>
                <p:cNvGrpSpPr/>
                <p:nvPr/>
              </p:nvGrpSpPr>
              <p:grpSpPr>
                <a:xfrm>
                  <a:off x="781742" y="2420888"/>
                  <a:ext cx="147840" cy="266105"/>
                  <a:chOff x="777555" y="2420888"/>
                  <a:chExt cx="147840" cy="266105"/>
                </a:xfrm>
              </p:grpSpPr>
              <p:sp>
                <p:nvSpPr>
                  <p:cNvPr id="245" name="Oval 244">
                    <a:extLst>
                      <a:ext uri="{FF2B5EF4-FFF2-40B4-BE49-F238E27FC236}">
                        <a16:creationId xmlns:a16="http://schemas.microsoft.com/office/drawing/2014/main" id="{6835F8E7-E68C-4879-802F-A7F2EB71C552}"/>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46" name="Rounded Rectangle 12">
                    <a:extLst>
                      <a:ext uri="{FF2B5EF4-FFF2-40B4-BE49-F238E27FC236}">
                        <a16:creationId xmlns:a16="http://schemas.microsoft.com/office/drawing/2014/main" id="{95CA4F3C-25F7-4763-9DD4-32117D4EB415}"/>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33" name="Group 232">
                  <a:extLst>
                    <a:ext uri="{FF2B5EF4-FFF2-40B4-BE49-F238E27FC236}">
                      <a16:creationId xmlns:a16="http://schemas.microsoft.com/office/drawing/2014/main" id="{67C59B1E-21B0-40AF-9DE9-D353904B100E}"/>
                    </a:ext>
                  </a:extLst>
                </p:cNvPr>
                <p:cNvGrpSpPr/>
                <p:nvPr/>
              </p:nvGrpSpPr>
              <p:grpSpPr>
                <a:xfrm>
                  <a:off x="980249" y="2420888"/>
                  <a:ext cx="147840" cy="266105"/>
                  <a:chOff x="777555" y="2420888"/>
                  <a:chExt cx="147840" cy="266105"/>
                </a:xfrm>
              </p:grpSpPr>
              <p:sp>
                <p:nvSpPr>
                  <p:cNvPr id="243" name="Oval 242">
                    <a:extLst>
                      <a:ext uri="{FF2B5EF4-FFF2-40B4-BE49-F238E27FC236}">
                        <a16:creationId xmlns:a16="http://schemas.microsoft.com/office/drawing/2014/main" id="{8DE02639-22F3-465D-A50A-1F6E974143D4}"/>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44" name="Rounded Rectangle 24">
                    <a:extLst>
                      <a:ext uri="{FF2B5EF4-FFF2-40B4-BE49-F238E27FC236}">
                        <a16:creationId xmlns:a16="http://schemas.microsoft.com/office/drawing/2014/main" id="{EE57E27C-3FA9-422A-9636-3F6D5C086F63}"/>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34" name="Group 233">
                  <a:extLst>
                    <a:ext uri="{FF2B5EF4-FFF2-40B4-BE49-F238E27FC236}">
                      <a16:creationId xmlns:a16="http://schemas.microsoft.com/office/drawing/2014/main" id="{25EE99B2-66CA-4F87-AE2A-54FBE179229F}"/>
                    </a:ext>
                  </a:extLst>
                </p:cNvPr>
                <p:cNvGrpSpPr/>
                <p:nvPr/>
              </p:nvGrpSpPr>
              <p:grpSpPr>
                <a:xfrm>
                  <a:off x="1178756" y="2420888"/>
                  <a:ext cx="147840" cy="266105"/>
                  <a:chOff x="777555" y="2420888"/>
                  <a:chExt cx="147840" cy="266105"/>
                </a:xfrm>
              </p:grpSpPr>
              <p:sp>
                <p:nvSpPr>
                  <p:cNvPr id="241" name="Oval 240">
                    <a:extLst>
                      <a:ext uri="{FF2B5EF4-FFF2-40B4-BE49-F238E27FC236}">
                        <a16:creationId xmlns:a16="http://schemas.microsoft.com/office/drawing/2014/main" id="{19636BAA-DCB7-4EAF-B45D-27C91B4DD677}"/>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42" name="Rounded Rectangle 27">
                    <a:extLst>
                      <a:ext uri="{FF2B5EF4-FFF2-40B4-BE49-F238E27FC236}">
                        <a16:creationId xmlns:a16="http://schemas.microsoft.com/office/drawing/2014/main" id="{6D3888FB-B1AC-44B8-8778-B3CE19393712}"/>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35" name="Group 234">
                  <a:extLst>
                    <a:ext uri="{FF2B5EF4-FFF2-40B4-BE49-F238E27FC236}">
                      <a16:creationId xmlns:a16="http://schemas.microsoft.com/office/drawing/2014/main" id="{47CC3AB5-6490-4384-9B66-FCAFA5985623}"/>
                    </a:ext>
                  </a:extLst>
                </p:cNvPr>
                <p:cNvGrpSpPr/>
                <p:nvPr/>
              </p:nvGrpSpPr>
              <p:grpSpPr>
                <a:xfrm>
                  <a:off x="1377263" y="2420888"/>
                  <a:ext cx="147840" cy="266105"/>
                  <a:chOff x="777555" y="2420888"/>
                  <a:chExt cx="147840" cy="266105"/>
                </a:xfrm>
              </p:grpSpPr>
              <p:sp>
                <p:nvSpPr>
                  <p:cNvPr id="239" name="Oval 238">
                    <a:extLst>
                      <a:ext uri="{FF2B5EF4-FFF2-40B4-BE49-F238E27FC236}">
                        <a16:creationId xmlns:a16="http://schemas.microsoft.com/office/drawing/2014/main" id="{0ACFD82D-28AC-4B99-9452-70B277C9D69D}"/>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40" name="Rounded Rectangle 30">
                    <a:extLst>
                      <a:ext uri="{FF2B5EF4-FFF2-40B4-BE49-F238E27FC236}">
                        <a16:creationId xmlns:a16="http://schemas.microsoft.com/office/drawing/2014/main" id="{D363FE7E-B54F-4E84-8FFF-A0521F9D379D}"/>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236" name="Group 235">
                  <a:extLst>
                    <a:ext uri="{FF2B5EF4-FFF2-40B4-BE49-F238E27FC236}">
                      <a16:creationId xmlns:a16="http://schemas.microsoft.com/office/drawing/2014/main" id="{A656614B-C110-4243-B413-CF1D4B243793}"/>
                    </a:ext>
                  </a:extLst>
                </p:cNvPr>
                <p:cNvGrpSpPr/>
                <p:nvPr/>
              </p:nvGrpSpPr>
              <p:grpSpPr>
                <a:xfrm>
                  <a:off x="1575769" y="2420888"/>
                  <a:ext cx="147840" cy="266105"/>
                  <a:chOff x="777555" y="2420888"/>
                  <a:chExt cx="147840" cy="266105"/>
                </a:xfrm>
              </p:grpSpPr>
              <p:sp>
                <p:nvSpPr>
                  <p:cNvPr id="237" name="Oval 236">
                    <a:extLst>
                      <a:ext uri="{FF2B5EF4-FFF2-40B4-BE49-F238E27FC236}">
                        <a16:creationId xmlns:a16="http://schemas.microsoft.com/office/drawing/2014/main" id="{D6BAA10A-4ECD-40C0-B4A2-5F82A00D35D6}"/>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238" name="Rounded Rectangle 33">
                    <a:extLst>
                      <a:ext uri="{FF2B5EF4-FFF2-40B4-BE49-F238E27FC236}">
                        <a16:creationId xmlns:a16="http://schemas.microsoft.com/office/drawing/2014/main" id="{ABBACA3E-CF23-4176-8C22-3DD47924BC2A}"/>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pic>
          <p:nvPicPr>
            <p:cNvPr id="221" name="Graphic 220" descr="Periodic Graph">
              <a:extLst>
                <a:ext uri="{FF2B5EF4-FFF2-40B4-BE49-F238E27FC236}">
                  <a16:creationId xmlns:a16="http://schemas.microsoft.com/office/drawing/2014/main" id="{E339B02B-7412-47E3-BE43-4FDBC2C82B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769" y="4954783"/>
              <a:ext cx="355945" cy="355945"/>
            </a:xfrm>
            <a:prstGeom prst="rect">
              <a:avLst/>
            </a:prstGeom>
          </p:spPr>
        </p:pic>
      </p:grpSp>
    </p:spTree>
    <p:custDataLst>
      <p:tags r:id="rId1"/>
    </p:custDataLst>
    <p:extLst>
      <p:ext uri="{BB962C8B-B14F-4D97-AF65-F5344CB8AC3E}">
        <p14:creationId xmlns:p14="http://schemas.microsoft.com/office/powerpoint/2010/main" val="27768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
                                        <p:tgtEl>
                                          <p:spTgt spid="43"/>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300"/>
                                        <p:tgtEl>
                                          <p:spTgt spid="170"/>
                                        </p:tgtEl>
                                      </p:cBhvr>
                                    </p:animEffect>
                                  </p:childTnLst>
                                </p:cTn>
                              </p:par>
                            </p:childTnLst>
                          </p:cTn>
                        </p:par>
                        <p:par>
                          <p:cTn id="21" fill="hold">
                            <p:stCondLst>
                              <p:cond delay="3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5"/>
                                        </p:tgtEl>
                                        <p:attrNameLst>
                                          <p:attrName>style.visibility</p:attrName>
                                        </p:attrNameLst>
                                      </p:cBhvr>
                                      <p:to>
                                        <p:strVal val="visible"/>
                                      </p:to>
                                    </p:set>
                                    <p:animEffect transition="in" filter="fade">
                                      <p:cBhvr>
                                        <p:cTn id="29" dur="300"/>
                                        <p:tgtEl>
                                          <p:spTgt spid="195"/>
                                        </p:tgtEl>
                                      </p:cBhvr>
                                    </p:animEffect>
                                  </p:childTnLst>
                                </p:cTn>
                              </p:par>
                            </p:childTnLst>
                          </p:cTn>
                        </p:par>
                        <p:par>
                          <p:cTn id="30" fill="hold">
                            <p:stCondLst>
                              <p:cond delay="3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9"/>
                                        </p:tgtEl>
                                        <p:attrNameLst>
                                          <p:attrName>style.visibility</p:attrName>
                                        </p:attrNameLst>
                                      </p:cBhvr>
                                      <p:to>
                                        <p:strVal val="visible"/>
                                      </p:to>
                                    </p:set>
                                    <p:animEffect transition="in" filter="fade">
                                      <p:cBhvr>
                                        <p:cTn id="38" dur="300"/>
                                        <p:tgtEl>
                                          <p:spTgt spid="249"/>
                                        </p:tgtEl>
                                      </p:cBhvr>
                                    </p:animEffect>
                                  </p:childTnLst>
                                </p:cTn>
                              </p:par>
                            </p:childTnLst>
                          </p:cTn>
                        </p:par>
                        <p:par>
                          <p:cTn id="39" fill="hold">
                            <p:stCondLst>
                              <p:cond delay="3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your options </a:t>
            </a:r>
            <a:r>
              <a:rPr lang="en-GB" sz="4400" b="0">
                <a:solidFill>
                  <a:srgbClr val="003A70"/>
                </a:solidFill>
              </a:rPr>
              <a:t>at maturity.</a:t>
            </a:r>
            <a:endParaRPr lang="en-GB" sz="4400" b="0" dirty="0">
              <a:solidFill>
                <a:srgbClr val="003A70"/>
              </a:solidFill>
            </a:endParaRPr>
          </a:p>
        </p:txBody>
      </p:sp>
      <p:pic>
        <p:nvPicPr>
          <p:cNvPr id="4" name="Picture 3" descr="C:\Users\JohnsonR\Desktop\capital gains t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13" y="1700808"/>
            <a:ext cx="3700487" cy="3700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70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F237983D-3FD7-4024-B17F-AD68E3746C68}"/>
              </a:ext>
            </a:extLst>
          </p:cNvPr>
          <p:cNvSpPr/>
          <p:nvPr/>
        </p:nvSpPr>
        <p:spPr>
          <a:xfrm>
            <a:off x="3995523" y="4080968"/>
            <a:ext cx="1425938" cy="954107"/>
          </a:xfrm>
          <a:prstGeom prst="rect">
            <a:avLst/>
          </a:prstGeom>
        </p:spPr>
        <p:txBody>
          <a:bodyPr wrap="square">
            <a:spAutoFit/>
          </a:bodyPr>
          <a:lstStyle/>
          <a:p>
            <a:pPr algn="r"/>
            <a:r>
              <a:rPr lang="en-GB" sz="1400" dirty="0">
                <a:solidFill>
                  <a:srgbClr val="000000"/>
                </a:solidFill>
              </a:rPr>
              <a:t>Only viable if the share price rises above the option price</a:t>
            </a:r>
          </a:p>
        </p:txBody>
      </p:sp>
      <p:sp>
        <p:nvSpPr>
          <p:cNvPr id="6" name="Rectangle 5">
            <a:extLst>
              <a:ext uri="{FF2B5EF4-FFF2-40B4-BE49-F238E27FC236}">
                <a16:creationId xmlns:a16="http://schemas.microsoft.com/office/drawing/2014/main" id="{C2F92F8F-FE9D-4217-9F00-EDC9571D733F}"/>
              </a:ext>
            </a:extLst>
          </p:cNvPr>
          <p:cNvSpPr/>
          <p:nvPr/>
        </p:nvSpPr>
        <p:spPr>
          <a:xfrm>
            <a:off x="1" y="1754362"/>
            <a:ext cx="9293224"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73" name="Group 72">
            <a:extLst>
              <a:ext uri="{FF2B5EF4-FFF2-40B4-BE49-F238E27FC236}">
                <a16:creationId xmlns:a16="http://schemas.microsoft.com/office/drawing/2014/main" id="{DEDF2490-A859-4998-9EAB-62E4993DFDE5}"/>
              </a:ext>
            </a:extLst>
          </p:cNvPr>
          <p:cNvGrpSpPr/>
          <p:nvPr/>
        </p:nvGrpSpPr>
        <p:grpSpPr>
          <a:xfrm>
            <a:off x="6477660" y="1731455"/>
            <a:ext cx="1553365" cy="1697545"/>
            <a:chOff x="4845438" y="2028114"/>
            <a:chExt cx="1780770" cy="1946057"/>
          </a:xfrm>
        </p:grpSpPr>
        <p:grpSp>
          <p:nvGrpSpPr>
            <p:cNvPr id="34" name="Group 33">
              <a:extLst>
                <a:ext uri="{FF2B5EF4-FFF2-40B4-BE49-F238E27FC236}">
                  <a16:creationId xmlns:a16="http://schemas.microsoft.com/office/drawing/2014/main" id="{D8598A97-1AAA-4129-B6DA-2F0614AC4395}"/>
                </a:ext>
              </a:extLst>
            </p:cNvPr>
            <p:cNvGrpSpPr/>
            <p:nvPr/>
          </p:nvGrpSpPr>
          <p:grpSpPr>
            <a:xfrm>
              <a:off x="4852828" y="3108300"/>
              <a:ext cx="1773380" cy="865871"/>
              <a:chOff x="6116090" y="2470381"/>
              <a:chExt cx="1773380" cy="865871"/>
            </a:xfrm>
          </p:grpSpPr>
          <p:sp>
            <p:nvSpPr>
              <p:cNvPr id="38" name="Freeform: Shape 37">
                <a:extLst>
                  <a:ext uri="{FF2B5EF4-FFF2-40B4-BE49-F238E27FC236}">
                    <a16:creationId xmlns:a16="http://schemas.microsoft.com/office/drawing/2014/main" id="{1C0465AE-EC88-4C26-9A60-8E67F167F630}"/>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sp>
            <p:nvSpPr>
              <p:cNvPr id="39" name="Freeform: Shape 38">
                <a:extLst>
                  <a:ext uri="{FF2B5EF4-FFF2-40B4-BE49-F238E27FC236}">
                    <a16:creationId xmlns:a16="http://schemas.microsoft.com/office/drawing/2014/main" id="{830EA9B6-53A3-4A53-A66B-55CEE87A97B1}"/>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8D3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cxnSp>
          <p:nvCxnSpPr>
            <p:cNvPr id="35" name="Straight Connector 34">
              <a:extLst>
                <a:ext uri="{FF2B5EF4-FFF2-40B4-BE49-F238E27FC236}">
                  <a16:creationId xmlns:a16="http://schemas.microsoft.com/office/drawing/2014/main" id="{006F0DAB-0B30-4B8C-A218-A4E9325B4C5C}"/>
                </a:ext>
              </a:extLst>
            </p:cNvPr>
            <p:cNvCxnSpPr>
              <a:cxnSpLocks/>
              <a:endCxn id="37" idx="2"/>
            </p:cNvCxnSpPr>
            <p:nvPr/>
          </p:nvCxnSpPr>
          <p:spPr>
            <a:xfrm flipV="1">
              <a:off x="4950162" y="2126321"/>
              <a:ext cx="691043" cy="1187126"/>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E597E8-39DA-4A54-85E1-885D693C710B}"/>
                </a:ext>
              </a:extLst>
            </p:cNvPr>
            <p:cNvCxnSpPr>
              <a:cxnSpLocks/>
              <a:endCxn id="37" idx="6"/>
            </p:cNvCxnSpPr>
            <p:nvPr/>
          </p:nvCxnSpPr>
          <p:spPr>
            <a:xfrm flipH="1" flipV="1">
              <a:off x="5837619" y="2126321"/>
              <a:ext cx="566384" cy="944444"/>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878B1F5-F4B5-4AC4-8C9E-45054D53E315}"/>
                </a:ext>
              </a:extLst>
            </p:cNvPr>
            <p:cNvSpPr/>
            <p:nvPr/>
          </p:nvSpPr>
          <p:spPr bwMode="auto">
            <a:xfrm>
              <a:off x="5641205" y="2028114"/>
              <a:ext cx="196414" cy="196414"/>
            </a:xfrm>
            <a:prstGeom prst="ellipse">
              <a:avLst/>
            </a:prstGeom>
            <a:solidFill>
              <a:srgbClr val="FF66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sp>
          <p:nvSpPr>
            <p:cNvPr id="32" name="TextBox 31">
              <a:extLst>
                <a:ext uri="{FF2B5EF4-FFF2-40B4-BE49-F238E27FC236}">
                  <a16:creationId xmlns:a16="http://schemas.microsoft.com/office/drawing/2014/main" id="{5B581E71-FDB4-4D01-9E77-7ECB658FB7D9}"/>
                </a:ext>
              </a:extLst>
            </p:cNvPr>
            <p:cNvSpPr txBox="1"/>
            <p:nvPr/>
          </p:nvSpPr>
          <p:spPr>
            <a:xfrm rot="21153208">
              <a:off x="4845438" y="3295896"/>
              <a:ext cx="1775499" cy="599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a:ea typeface="+mn-ea"/>
                  <a:cs typeface="+mn-cs"/>
                </a:rPr>
                <a:t>Wait up to 6 months</a:t>
              </a:r>
            </a:p>
          </p:txBody>
        </p:sp>
      </p:grpSp>
      <p:grpSp>
        <p:nvGrpSpPr>
          <p:cNvPr id="72" name="Group 71">
            <a:extLst>
              <a:ext uri="{FF2B5EF4-FFF2-40B4-BE49-F238E27FC236}">
                <a16:creationId xmlns:a16="http://schemas.microsoft.com/office/drawing/2014/main" id="{2280969A-2F20-4FB1-B76F-4481768C3B94}"/>
              </a:ext>
            </a:extLst>
          </p:cNvPr>
          <p:cNvGrpSpPr/>
          <p:nvPr/>
        </p:nvGrpSpPr>
        <p:grpSpPr>
          <a:xfrm>
            <a:off x="3866316" y="1708529"/>
            <a:ext cx="1573858" cy="1439340"/>
            <a:chOff x="2601941" y="2001832"/>
            <a:chExt cx="1804263" cy="1650052"/>
          </a:xfrm>
        </p:grpSpPr>
        <p:grpSp>
          <p:nvGrpSpPr>
            <p:cNvPr id="19" name="Group 18">
              <a:extLst>
                <a:ext uri="{FF2B5EF4-FFF2-40B4-BE49-F238E27FC236}">
                  <a16:creationId xmlns:a16="http://schemas.microsoft.com/office/drawing/2014/main" id="{9FF67A5E-0EF2-4A69-88E1-B9B34A2286D8}"/>
                </a:ext>
              </a:extLst>
            </p:cNvPr>
            <p:cNvGrpSpPr/>
            <p:nvPr/>
          </p:nvGrpSpPr>
          <p:grpSpPr>
            <a:xfrm>
              <a:off x="2632824" y="2001832"/>
              <a:ext cx="1773380" cy="1650052"/>
              <a:chOff x="2632824" y="2001832"/>
              <a:chExt cx="1773380" cy="1650052"/>
            </a:xfrm>
          </p:grpSpPr>
          <p:grpSp>
            <p:nvGrpSpPr>
              <p:cNvPr id="23" name="Group 22">
                <a:extLst>
                  <a:ext uri="{FF2B5EF4-FFF2-40B4-BE49-F238E27FC236}">
                    <a16:creationId xmlns:a16="http://schemas.microsoft.com/office/drawing/2014/main" id="{91A70777-7383-4FFE-9955-67D31E821775}"/>
                  </a:ext>
                </a:extLst>
              </p:cNvPr>
              <p:cNvGrpSpPr/>
              <p:nvPr/>
            </p:nvGrpSpPr>
            <p:grpSpPr>
              <a:xfrm rot="21375426" flipH="1">
                <a:off x="2632824" y="2786013"/>
                <a:ext cx="1773380" cy="865871"/>
                <a:chOff x="6116090" y="2470381"/>
                <a:chExt cx="1773380" cy="865871"/>
              </a:xfrm>
            </p:grpSpPr>
            <p:sp>
              <p:nvSpPr>
                <p:cNvPr id="27" name="Freeform: Shape 26">
                  <a:extLst>
                    <a:ext uri="{FF2B5EF4-FFF2-40B4-BE49-F238E27FC236}">
                      <a16:creationId xmlns:a16="http://schemas.microsoft.com/office/drawing/2014/main" id="{2D7AD192-2CE1-4278-8313-973731F07FE8}"/>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sp>
              <p:nvSpPr>
                <p:cNvPr id="28" name="Freeform: Shape 27">
                  <a:extLst>
                    <a:ext uri="{FF2B5EF4-FFF2-40B4-BE49-F238E27FC236}">
                      <a16:creationId xmlns:a16="http://schemas.microsoft.com/office/drawing/2014/main" id="{0179E2F4-4396-48F6-9246-C7AB14FF027A}"/>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cxnSp>
            <p:nvCxnSpPr>
              <p:cNvPr id="24" name="Straight Connector 23">
                <a:extLst>
                  <a:ext uri="{FF2B5EF4-FFF2-40B4-BE49-F238E27FC236}">
                    <a16:creationId xmlns:a16="http://schemas.microsoft.com/office/drawing/2014/main" id="{7232A316-84DF-4CDC-8409-A06A6E0DB63A}"/>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B99DAD-C5DF-4CCF-A552-7713E897E8F1}"/>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E470935-4B71-491A-946C-1E3FFC58BC26}"/>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sp>
          <p:nvSpPr>
            <p:cNvPr id="21" name="TextBox 20">
              <a:extLst>
                <a:ext uri="{FF2B5EF4-FFF2-40B4-BE49-F238E27FC236}">
                  <a16:creationId xmlns:a16="http://schemas.microsoft.com/office/drawing/2014/main" id="{C36E9383-0B35-4F4B-B87C-3B330FBC4E51}"/>
                </a:ext>
              </a:extLst>
            </p:cNvPr>
            <p:cNvSpPr txBox="1"/>
            <p:nvPr/>
          </p:nvSpPr>
          <p:spPr>
            <a:xfrm rot="167113">
              <a:off x="2601941" y="3055948"/>
              <a:ext cx="1775499" cy="3528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a:rPr>
                <a:t>Buy and sell</a:t>
              </a:r>
            </a:p>
          </p:txBody>
        </p:sp>
      </p:grpSp>
      <p:grpSp>
        <p:nvGrpSpPr>
          <p:cNvPr id="58" name="Group 57">
            <a:extLst>
              <a:ext uri="{FF2B5EF4-FFF2-40B4-BE49-F238E27FC236}">
                <a16:creationId xmlns:a16="http://schemas.microsoft.com/office/drawing/2014/main" id="{CE2C4304-A168-4186-91E1-CF4D3EEB215B}"/>
              </a:ext>
            </a:extLst>
          </p:cNvPr>
          <p:cNvGrpSpPr/>
          <p:nvPr/>
        </p:nvGrpSpPr>
        <p:grpSpPr>
          <a:xfrm>
            <a:off x="879374" y="1731455"/>
            <a:ext cx="1553364" cy="1510823"/>
            <a:chOff x="479100" y="2028114"/>
            <a:chExt cx="1780768" cy="1732000"/>
          </a:xfrm>
        </p:grpSpPr>
        <p:grpSp>
          <p:nvGrpSpPr>
            <p:cNvPr id="8" name="Group 7">
              <a:extLst>
                <a:ext uri="{FF2B5EF4-FFF2-40B4-BE49-F238E27FC236}">
                  <a16:creationId xmlns:a16="http://schemas.microsoft.com/office/drawing/2014/main" id="{A3C59FDD-FB00-4647-8683-1DD1F918143C}"/>
                </a:ext>
              </a:extLst>
            </p:cNvPr>
            <p:cNvGrpSpPr/>
            <p:nvPr/>
          </p:nvGrpSpPr>
          <p:grpSpPr>
            <a:xfrm>
              <a:off x="486488" y="2028114"/>
              <a:ext cx="1773380" cy="1732000"/>
              <a:chOff x="3447504" y="2088669"/>
              <a:chExt cx="1773380" cy="1732000"/>
            </a:xfrm>
          </p:grpSpPr>
          <p:grpSp>
            <p:nvGrpSpPr>
              <p:cNvPr id="12" name="Group 11">
                <a:extLst>
                  <a:ext uri="{FF2B5EF4-FFF2-40B4-BE49-F238E27FC236}">
                    <a16:creationId xmlns:a16="http://schemas.microsoft.com/office/drawing/2014/main" id="{4714A552-FB99-43D4-B089-1463BB1B7F2C}"/>
                  </a:ext>
                </a:extLst>
              </p:cNvPr>
              <p:cNvGrpSpPr/>
              <p:nvPr/>
            </p:nvGrpSpPr>
            <p:grpSpPr>
              <a:xfrm>
                <a:off x="3447504" y="2954798"/>
                <a:ext cx="1773380" cy="865871"/>
                <a:chOff x="6116090" y="2470381"/>
                <a:chExt cx="1773380" cy="865871"/>
              </a:xfrm>
            </p:grpSpPr>
            <p:sp>
              <p:nvSpPr>
                <p:cNvPr id="16" name="Freeform: Shape 15">
                  <a:extLst>
                    <a:ext uri="{FF2B5EF4-FFF2-40B4-BE49-F238E27FC236}">
                      <a16:creationId xmlns:a16="http://schemas.microsoft.com/office/drawing/2014/main" id="{D4770903-C942-4C4F-85EE-58CF80217373}"/>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sp>
              <p:nvSpPr>
                <p:cNvPr id="17" name="Freeform: Shape 16">
                  <a:extLst>
                    <a:ext uri="{FF2B5EF4-FFF2-40B4-BE49-F238E27FC236}">
                      <a16:creationId xmlns:a16="http://schemas.microsoft.com/office/drawing/2014/main" id="{C8246C8E-288A-4722-B4BB-DCE9604961E7}"/>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cxnSp>
            <p:nvCxnSpPr>
              <p:cNvPr id="13" name="Straight Connector 12">
                <a:extLst>
                  <a:ext uri="{FF2B5EF4-FFF2-40B4-BE49-F238E27FC236}">
                    <a16:creationId xmlns:a16="http://schemas.microsoft.com/office/drawing/2014/main" id="{1F8D8ED2-41A0-45D0-990E-4974FFDB1E76}"/>
                  </a:ext>
                </a:extLst>
              </p:cNvPr>
              <p:cNvCxnSpPr>
                <a:cxnSpLocks/>
              </p:cNvCxnSpPr>
              <p:nvPr/>
            </p:nvCxnSpPr>
            <p:spPr>
              <a:xfrm flipV="1">
                <a:off x="3544838" y="2151945"/>
                <a:ext cx="720080" cy="1008000"/>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19CBF5-FF45-4504-A5F3-0A6719C2BB6D}"/>
                  </a:ext>
                </a:extLst>
              </p:cNvPr>
              <p:cNvCxnSpPr>
                <a:cxnSpLocks/>
              </p:cNvCxnSpPr>
              <p:nvPr/>
            </p:nvCxnSpPr>
            <p:spPr>
              <a:xfrm flipH="1" flipV="1">
                <a:off x="4403259" y="2159456"/>
                <a:ext cx="627160" cy="82604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B22DC86-70A2-4ABA-8779-20EF709998AE}"/>
                  </a:ext>
                </a:extLst>
              </p:cNvPr>
              <p:cNvSpPr/>
              <p:nvPr/>
            </p:nvSpPr>
            <p:spPr bwMode="auto">
              <a:xfrm>
                <a:off x="4235881" y="2088669"/>
                <a:ext cx="196414" cy="196414"/>
              </a:xfrm>
              <a:prstGeom prst="ellipse">
                <a:avLst/>
              </a:prstGeom>
              <a:solidFill>
                <a:srgbClr val="007BC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sp>
          <p:nvSpPr>
            <p:cNvPr id="10" name="TextBox 9">
              <a:extLst>
                <a:ext uri="{FF2B5EF4-FFF2-40B4-BE49-F238E27FC236}">
                  <a16:creationId xmlns:a16="http://schemas.microsoft.com/office/drawing/2014/main" id="{E8B86D1C-1D08-49BA-AD9D-EC5F16FE3D79}"/>
                </a:ext>
              </a:extLst>
            </p:cNvPr>
            <p:cNvSpPr txBox="1"/>
            <p:nvPr/>
          </p:nvSpPr>
          <p:spPr>
            <a:xfrm rot="21143665">
              <a:off x="479100" y="3026520"/>
              <a:ext cx="1775499" cy="599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a:rPr>
                <a:t>Receive all savings back</a:t>
              </a:r>
            </a:p>
          </p:txBody>
        </p:sp>
      </p:grpSp>
      <p:sp>
        <p:nvSpPr>
          <p:cNvPr id="76" name="Title 1">
            <a:extLst>
              <a:ext uri="{FF2B5EF4-FFF2-40B4-BE49-F238E27FC236}">
                <a16:creationId xmlns:a16="http://schemas.microsoft.com/office/drawing/2014/main" id="{273145E5-0BA3-459B-AA2C-EF8698B4EFE6}"/>
              </a:ext>
            </a:extLst>
          </p:cNvPr>
          <p:cNvSpPr>
            <a:spLocks noGrp="1"/>
          </p:cNvSpPr>
          <p:nvPr>
            <p:ph type="title"/>
          </p:nvPr>
        </p:nvSpPr>
        <p:spPr>
          <a:xfrm>
            <a:off x="463549" y="292100"/>
            <a:ext cx="8509000" cy="762000"/>
          </a:xfrm>
        </p:spPr>
        <p:txBody>
          <a:bodyPr anchor="ctr">
            <a:noAutofit/>
          </a:bodyPr>
          <a:lstStyle/>
          <a:p>
            <a:r>
              <a:rPr lang="en-GB" dirty="0"/>
              <a:t>share save options </a:t>
            </a:r>
            <a:r>
              <a:rPr lang="en-GB"/>
              <a:t>at maturity.</a:t>
            </a:r>
            <a:endParaRPr lang="en-GB" dirty="0"/>
          </a:p>
        </p:txBody>
      </p:sp>
      <p:sp>
        <p:nvSpPr>
          <p:cNvPr id="78" name="TextBox 77">
            <a:extLst>
              <a:ext uri="{FF2B5EF4-FFF2-40B4-BE49-F238E27FC236}">
                <a16:creationId xmlns:a16="http://schemas.microsoft.com/office/drawing/2014/main" id="{5FF0D01A-11E3-4BF0-B836-F71F2DC59C19}"/>
              </a:ext>
            </a:extLst>
          </p:cNvPr>
          <p:cNvSpPr txBox="1"/>
          <p:nvPr/>
        </p:nvSpPr>
        <p:spPr>
          <a:xfrm>
            <a:off x="885513" y="3706706"/>
            <a:ext cx="1765714" cy="1169551"/>
          </a:xfrm>
          <a:prstGeom prst="rect">
            <a:avLst/>
          </a:prstGeom>
          <a:noFill/>
        </p:spPr>
        <p:txBody>
          <a:bodyPr wrap="square">
            <a:spAutoFit/>
          </a:bodyPr>
          <a:lstStyle/>
          <a:p>
            <a:pPr algn="r"/>
            <a:r>
              <a:rPr lang="en-GB" sz="1400" dirty="0">
                <a:solidFill>
                  <a:srgbClr val="000000"/>
                </a:solidFill>
              </a:rPr>
              <a:t>You may decide to do this if the share price is below the option price at maturity</a:t>
            </a:r>
          </a:p>
        </p:txBody>
      </p:sp>
      <p:cxnSp>
        <p:nvCxnSpPr>
          <p:cNvPr id="80" name="Straight Connector 79">
            <a:extLst>
              <a:ext uri="{FF2B5EF4-FFF2-40B4-BE49-F238E27FC236}">
                <a16:creationId xmlns:a16="http://schemas.microsoft.com/office/drawing/2014/main" id="{E0698AC4-1B0C-44CB-8E6F-95501713E8A2}"/>
              </a:ext>
            </a:extLst>
          </p:cNvPr>
          <p:cNvCxnSpPr>
            <a:cxnSpLocks/>
          </p:cNvCxnSpPr>
          <p:nvPr/>
        </p:nvCxnSpPr>
        <p:spPr>
          <a:xfrm>
            <a:off x="1198127" y="4877751"/>
            <a:ext cx="1438389"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2A83A7F-20E0-4F9C-9541-5E6689A7CDEC}"/>
              </a:ext>
            </a:extLst>
          </p:cNvPr>
          <p:cNvCxnSpPr>
            <a:cxnSpLocks/>
          </p:cNvCxnSpPr>
          <p:nvPr/>
        </p:nvCxnSpPr>
        <p:spPr>
          <a:xfrm>
            <a:off x="2636516" y="3631200"/>
            <a:ext cx="0" cy="124505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7F583B1-2BCC-4C7B-9845-34E91E82E8D7}"/>
              </a:ext>
            </a:extLst>
          </p:cNvPr>
          <p:cNvCxnSpPr>
            <a:cxnSpLocks/>
          </p:cNvCxnSpPr>
          <p:nvPr/>
        </p:nvCxnSpPr>
        <p:spPr>
          <a:xfrm>
            <a:off x="1917321" y="3631200"/>
            <a:ext cx="719195"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ABDB7B-E70A-45B2-AAA4-CEBD2B8D77AE}"/>
              </a:ext>
            </a:extLst>
          </p:cNvPr>
          <p:cNvCxnSpPr>
            <a:cxnSpLocks/>
          </p:cNvCxnSpPr>
          <p:nvPr/>
        </p:nvCxnSpPr>
        <p:spPr>
          <a:xfrm>
            <a:off x="1917321" y="3348025"/>
            <a:ext cx="0" cy="257954"/>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48B461B8-D34C-4AFD-A3A1-011306F07B3A}"/>
              </a:ext>
            </a:extLst>
          </p:cNvPr>
          <p:cNvSpPr/>
          <p:nvPr/>
        </p:nvSpPr>
        <p:spPr bwMode="auto">
          <a:xfrm>
            <a:off x="1863079" y="3294363"/>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cxnSp>
        <p:nvCxnSpPr>
          <p:cNvPr id="115" name="Straight Connector 114">
            <a:extLst>
              <a:ext uri="{FF2B5EF4-FFF2-40B4-BE49-F238E27FC236}">
                <a16:creationId xmlns:a16="http://schemas.microsoft.com/office/drawing/2014/main" id="{B58617B4-451E-49DB-B166-FA30B215F9D2}"/>
              </a:ext>
            </a:extLst>
          </p:cNvPr>
          <p:cNvCxnSpPr>
            <a:cxnSpLocks/>
          </p:cNvCxnSpPr>
          <p:nvPr/>
        </p:nvCxnSpPr>
        <p:spPr>
          <a:xfrm>
            <a:off x="4379318" y="5255272"/>
            <a:ext cx="103212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5718D8B-5098-4858-B7C1-02B13C8C710B}"/>
              </a:ext>
            </a:extLst>
          </p:cNvPr>
          <p:cNvCxnSpPr>
            <a:cxnSpLocks/>
          </p:cNvCxnSpPr>
          <p:nvPr/>
        </p:nvCxnSpPr>
        <p:spPr>
          <a:xfrm>
            <a:off x="4508570" y="4034488"/>
            <a:ext cx="91289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E78F161-478A-4ACE-9BF8-61E3FD052AE0}"/>
              </a:ext>
            </a:extLst>
          </p:cNvPr>
          <p:cNvCxnSpPr>
            <a:cxnSpLocks/>
            <a:stCxn id="119" idx="4"/>
          </p:cNvCxnSpPr>
          <p:nvPr/>
        </p:nvCxnSpPr>
        <p:spPr>
          <a:xfrm>
            <a:off x="4508570" y="3389889"/>
            <a:ext cx="0" cy="619378"/>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4761E181-5C0D-448D-978B-62FB034F5CAE}"/>
              </a:ext>
            </a:extLst>
          </p:cNvPr>
          <p:cNvSpPr/>
          <p:nvPr/>
        </p:nvSpPr>
        <p:spPr bwMode="auto">
          <a:xfrm>
            <a:off x="4454328" y="3281406"/>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25" name="Rectangle 124">
            <a:extLst>
              <a:ext uri="{FF2B5EF4-FFF2-40B4-BE49-F238E27FC236}">
                <a16:creationId xmlns:a16="http://schemas.microsoft.com/office/drawing/2014/main" id="{EB94EDCE-7C56-492B-A6EF-4F063F17D81E}"/>
              </a:ext>
            </a:extLst>
          </p:cNvPr>
          <p:cNvSpPr/>
          <p:nvPr/>
        </p:nvSpPr>
        <p:spPr>
          <a:xfrm>
            <a:off x="6869927" y="4583879"/>
            <a:ext cx="1257655" cy="1169551"/>
          </a:xfrm>
          <a:prstGeom prst="rect">
            <a:avLst/>
          </a:prstGeom>
        </p:spPr>
        <p:txBody>
          <a:bodyPr wrap="square">
            <a:spAutoFit/>
          </a:bodyPr>
          <a:lstStyle/>
          <a:p>
            <a:pPr algn="r"/>
            <a:r>
              <a:rPr lang="en-GB" sz="1400" dirty="0">
                <a:solidFill>
                  <a:srgbClr val="000000"/>
                </a:solidFill>
              </a:rPr>
              <a:t>You have 6 months from the share save maturity to decide </a:t>
            </a:r>
          </a:p>
        </p:txBody>
      </p:sp>
      <p:cxnSp>
        <p:nvCxnSpPr>
          <p:cNvPr id="128" name="Straight Connector 127">
            <a:extLst>
              <a:ext uri="{FF2B5EF4-FFF2-40B4-BE49-F238E27FC236}">
                <a16:creationId xmlns:a16="http://schemas.microsoft.com/office/drawing/2014/main" id="{B6719FB8-EBAB-4D79-861B-8A213938A592}"/>
              </a:ext>
            </a:extLst>
          </p:cNvPr>
          <p:cNvCxnSpPr>
            <a:cxnSpLocks/>
          </p:cNvCxnSpPr>
          <p:nvPr/>
        </p:nvCxnSpPr>
        <p:spPr>
          <a:xfrm>
            <a:off x="7092606" y="5840771"/>
            <a:ext cx="104375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4B1960B-7528-4564-A813-0D70AA6DF885}"/>
              </a:ext>
            </a:extLst>
          </p:cNvPr>
          <p:cNvCxnSpPr>
            <a:cxnSpLocks/>
          </p:cNvCxnSpPr>
          <p:nvPr/>
        </p:nvCxnSpPr>
        <p:spPr>
          <a:xfrm>
            <a:off x="7233496" y="4552878"/>
            <a:ext cx="912891"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AB00141-2552-4A6E-8A1D-46C738DB629E}"/>
              </a:ext>
            </a:extLst>
          </p:cNvPr>
          <p:cNvCxnSpPr>
            <a:cxnSpLocks/>
          </p:cNvCxnSpPr>
          <p:nvPr/>
        </p:nvCxnSpPr>
        <p:spPr>
          <a:xfrm>
            <a:off x="7233496" y="3617917"/>
            <a:ext cx="0" cy="91114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711C3B25-D213-43C2-B931-65EAE5CABB6A}"/>
              </a:ext>
            </a:extLst>
          </p:cNvPr>
          <p:cNvSpPr/>
          <p:nvPr/>
        </p:nvSpPr>
        <p:spPr bwMode="auto">
          <a:xfrm>
            <a:off x="7179005" y="3529849"/>
            <a:ext cx="108483" cy="108483"/>
          </a:xfrm>
          <a:prstGeom prst="ellipse">
            <a:avLst/>
          </a:prstGeom>
          <a:solidFill>
            <a:schemeClr val="bg1">
              <a:lumMod val="75000"/>
            </a:schemeClr>
          </a:solidFill>
          <a:ln>
            <a:noFill/>
            <a:headEnd/>
            <a:tailEnd/>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cxnSp>
        <p:nvCxnSpPr>
          <p:cNvPr id="4" name="Straight Connector 3">
            <a:extLst>
              <a:ext uri="{FF2B5EF4-FFF2-40B4-BE49-F238E27FC236}">
                <a16:creationId xmlns:a16="http://schemas.microsoft.com/office/drawing/2014/main" id="{42B89594-58E3-7037-7FC6-FDECB3441786}"/>
              </a:ext>
            </a:extLst>
          </p:cNvPr>
          <p:cNvCxnSpPr>
            <a:cxnSpLocks/>
          </p:cNvCxnSpPr>
          <p:nvPr/>
        </p:nvCxnSpPr>
        <p:spPr>
          <a:xfrm>
            <a:off x="5411438" y="4034488"/>
            <a:ext cx="0" cy="1245057"/>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8EF72B-1847-BDDA-6030-FAE27126016D}"/>
              </a:ext>
            </a:extLst>
          </p:cNvPr>
          <p:cNvCxnSpPr>
            <a:cxnSpLocks/>
          </p:cNvCxnSpPr>
          <p:nvPr/>
        </p:nvCxnSpPr>
        <p:spPr>
          <a:xfrm>
            <a:off x="8151346" y="4552878"/>
            <a:ext cx="0" cy="1287893"/>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7355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34000" decel="66000" fill="hold" nodeType="afterEffect">
                                  <p:stCondLst>
                                    <p:cond delay="0"/>
                                  </p:stCondLst>
                                  <p:childTnLst>
                                    <p:animMotion origin="layout" path="M 3.61111E-6 5.55112E-17 L -0.18698 5.55112E-17 " pathEditMode="relative" rAng="0" ptsTypes="AA">
                                      <p:cBhvr>
                                        <p:cTn id="9" dur="1000" spd="-100000" fill="hold"/>
                                        <p:tgtEl>
                                          <p:spTgt spid="58"/>
                                        </p:tgtEl>
                                        <p:attrNameLst>
                                          <p:attrName>ppt_x</p:attrName>
                                          <p:attrName>ppt_y</p:attrName>
                                        </p:attrNameLst>
                                      </p:cBhvr>
                                      <p:rCtr x="-9358"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250"/>
                                        <p:tgtEl>
                                          <p:spTgt spid="96"/>
                                        </p:tgtEl>
                                      </p:cBhvr>
                                    </p:animEffect>
                                  </p:childTnLst>
                                </p:cTn>
                              </p:par>
                              <p:par>
                                <p:cTn id="14" presetID="22" presetClass="entr" presetSubtype="1"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up)">
                                      <p:cBhvr>
                                        <p:cTn id="16" dur="250"/>
                                        <p:tgtEl>
                                          <p:spTgt spid="92"/>
                                        </p:tgtEl>
                                      </p:cBhvr>
                                    </p:animEffect>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250"/>
                                        <p:tgtEl>
                                          <p:spTgt spid="9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up)">
                                      <p:cBhvr>
                                        <p:cTn id="24" dur="25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250"/>
                                        <p:tgtEl>
                                          <p:spTgt spid="78"/>
                                        </p:tgtEl>
                                      </p:cBhvr>
                                    </p:animEffect>
                                  </p:childTnLst>
                                </p:cTn>
                              </p:par>
                            </p:childTnLst>
                          </p:cTn>
                        </p:par>
                        <p:par>
                          <p:cTn id="28" fill="hold">
                            <p:stCondLst>
                              <p:cond delay="1750"/>
                            </p:stCondLst>
                            <p:childTnLst>
                              <p:par>
                                <p:cTn id="29" presetID="22" presetClass="entr" presetSubtype="2"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25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par>
                          <p:cTn id="36" fill="hold">
                            <p:stCondLst>
                              <p:cond delay="0"/>
                            </p:stCondLst>
                            <p:childTnLst>
                              <p:par>
                                <p:cTn id="37" presetID="35" presetClass="path" presetSubtype="0" accel="34000" decel="66000" fill="hold" nodeType="afterEffect">
                                  <p:stCondLst>
                                    <p:cond delay="0"/>
                                  </p:stCondLst>
                                  <p:childTnLst>
                                    <p:animMotion origin="layout" path="M -4.16667E-6 4.81481E-6 L -0.18697 4.81481E-6 " pathEditMode="relative" rAng="0" ptsTypes="AA">
                                      <p:cBhvr>
                                        <p:cTn id="38" dur="1000" spd="-100000" fill="hold"/>
                                        <p:tgtEl>
                                          <p:spTgt spid="72"/>
                                        </p:tgtEl>
                                        <p:attrNameLst>
                                          <p:attrName>ppt_x</p:attrName>
                                          <p:attrName>ppt_y</p:attrName>
                                        </p:attrNameLst>
                                      </p:cBhvr>
                                      <p:rCtr x="-9358" y="0"/>
                                    </p:animMotion>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250"/>
                                        <p:tgtEl>
                                          <p:spTgt spid="119"/>
                                        </p:tgtEl>
                                      </p:cBhvr>
                                    </p:animEffect>
                                  </p:childTnLst>
                                </p:cTn>
                              </p:par>
                              <p:par>
                                <p:cTn id="43" presetID="22" presetClass="entr" presetSubtype="1"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wipe(up)">
                                      <p:cBhvr>
                                        <p:cTn id="45" dur="250"/>
                                        <p:tgtEl>
                                          <p:spTgt spid="118"/>
                                        </p:tgtEl>
                                      </p:cBhvr>
                                    </p:animEffect>
                                  </p:childTnLst>
                                </p:cTn>
                              </p:par>
                            </p:childTnLst>
                          </p:cTn>
                        </p:par>
                        <p:par>
                          <p:cTn id="46" fill="hold">
                            <p:stCondLst>
                              <p:cond delay="1250"/>
                            </p:stCondLst>
                            <p:childTnLst>
                              <p:par>
                                <p:cTn id="47" presetID="22" presetClass="entr" presetSubtype="8" fill="hold" nodeType="after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wipe(left)">
                                      <p:cBhvr>
                                        <p:cTn id="49" dur="250"/>
                                        <p:tgtEl>
                                          <p:spTgt spid="117"/>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250"/>
                                        <p:tgtEl>
                                          <p:spTgt spid="4"/>
                                        </p:tgtEl>
                                      </p:cBhvr>
                                    </p:animEffect>
                                  </p:childTnLst>
                                </p:cTn>
                              </p:par>
                            </p:childTnLst>
                          </p:cTn>
                        </p:par>
                        <p:par>
                          <p:cTn id="54" fill="hold">
                            <p:stCondLst>
                              <p:cond delay="1750"/>
                            </p:stCondLst>
                            <p:childTnLst>
                              <p:par>
                                <p:cTn id="55" presetID="22" presetClass="entr" presetSubtype="2"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right)">
                                      <p:cBhvr>
                                        <p:cTn id="57" dur="250"/>
                                        <p:tgtEl>
                                          <p:spTgt spid="1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250"/>
                                        <p:tgtEl>
                                          <p:spTgt spid="12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par>
                          <p:cTn id="65" fill="hold">
                            <p:stCondLst>
                              <p:cond delay="0"/>
                            </p:stCondLst>
                            <p:childTnLst>
                              <p:par>
                                <p:cTn id="66" presetID="35" presetClass="path" presetSubtype="0" accel="34000" decel="66000" fill="hold" nodeType="afterEffect">
                                  <p:stCondLst>
                                    <p:cond delay="0"/>
                                  </p:stCondLst>
                                  <p:childTnLst>
                                    <p:animMotion origin="layout" path="M 8.33333E-7 2.59259E-6 L -0.18698 2.59259E-6 " pathEditMode="relative" rAng="0" ptsTypes="AA">
                                      <p:cBhvr>
                                        <p:cTn id="67" dur="1000" spd="-100000" fill="hold"/>
                                        <p:tgtEl>
                                          <p:spTgt spid="73"/>
                                        </p:tgtEl>
                                        <p:attrNameLst>
                                          <p:attrName>ppt_x</p:attrName>
                                          <p:attrName>ppt_y</p:attrName>
                                        </p:attrNameLst>
                                      </p:cBhvr>
                                      <p:rCtr x="-9358" y="0"/>
                                    </p:animMotion>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fade">
                                      <p:cBhvr>
                                        <p:cTn id="71" dur="250"/>
                                        <p:tgtEl>
                                          <p:spTgt spid="132"/>
                                        </p:tgtEl>
                                      </p:cBhvr>
                                    </p:animEffect>
                                  </p:childTnLst>
                                </p:cTn>
                              </p:par>
                              <p:par>
                                <p:cTn id="72" presetID="22" presetClass="entr" presetSubtype="1" fill="hold" nodeType="withEffect">
                                  <p:stCondLst>
                                    <p:cond delay="0"/>
                                  </p:stCondLst>
                                  <p:childTnLst>
                                    <p:set>
                                      <p:cBhvr>
                                        <p:cTn id="73" dur="1" fill="hold">
                                          <p:stCondLst>
                                            <p:cond delay="0"/>
                                          </p:stCondLst>
                                        </p:cTn>
                                        <p:tgtEl>
                                          <p:spTgt spid="131"/>
                                        </p:tgtEl>
                                        <p:attrNameLst>
                                          <p:attrName>style.visibility</p:attrName>
                                        </p:attrNameLst>
                                      </p:cBhvr>
                                      <p:to>
                                        <p:strVal val="visible"/>
                                      </p:to>
                                    </p:set>
                                    <p:animEffect transition="in" filter="wipe(up)">
                                      <p:cBhvr>
                                        <p:cTn id="74" dur="250"/>
                                        <p:tgtEl>
                                          <p:spTgt spid="131"/>
                                        </p:tgtEl>
                                      </p:cBhvr>
                                    </p:animEffect>
                                  </p:childTnLst>
                                </p:cTn>
                              </p:par>
                            </p:childTnLst>
                          </p:cTn>
                        </p:par>
                        <p:par>
                          <p:cTn id="75" fill="hold">
                            <p:stCondLst>
                              <p:cond delay="1250"/>
                            </p:stCondLst>
                            <p:childTnLst>
                              <p:par>
                                <p:cTn id="76" presetID="22" presetClass="entr" presetSubtype="8" fill="hold" nodeType="after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wipe(left)">
                                      <p:cBhvr>
                                        <p:cTn id="78" dur="250"/>
                                        <p:tgtEl>
                                          <p:spTgt spid="130"/>
                                        </p:tgtEl>
                                      </p:cBhvr>
                                    </p:animEffect>
                                  </p:childTnLst>
                                </p:cTn>
                              </p:par>
                            </p:childTnLst>
                          </p:cTn>
                        </p:par>
                        <p:par>
                          <p:cTn id="79" fill="hold">
                            <p:stCondLst>
                              <p:cond delay="1500"/>
                            </p:stCondLst>
                            <p:childTnLst>
                              <p:par>
                                <p:cTn id="80" presetID="22" presetClass="entr" presetSubtype="1"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250"/>
                                        <p:tgtEl>
                                          <p:spTgt spid="5"/>
                                        </p:tgtEl>
                                      </p:cBhvr>
                                    </p:animEffect>
                                  </p:childTnLst>
                                </p:cTn>
                              </p:par>
                            </p:childTnLst>
                          </p:cTn>
                        </p:par>
                        <p:par>
                          <p:cTn id="83" fill="hold">
                            <p:stCondLst>
                              <p:cond delay="1750"/>
                            </p:stCondLst>
                            <p:childTnLst>
                              <p:par>
                                <p:cTn id="84" presetID="22" presetClass="entr" presetSubtype="2" fill="hold" nodeType="afterEffect">
                                  <p:stCondLst>
                                    <p:cond delay="0"/>
                                  </p:stCondLst>
                                  <p:childTnLst>
                                    <p:set>
                                      <p:cBhvr>
                                        <p:cTn id="85" dur="1" fill="hold">
                                          <p:stCondLst>
                                            <p:cond delay="0"/>
                                          </p:stCondLst>
                                        </p:cTn>
                                        <p:tgtEl>
                                          <p:spTgt spid="128"/>
                                        </p:tgtEl>
                                        <p:attrNameLst>
                                          <p:attrName>style.visibility</p:attrName>
                                        </p:attrNameLst>
                                      </p:cBhvr>
                                      <p:to>
                                        <p:strVal val="visible"/>
                                      </p:to>
                                    </p:set>
                                    <p:animEffect transition="in" filter="wipe(right)">
                                      <p:cBhvr>
                                        <p:cTn id="86" dur="250"/>
                                        <p:tgtEl>
                                          <p:spTgt spid="1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fade">
                                      <p:cBhvr>
                                        <p:cTn id="89" dur="2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78" grpId="0"/>
      <p:bldP spid="96" grpId="0" animBg="1"/>
      <p:bldP spid="119" grpId="0" animBg="1"/>
      <p:bldP spid="125" grpId="0"/>
      <p:bldP spid="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F92F8F-FE9D-4217-9F00-EDC9571D733F}"/>
              </a:ext>
            </a:extLst>
          </p:cNvPr>
          <p:cNvSpPr/>
          <p:nvPr/>
        </p:nvSpPr>
        <p:spPr>
          <a:xfrm>
            <a:off x="1" y="1754362"/>
            <a:ext cx="9293224" cy="93057"/>
          </a:xfrm>
          <a:prstGeom prst="rect">
            <a:avLst/>
          </a:prstGeom>
          <a:gradFill>
            <a:gsLst>
              <a:gs pos="60000">
                <a:srgbClr val="B9B9B9"/>
              </a:gs>
              <a:gs pos="31000">
                <a:srgbClr val="CCCCCC"/>
              </a:gs>
              <a:gs pos="43000">
                <a:schemeClr val="bg1">
                  <a:lumMod val="95000"/>
                </a:schemeClr>
              </a:gs>
              <a:gs pos="0">
                <a:srgbClr val="A5A5A5"/>
              </a:gs>
              <a:gs pos="100000">
                <a:srgbClr val="A5A5A5"/>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72" name="Group 71">
            <a:extLst>
              <a:ext uri="{FF2B5EF4-FFF2-40B4-BE49-F238E27FC236}">
                <a16:creationId xmlns:a16="http://schemas.microsoft.com/office/drawing/2014/main" id="{2280969A-2F20-4FB1-B76F-4481768C3B94}"/>
              </a:ext>
            </a:extLst>
          </p:cNvPr>
          <p:cNvGrpSpPr/>
          <p:nvPr/>
        </p:nvGrpSpPr>
        <p:grpSpPr>
          <a:xfrm>
            <a:off x="488450" y="1708529"/>
            <a:ext cx="1573858" cy="1439340"/>
            <a:chOff x="2601941" y="2001832"/>
            <a:chExt cx="1804263" cy="1650052"/>
          </a:xfrm>
        </p:grpSpPr>
        <p:grpSp>
          <p:nvGrpSpPr>
            <p:cNvPr id="19" name="Group 18">
              <a:extLst>
                <a:ext uri="{FF2B5EF4-FFF2-40B4-BE49-F238E27FC236}">
                  <a16:creationId xmlns:a16="http://schemas.microsoft.com/office/drawing/2014/main" id="{9FF67A5E-0EF2-4A69-88E1-B9B34A2286D8}"/>
                </a:ext>
              </a:extLst>
            </p:cNvPr>
            <p:cNvGrpSpPr/>
            <p:nvPr/>
          </p:nvGrpSpPr>
          <p:grpSpPr>
            <a:xfrm>
              <a:off x="2632824" y="2001832"/>
              <a:ext cx="1773380" cy="1650052"/>
              <a:chOff x="2632824" y="2001832"/>
              <a:chExt cx="1773380" cy="1650052"/>
            </a:xfrm>
          </p:grpSpPr>
          <p:grpSp>
            <p:nvGrpSpPr>
              <p:cNvPr id="23" name="Group 22">
                <a:extLst>
                  <a:ext uri="{FF2B5EF4-FFF2-40B4-BE49-F238E27FC236}">
                    <a16:creationId xmlns:a16="http://schemas.microsoft.com/office/drawing/2014/main" id="{91A70777-7383-4FFE-9955-67D31E821775}"/>
                  </a:ext>
                </a:extLst>
              </p:cNvPr>
              <p:cNvGrpSpPr/>
              <p:nvPr/>
            </p:nvGrpSpPr>
            <p:grpSpPr>
              <a:xfrm rot="21375426" flipH="1">
                <a:off x="2632824" y="2786013"/>
                <a:ext cx="1773380" cy="865871"/>
                <a:chOff x="6116090" y="2470381"/>
                <a:chExt cx="1773380" cy="865871"/>
              </a:xfrm>
            </p:grpSpPr>
            <p:sp>
              <p:nvSpPr>
                <p:cNvPr id="27" name="Freeform: Shape 26">
                  <a:extLst>
                    <a:ext uri="{FF2B5EF4-FFF2-40B4-BE49-F238E27FC236}">
                      <a16:creationId xmlns:a16="http://schemas.microsoft.com/office/drawing/2014/main" id="{2D7AD192-2CE1-4278-8313-973731F07FE8}"/>
                    </a:ext>
                  </a:extLst>
                </p:cNvPr>
                <p:cNvSpPr/>
                <p:nvPr/>
              </p:nvSpPr>
              <p:spPr bwMode="auto">
                <a:xfrm rot="21169177">
                  <a:off x="6116090" y="2470381"/>
                  <a:ext cx="1773380" cy="865871"/>
                </a:xfrm>
                <a:custGeom>
                  <a:avLst/>
                  <a:gdLst>
                    <a:gd name="connsiteX0" fmla="*/ 123458 w 1773380"/>
                    <a:gd name="connsiteY0" fmla="*/ 66423 h 865871"/>
                    <a:gd name="connsiteX1" fmla="*/ 62381 w 1773380"/>
                    <a:gd name="connsiteY1" fmla="*/ 113832 h 865871"/>
                    <a:gd name="connsiteX2" fmla="*/ 109791 w 1773380"/>
                    <a:gd name="connsiteY2" fmla="*/ 174909 h 865871"/>
                    <a:gd name="connsiteX3" fmla="*/ 170868 w 1773380"/>
                    <a:gd name="connsiteY3" fmla="*/ 127499 h 865871"/>
                    <a:gd name="connsiteX4" fmla="*/ 123458 w 1773380"/>
                    <a:gd name="connsiteY4" fmla="*/ 66423 h 865871"/>
                    <a:gd name="connsiteX5" fmla="*/ 1625378 w 1773380"/>
                    <a:gd name="connsiteY5" fmla="*/ 76047 h 865871"/>
                    <a:gd name="connsiteX6" fmla="*/ 1564301 w 1773380"/>
                    <a:gd name="connsiteY6" fmla="*/ 123457 h 865871"/>
                    <a:gd name="connsiteX7" fmla="*/ 1611711 w 1773380"/>
                    <a:gd name="connsiteY7" fmla="*/ 184534 h 865871"/>
                    <a:gd name="connsiteX8" fmla="*/ 1672787 w 1773380"/>
                    <a:gd name="connsiteY8" fmla="*/ 137124 h 865871"/>
                    <a:gd name="connsiteX9" fmla="*/ 1625378 w 1773380"/>
                    <a:gd name="connsiteY9" fmla="*/ 76047 h 865871"/>
                    <a:gd name="connsiteX10" fmla="*/ 1649630 w 1773380"/>
                    <a:gd name="connsiteY10" fmla="*/ 0 h 865871"/>
                    <a:gd name="connsiteX11" fmla="*/ 1773380 w 1773380"/>
                    <a:gd name="connsiteY11" fmla="*/ 123750 h 865871"/>
                    <a:gd name="connsiteX12" fmla="*/ 1773380 w 1773380"/>
                    <a:gd name="connsiteY12" fmla="*/ 742121 h 865871"/>
                    <a:gd name="connsiteX13" fmla="*/ 1649630 w 1773380"/>
                    <a:gd name="connsiteY13" fmla="*/ 865871 h 865871"/>
                    <a:gd name="connsiteX14" fmla="*/ 123750 w 1773380"/>
                    <a:gd name="connsiteY14" fmla="*/ 865871 h 865871"/>
                    <a:gd name="connsiteX15" fmla="*/ 0 w 1773380"/>
                    <a:gd name="connsiteY15" fmla="*/ 742121 h 865871"/>
                    <a:gd name="connsiteX16" fmla="*/ 0 w 1773380"/>
                    <a:gd name="connsiteY16" fmla="*/ 123750 h 865871"/>
                    <a:gd name="connsiteX17" fmla="*/ 123750 w 1773380"/>
                    <a:gd name="connsiteY17" fmla="*/ 0 h 8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380" h="865871">
                      <a:moveTo>
                        <a:pt x="123458" y="66423"/>
                      </a:moveTo>
                      <a:cubicBezTo>
                        <a:pt x="93500" y="62648"/>
                        <a:pt x="66155" y="83874"/>
                        <a:pt x="62381" y="113832"/>
                      </a:cubicBezTo>
                      <a:cubicBezTo>
                        <a:pt x="58607" y="143790"/>
                        <a:pt x="79833" y="171135"/>
                        <a:pt x="109791" y="174909"/>
                      </a:cubicBezTo>
                      <a:cubicBezTo>
                        <a:pt x="139749" y="178683"/>
                        <a:pt x="167094" y="157458"/>
                        <a:pt x="170868" y="127499"/>
                      </a:cubicBezTo>
                      <a:cubicBezTo>
                        <a:pt x="174642" y="97541"/>
                        <a:pt x="153416" y="70197"/>
                        <a:pt x="123458" y="66423"/>
                      </a:cubicBezTo>
                      <a:close/>
                      <a:moveTo>
                        <a:pt x="1625378" y="76047"/>
                      </a:moveTo>
                      <a:cubicBezTo>
                        <a:pt x="1595420" y="72273"/>
                        <a:pt x="1568075" y="93499"/>
                        <a:pt x="1564301" y="123457"/>
                      </a:cubicBezTo>
                      <a:cubicBezTo>
                        <a:pt x="1560527" y="153415"/>
                        <a:pt x="1581752" y="180760"/>
                        <a:pt x="1611711" y="184534"/>
                      </a:cubicBezTo>
                      <a:cubicBezTo>
                        <a:pt x="1641669" y="188308"/>
                        <a:pt x="1669013" y="167082"/>
                        <a:pt x="1672787" y="137124"/>
                      </a:cubicBezTo>
                      <a:cubicBezTo>
                        <a:pt x="1676562" y="107166"/>
                        <a:pt x="1655336" y="79822"/>
                        <a:pt x="1625378" y="76047"/>
                      </a:cubicBezTo>
                      <a:close/>
                      <a:moveTo>
                        <a:pt x="1649630" y="0"/>
                      </a:moveTo>
                      <a:cubicBezTo>
                        <a:pt x="1717975" y="0"/>
                        <a:pt x="1773380" y="55405"/>
                        <a:pt x="1773380" y="123750"/>
                      </a:cubicBezTo>
                      <a:lnTo>
                        <a:pt x="1773380" y="742121"/>
                      </a:lnTo>
                      <a:cubicBezTo>
                        <a:pt x="1773380" y="810466"/>
                        <a:pt x="1717975" y="865871"/>
                        <a:pt x="1649630" y="865871"/>
                      </a:cubicBezTo>
                      <a:lnTo>
                        <a:pt x="123750" y="865871"/>
                      </a:lnTo>
                      <a:cubicBezTo>
                        <a:pt x="55405" y="865871"/>
                        <a:pt x="0" y="810466"/>
                        <a:pt x="0" y="742121"/>
                      </a:cubicBezTo>
                      <a:lnTo>
                        <a:pt x="0" y="123750"/>
                      </a:lnTo>
                      <a:cubicBezTo>
                        <a:pt x="0" y="55405"/>
                        <a:pt x="55405" y="0"/>
                        <a:pt x="123750" y="0"/>
                      </a:cubicBezTo>
                      <a:close/>
                    </a:path>
                  </a:pathLst>
                </a:custGeom>
                <a:solidFill>
                  <a:srgbClr val="BDC1BB"/>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sp>
              <p:nvSpPr>
                <p:cNvPr id="28" name="Freeform: Shape 27">
                  <a:extLst>
                    <a:ext uri="{FF2B5EF4-FFF2-40B4-BE49-F238E27FC236}">
                      <a16:creationId xmlns:a16="http://schemas.microsoft.com/office/drawing/2014/main" id="{0179E2F4-4396-48F6-9246-C7AB14FF027A}"/>
                    </a:ext>
                  </a:extLst>
                </p:cNvPr>
                <p:cNvSpPr/>
                <p:nvPr/>
              </p:nvSpPr>
              <p:spPr bwMode="auto">
                <a:xfrm rot="21169177">
                  <a:off x="6156891" y="2525530"/>
                  <a:ext cx="1679121" cy="763806"/>
                </a:xfrm>
                <a:custGeom>
                  <a:avLst/>
                  <a:gdLst>
                    <a:gd name="connsiteX0" fmla="*/ 1517843 w 1679121"/>
                    <a:gd name="connsiteY0" fmla="*/ 0 h 763806"/>
                    <a:gd name="connsiteX1" fmla="*/ 1491884 w 1679121"/>
                    <a:gd name="connsiteY1" fmla="*/ 29685 h 763806"/>
                    <a:gd name="connsiteX2" fmla="*/ 1478354 w 1679121"/>
                    <a:gd name="connsiteY2" fmla="*/ 69904 h 763806"/>
                    <a:gd name="connsiteX3" fmla="*/ 1571019 w 1679121"/>
                    <a:gd name="connsiteY3" fmla="*/ 189283 h 763806"/>
                    <a:gd name="connsiteX4" fmla="*/ 1676867 w 1679121"/>
                    <a:gd name="connsiteY4" fmla="*/ 136837 h 763806"/>
                    <a:gd name="connsiteX5" fmla="*/ 1679121 w 1679121"/>
                    <a:gd name="connsiteY5" fmla="*/ 130136 h 763806"/>
                    <a:gd name="connsiteX6" fmla="*/ 1679121 w 1679121"/>
                    <a:gd name="connsiteY6" fmla="*/ 695652 h 763806"/>
                    <a:gd name="connsiteX7" fmla="*/ 1610967 w 1679121"/>
                    <a:gd name="connsiteY7" fmla="*/ 763806 h 763806"/>
                    <a:gd name="connsiteX8" fmla="*/ 68154 w 1679121"/>
                    <a:gd name="connsiteY8" fmla="*/ 763806 h 763806"/>
                    <a:gd name="connsiteX9" fmla="*/ 0 w 1679121"/>
                    <a:gd name="connsiteY9" fmla="*/ 695652 h 763806"/>
                    <a:gd name="connsiteX10" fmla="*/ 0 w 1679121"/>
                    <a:gd name="connsiteY10" fmla="*/ 138795 h 763806"/>
                    <a:gd name="connsiteX11" fmla="*/ 23502 w 1679121"/>
                    <a:gd name="connsiteY11" fmla="*/ 159347 h 763806"/>
                    <a:gd name="connsiteX12" fmla="*/ 63721 w 1679121"/>
                    <a:gd name="connsiteY12" fmla="*/ 172878 h 763806"/>
                    <a:gd name="connsiteX13" fmla="*/ 183100 w 1679121"/>
                    <a:gd name="connsiteY13" fmla="*/ 80213 h 763806"/>
                    <a:gd name="connsiteX14" fmla="*/ 161492 w 1679121"/>
                    <a:gd name="connsiteY14" fmla="*/ 1332 h 763806"/>
                    <a:gd name="connsiteX15" fmla="*/ 159969 w 1679121"/>
                    <a:gd name="connsiteY15" fmla="*/ 0 h 7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9121" h="763806">
                      <a:moveTo>
                        <a:pt x="1517843" y="0"/>
                      </a:moveTo>
                      <a:lnTo>
                        <a:pt x="1491884" y="29685"/>
                      </a:lnTo>
                      <a:cubicBezTo>
                        <a:pt x="1484921" y="41694"/>
                        <a:pt x="1480198" y="55266"/>
                        <a:pt x="1478354" y="69904"/>
                      </a:cubicBezTo>
                      <a:cubicBezTo>
                        <a:pt x="1470977" y="128458"/>
                        <a:pt x="1512465" y="181906"/>
                        <a:pt x="1571019" y="189283"/>
                      </a:cubicBezTo>
                      <a:cubicBezTo>
                        <a:pt x="1614934" y="194815"/>
                        <a:pt x="1655978" y="172862"/>
                        <a:pt x="1676867" y="136837"/>
                      </a:cubicBezTo>
                      <a:lnTo>
                        <a:pt x="1679121" y="130136"/>
                      </a:lnTo>
                      <a:lnTo>
                        <a:pt x="1679121" y="695652"/>
                      </a:lnTo>
                      <a:cubicBezTo>
                        <a:pt x="1679121" y="733292"/>
                        <a:pt x="1648607" y="763806"/>
                        <a:pt x="1610967" y="763806"/>
                      </a:cubicBezTo>
                      <a:lnTo>
                        <a:pt x="68154" y="763806"/>
                      </a:lnTo>
                      <a:cubicBezTo>
                        <a:pt x="30514" y="763806"/>
                        <a:pt x="0" y="733292"/>
                        <a:pt x="0" y="695652"/>
                      </a:cubicBezTo>
                      <a:lnTo>
                        <a:pt x="0" y="138795"/>
                      </a:lnTo>
                      <a:lnTo>
                        <a:pt x="23502" y="159347"/>
                      </a:lnTo>
                      <a:cubicBezTo>
                        <a:pt x="35511" y="166310"/>
                        <a:pt x="49083" y="171034"/>
                        <a:pt x="63721" y="172878"/>
                      </a:cubicBezTo>
                      <a:cubicBezTo>
                        <a:pt x="122275" y="180255"/>
                        <a:pt x="175723" y="138767"/>
                        <a:pt x="183100" y="80213"/>
                      </a:cubicBezTo>
                      <a:cubicBezTo>
                        <a:pt x="186788" y="50936"/>
                        <a:pt x="178261" y="22935"/>
                        <a:pt x="161492" y="1332"/>
                      </a:cubicBezTo>
                      <a:lnTo>
                        <a:pt x="159969" y="0"/>
                      </a:lnTo>
                      <a:close/>
                    </a:path>
                  </a:pathLst>
                </a:custGeom>
                <a:solidFill>
                  <a:srgbClr val="FF3FB6"/>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cxnSp>
            <p:nvCxnSpPr>
              <p:cNvPr id="24" name="Straight Connector 23">
                <a:extLst>
                  <a:ext uri="{FF2B5EF4-FFF2-40B4-BE49-F238E27FC236}">
                    <a16:creationId xmlns:a16="http://schemas.microsoft.com/office/drawing/2014/main" id="{7232A316-84DF-4CDC-8409-A06A6E0DB63A}"/>
                  </a:ext>
                </a:extLst>
              </p:cNvPr>
              <p:cNvCxnSpPr>
                <a:cxnSpLocks/>
              </p:cNvCxnSpPr>
              <p:nvPr/>
            </p:nvCxnSpPr>
            <p:spPr>
              <a:xfrm flipH="1" flipV="1">
                <a:off x="3502802" y="2046024"/>
                <a:ext cx="786324" cy="906983"/>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B99DAD-C5DF-4CCF-A552-7713E897E8F1}"/>
                  </a:ext>
                </a:extLst>
              </p:cNvPr>
              <p:cNvCxnSpPr>
                <a:cxnSpLocks/>
              </p:cNvCxnSpPr>
              <p:nvPr/>
            </p:nvCxnSpPr>
            <p:spPr>
              <a:xfrm flipV="1">
                <a:off x="2802113" y="2054374"/>
                <a:ext cx="568992" cy="782328"/>
              </a:xfrm>
              <a:prstGeom prst="line">
                <a:avLst/>
              </a:prstGeom>
              <a:ln w="22225">
                <a:solidFill>
                  <a:srgbClr val="BDC1BB"/>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E470935-4B71-491A-946C-1E3FFC58BC26}"/>
                  </a:ext>
                </a:extLst>
              </p:cNvPr>
              <p:cNvSpPr/>
              <p:nvPr/>
            </p:nvSpPr>
            <p:spPr bwMode="auto">
              <a:xfrm rot="21375426" flipH="1">
                <a:off x="3349353" y="2001832"/>
                <a:ext cx="196414" cy="196414"/>
              </a:xfrm>
              <a:prstGeom prst="ellipse">
                <a:avLst/>
              </a:prstGeom>
              <a:solidFill>
                <a:srgbClr val="BE0077"/>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400" b="1" kern="0" dirty="0" err="1">
                  <a:solidFill>
                    <a:srgbClr val="FFFFFF"/>
                  </a:solidFill>
                  <a:latin typeface="Arial"/>
                </a:endParaRPr>
              </a:p>
            </p:txBody>
          </p:sp>
        </p:grpSp>
        <p:sp>
          <p:nvSpPr>
            <p:cNvPr id="21" name="TextBox 20">
              <a:extLst>
                <a:ext uri="{FF2B5EF4-FFF2-40B4-BE49-F238E27FC236}">
                  <a16:creationId xmlns:a16="http://schemas.microsoft.com/office/drawing/2014/main" id="{C36E9383-0B35-4F4B-B87C-3B330FBC4E51}"/>
                </a:ext>
              </a:extLst>
            </p:cNvPr>
            <p:cNvSpPr txBox="1"/>
            <p:nvPr/>
          </p:nvSpPr>
          <p:spPr>
            <a:xfrm rot="167113">
              <a:off x="2601941" y="3055948"/>
              <a:ext cx="1775499" cy="3528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a:rPr>
                <a:t>Buy and sell</a:t>
              </a:r>
            </a:p>
          </p:txBody>
        </p:sp>
      </p:grpSp>
      <p:sp>
        <p:nvSpPr>
          <p:cNvPr id="76" name="Title 1">
            <a:extLst>
              <a:ext uri="{FF2B5EF4-FFF2-40B4-BE49-F238E27FC236}">
                <a16:creationId xmlns:a16="http://schemas.microsoft.com/office/drawing/2014/main" id="{273145E5-0BA3-459B-AA2C-EF8698B4EFE6}"/>
              </a:ext>
            </a:extLst>
          </p:cNvPr>
          <p:cNvSpPr>
            <a:spLocks noGrp="1"/>
          </p:cNvSpPr>
          <p:nvPr>
            <p:ph type="title"/>
          </p:nvPr>
        </p:nvSpPr>
        <p:spPr>
          <a:xfrm>
            <a:off x="463549" y="292100"/>
            <a:ext cx="8509000" cy="762000"/>
          </a:xfrm>
        </p:spPr>
        <p:txBody>
          <a:bodyPr anchor="ctr">
            <a:noAutofit/>
          </a:bodyPr>
          <a:lstStyle/>
          <a:p>
            <a:r>
              <a:rPr lang="en-GB" dirty="0"/>
              <a:t>share </a:t>
            </a:r>
            <a:r>
              <a:rPr lang="en-GB"/>
              <a:t>save options.</a:t>
            </a:r>
            <a:endParaRPr lang="en-GB" dirty="0"/>
          </a:p>
        </p:txBody>
      </p:sp>
      <p:sp>
        <p:nvSpPr>
          <p:cNvPr id="79" name="Rectangle 78">
            <a:extLst>
              <a:ext uri="{FF2B5EF4-FFF2-40B4-BE49-F238E27FC236}">
                <a16:creationId xmlns:a16="http://schemas.microsoft.com/office/drawing/2014/main" id="{E1FFD1E6-67BE-4E82-8391-47CCFB7F3732}"/>
              </a:ext>
            </a:extLst>
          </p:cNvPr>
          <p:cNvSpPr/>
          <p:nvPr/>
        </p:nvSpPr>
        <p:spPr>
          <a:xfrm>
            <a:off x="506975" y="3581672"/>
            <a:ext cx="8279275" cy="1785104"/>
          </a:xfrm>
          <a:prstGeom prst="rect">
            <a:avLst/>
          </a:prstGeom>
        </p:spPr>
        <p:txBody>
          <a:bodyPr wrap="square">
            <a:spAutoFit/>
          </a:bodyPr>
          <a:lstStyle/>
          <a:p>
            <a:pPr marL="0" marR="0" lvl="1" algn="l" defTabSz="914400" rtl="0" eaLnBrk="1" fontAlgn="base" latinLnBrk="0" hangingPunct="1">
              <a:lnSpc>
                <a:spcPct val="100000"/>
              </a:lnSpc>
              <a:spcBef>
                <a:spcPct val="0"/>
              </a:spcBef>
              <a:spcAft>
                <a:spcPts val="1200"/>
              </a:spcAft>
              <a:buClr>
                <a:srgbClr val="635A54"/>
              </a:buClr>
              <a:buSzPct val="150000"/>
              <a:tabLst/>
              <a:defRPr/>
            </a:pPr>
            <a:r>
              <a:rPr lang="en-GB" sz="1600" dirty="0">
                <a:solidFill>
                  <a:srgbClr val="000000"/>
                </a:solidFill>
              </a:rPr>
              <a:t>In the event that the share price increases above the options price…</a:t>
            </a:r>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a:p>
            <a:pPr marL="268288" marR="0" lvl="1" indent="-268288" algn="l" defTabSz="914400" rtl="0" eaLnBrk="1" fontAlgn="base" latinLnBrk="0" hangingPunct="1">
              <a:lnSpc>
                <a:spcPct val="100000"/>
              </a:lnSpc>
              <a:spcBef>
                <a:spcPct val="0"/>
              </a:spcBef>
              <a:spcAft>
                <a:spcPts val="1200"/>
              </a:spcAft>
              <a:buClr>
                <a:srgbClr val="635A54"/>
              </a:buClr>
              <a:buSzPct val="150000"/>
              <a:buFont typeface="Arial"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The proceeds will be sent by BACs to your bank account</a:t>
            </a:r>
            <a:endParaRPr kumimoji="0" lang="en-GB" sz="1600" b="1" i="0" u="none" strike="noStrike" kern="1200" cap="none" spc="0" normalizeH="0" baseline="0" noProof="0" dirty="0">
              <a:ln>
                <a:noFill/>
              </a:ln>
              <a:solidFill>
                <a:srgbClr val="000000"/>
              </a:solidFill>
              <a:effectLst/>
              <a:uLnTx/>
              <a:uFillTx/>
              <a:latin typeface="Arial" charset="0"/>
              <a:ea typeface="+mn-ea"/>
              <a:cs typeface="+mn-cs"/>
            </a:endParaRPr>
          </a:p>
          <a:p>
            <a:pPr marL="268288" marR="0" lvl="1" indent="-268288" algn="l" defTabSz="914400" rtl="0" eaLnBrk="1" fontAlgn="base" latinLnBrk="0" hangingPunct="1">
              <a:lnSpc>
                <a:spcPct val="100000"/>
              </a:lnSpc>
              <a:spcBef>
                <a:spcPct val="0"/>
              </a:spcBef>
              <a:spcAft>
                <a:spcPts val="1200"/>
              </a:spcAft>
              <a:buClr>
                <a:srgbClr val="635A54"/>
              </a:buClr>
              <a:buSzPct val="150000"/>
              <a:buFont typeface="Arial"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You will not know the GSK share price in advance</a:t>
            </a:r>
          </a:p>
          <a:p>
            <a:pPr marL="268288" marR="0" lvl="1" indent="-268288" algn="l" defTabSz="914400" rtl="0" eaLnBrk="1" fontAlgn="base" latinLnBrk="0" hangingPunct="1">
              <a:lnSpc>
                <a:spcPct val="100000"/>
              </a:lnSpc>
              <a:spcBef>
                <a:spcPct val="0"/>
              </a:spcBef>
              <a:spcAft>
                <a:spcPts val="1200"/>
              </a:spcAft>
              <a:buClr>
                <a:srgbClr val="635A54"/>
              </a:buClr>
              <a:buSzPct val="150000"/>
              <a:buFont typeface="Arial"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Details of any </a:t>
            </a:r>
            <a:r>
              <a:rPr kumimoji="0" lang="en-GB" sz="1600" b="0" i="0" u="none" strike="noStrike" kern="1200" cap="none" spc="0" normalizeH="0" noProof="0" dirty="0">
                <a:ln>
                  <a:noFill/>
                </a:ln>
                <a:solidFill>
                  <a:srgbClr val="000000"/>
                </a:solidFill>
                <a:effectLst/>
                <a:uLnTx/>
                <a:uFillTx/>
                <a:latin typeface="Arial" charset="0"/>
                <a:ea typeface="+mn-ea"/>
                <a:cs typeface="+mn-cs"/>
              </a:rPr>
              <a:t>dealing charges that apply when you sell your shares are in your share save maturity guide available on Total Reward Online</a:t>
            </a:r>
            <a:endParaRPr kumimoji="0" lang="en-GB" sz="16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19596197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wipe(left)">
                                      <p:cBhvr>
                                        <p:cTn id="7" dur="500"/>
                                        <p:tgtEl>
                                          <p:spTgt spid="7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animEffect transition="in" filter="wipe(left)">
                                      <p:cBhvr>
                                        <p:cTn id="11" dur="500"/>
                                        <p:tgtEl>
                                          <p:spTgt spid="7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9">
                                            <p:txEl>
                                              <p:pRg st="2" end="2"/>
                                            </p:txEl>
                                          </p:spTgt>
                                        </p:tgtEl>
                                        <p:attrNameLst>
                                          <p:attrName>style.visibility</p:attrName>
                                        </p:attrNameLst>
                                      </p:cBhvr>
                                      <p:to>
                                        <p:strVal val="visible"/>
                                      </p:to>
                                    </p:set>
                                    <p:animEffect transition="in" filter="wipe(left)">
                                      <p:cBhvr>
                                        <p:cTn id="16" dur="500"/>
                                        <p:tgtEl>
                                          <p:spTgt spid="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9">
                                            <p:txEl>
                                              <p:pRg st="3" end="3"/>
                                            </p:txEl>
                                          </p:spTgt>
                                        </p:tgtEl>
                                        <p:attrNameLst>
                                          <p:attrName>style.visibility</p:attrName>
                                        </p:attrNameLst>
                                      </p:cBhvr>
                                      <p:to>
                                        <p:strVal val="visible"/>
                                      </p:to>
                                    </p:set>
                                    <p:animEffect transition="in" filter="wipe(left)">
                                      <p:cBhvr>
                                        <p:cTn id="21" dur="500"/>
                                        <p:tgtEl>
                                          <p:spTgt spid="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how tax could apply to </a:t>
            </a:r>
            <a:r>
              <a:rPr lang="en-GB" sz="4400" b="0">
                <a:solidFill>
                  <a:srgbClr val="003A70"/>
                </a:solidFill>
              </a:rPr>
              <a:t>any gains.</a:t>
            </a:r>
            <a:endParaRPr lang="en-GB" sz="4400" b="0" dirty="0">
              <a:solidFill>
                <a:srgbClr val="003A70"/>
              </a:solidFill>
            </a:endParaRPr>
          </a:p>
        </p:txBody>
      </p:sp>
      <p:pic>
        <p:nvPicPr>
          <p:cNvPr id="4" name="Picture 3" descr="C:\Users\JohnsonR\Desktop\capital gains t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13" y="1700808"/>
            <a:ext cx="3700487" cy="3700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8E01C-20F9-72D1-5BBD-011D6A6C99AB}"/>
              </a:ext>
            </a:extLst>
          </p:cNvPr>
          <p:cNvPicPr>
            <a:picLocks noChangeAspect="1"/>
          </p:cNvPicPr>
          <p:nvPr/>
        </p:nvPicPr>
        <p:blipFill>
          <a:blip r:embed="rId3"/>
          <a:stretch>
            <a:fillRect/>
          </a:stretch>
        </p:blipFill>
        <p:spPr>
          <a:xfrm>
            <a:off x="0" y="0"/>
            <a:ext cx="9144000" cy="5627077"/>
          </a:xfrm>
          <a:prstGeom prst="rect">
            <a:avLst/>
          </a:prstGeom>
        </p:spPr>
      </p:pic>
    </p:spTree>
    <p:custDataLst>
      <p:tags r:id="rId1"/>
    </p:custDataLst>
    <p:extLst>
      <p:ext uri="{BB962C8B-B14F-4D97-AF65-F5344CB8AC3E}">
        <p14:creationId xmlns:p14="http://schemas.microsoft.com/office/powerpoint/2010/main" val="175458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E36194-BC00-4A49-9D98-E8982E0E1FE9}"/>
              </a:ext>
            </a:extLst>
          </p:cNvPr>
          <p:cNvSpPr/>
          <p:nvPr/>
        </p:nvSpPr>
        <p:spPr>
          <a:xfrm>
            <a:off x="7898812" y="5713904"/>
            <a:ext cx="286751" cy="196557"/>
          </a:xfrm>
          <a:prstGeom prst="rect">
            <a:avLst/>
          </a:prstGeom>
          <a:solidFill>
            <a:srgbClr val="543C5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7" name="Pentagon 3">
            <a:extLst>
              <a:ext uri="{FF2B5EF4-FFF2-40B4-BE49-F238E27FC236}">
                <a16:creationId xmlns:a16="http://schemas.microsoft.com/office/drawing/2014/main" id="{3DA87D99-EC22-447B-A9ED-9D879883F9B7}"/>
              </a:ext>
            </a:extLst>
          </p:cNvPr>
          <p:cNvSpPr/>
          <p:nvPr/>
        </p:nvSpPr>
        <p:spPr>
          <a:xfrm rot="16200000">
            <a:off x="5640873" y="2296751"/>
            <a:ext cx="3780676" cy="2471981"/>
          </a:xfrm>
          <a:custGeom>
            <a:avLst/>
            <a:gdLst/>
            <a:ahLst/>
            <a:cxnLst/>
            <a:rect l="l" t="t" r="r" b="b"/>
            <a:pathLst>
              <a:path w="1872208" h="1224136">
                <a:moveTo>
                  <a:pt x="1872208" y="612069"/>
                </a:moveTo>
                <a:lnTo>
                  <a:pt x="1395205" y="1224136"/>
                </a:lnTo>
                <a:lnTo>
                  <a:pt x="1080120" y="1224136"/>
                </a:lnTo>
                <a:lnTo>
                  <a:pt x="1080120" y="1224135"/>
                </a:lnTo>
                <a:lnTo>
                  <a:pt x="0" y="1224135"/>
                </a:lnTo>
                <a:lnTo>
                  <a:pt x="0" y="0"/>
                </a:lnTo>
                <a:lnTo>
                  <a:pt x="1080120" y="0"/>
                </a:lnTo>
                <a:lnTo>
                  <a:pt x="1080120" y="2"/>
                </a:lnTo>
                <a:lnTo>
                  <a:pt x="1395205" y="2"/>
                </a:lnTo>
                <a:close/>
              </a:path>
            </a:pathLst>
          </a:custGeom>
          <a:solidFill>
            <a:srgbClr val="F2F2F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8" name="Round Same Side Corner Rectangle 7">
            <a:extLst>
              <a:ext uri="{FF2B5EF4-FFF2-40B4-BE49-F238E27FC236}">
                <a16:creationId xmlns:a16="http://schemas.microsoft.com/office/drawing/2014/main" id="{CDB85C08-D196-4718-B98F-332BD79B1186}"/>
              </a:ext>
            </a:extLst>
          </p:cNvPr>
          <p:cNvSpPr/>
          <p:nvPr/>
        </p:nvSpPr>
        <p:spPr>
          <a:xfrm rot="10800000">
            <a:off x="6295222" y="5423080"/>
            <a:ext cx="2471979" cy="290821"/>
          </a:xfrm>
          <a:prstGeom prst="round2SameRect">
            <a:avLst>
              <a:gd name="adj1" fmla="val 30088"/>
              <a:gd name="adj2" fmla="val 0"/>
            </a:avLst>
          </a:prstGeom>
          <a:solidFill>
            <a:srgbClr val="FFAF79"/>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A423DE5-08D9-467F-A533-42E08E44AC86}"/>
              </a:ext>
            </a:extLst>
          </p:cNvPr>
          <p:cNvSpPr/>
          <p:nvPr/>
        </p:nvSpPr>
        <p:spPr>
          <a:xfrm>
            <a:off x="7072726" y="1913217"/>
            <a:ext cx="916967" cy="916966"/>
          </a:xfrm>
          <a:prstGeom prst="ellipse">
            <a:avLst/>
          </a:prstGeom>
          <a:solidFill>
            <a:srgbClr val="FF8D3F"/>
          </a:solidFill>
          <a:ln w="635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9A30718E-9653-4646-B314-2AAF3930AF8E}"/>
              </a:ext>
            </a:extLst>
          </p:cNvPr>
          <p:cNvSpPr/>
          <p:nvPr/>
        </p:nvSpPr>
        <p:spPr>
          <a:xfrm>
            <a:off x="7896853" y="5014484"/>
            <a:ext cx="870348" cy="895977"/>
          </a:xfrm>
          <a:custGeom>
            <a:avLst/>
            <a:gdLst/>
            <a:ahLst/>
            <a:cxnLst/>
            <a:rect l="l" t="t" r="r" b="b"/>
            <a:pathLst>
              <a:path w="431000" h="443692">
                <a:moveTo>
                  <a:pt x="431000" y="0"/>
                </a:moveTo>
                <a:lnTo>
                  <a:pt x="431000" y="343408"/>
                </a:lnTo>
                <a:cubicBezTo>
                  <a:pt x="431000" y="398793"/>
                  <a:pt x="386101" y="443692"/>
                  <a:pt x="330716" y="443692"/>
                </a:cubicBezTo>
                <a:lnTo>
                  <a:pt x="0" y="443692"/>
                </a:lnTo>
                <a:close/>
              </a:path>
            </a:pathLst>
          </a:custGeom>
          <a:solidFill>
            <a:srgbClr val="FF8D3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CFF44D-E381-4F4B-8990-7CC86C79DC98}"/>
              </a:ext>
            </a:extLst>
          </p:cNvPr>
          <p:cNvSpPr/>
          <p:nvPr/>
        </p:nvSpPr>
        <p:spPr>
          <a:xfrm>
            <a:off x="6880564" y="2831582"/>
            <a:ext cx="1137619" cy="338554"/>
          </a:xfrm>
          <a:prstGeom prst="rect">
            <a:avLst/>
          </a:prstGeom>
          <a:ln>
            <a:noFill/>
          </a:ln>
        </p:spPr>
        <p:txBody>
          <a:bodyPr wrap="none">
            <a:spAutoFit/>
          </a:bodyPr>
          <a:lstStyle/>
          <a:p>
            <a:pPr eaLnBrk="1" fontAlgn="auto" hangingPunct="1">
              <a:spcBef>
                <a:spcPts val="0"/>
              </a:spcBef>
              <a:spcAft>
                <a:spcPts val="0"/>
              </a:spcAft>
              <a:defRPr/>
            </a:pPr>
            <a:r>
              <a:rPr lang="en-GB" sz="1600" b="1" dirty="0">
                <a:solidFill>
                  <a:srgbClr val="000000"/>
                </a:solidFill>
                <a:latin typeface="Arial"/>
                <a:ea typeface="+mn-ea"/>
                <a:cs typeface="+mn-cs"/>
              </a:rPr>
              <a:t>Tax Rates</a:t>
            </a:r>
          </a:p>
        </p:txBody>
      </p:sp>
      <p:sp>
        <p:nvSpPr>
          <p:cNvPr id="12" name="Rectangle 11">
            <a:extLst>
              <a:ext uri="{FF2B5EF4-FFF2-40B4-BE49-F238E27FC236}">
                <a16:creationId xmlns:a16="http://schemas.microsoft.com/office/drawing/2014/main" id="{74FD317B-85A8-423E-B2CA-3E28F4631465}"/>
              </a:ext>
            </a:extLst>
          </p:cNvPr>
          <p:cNvSpPr/>
          <p:nvPr/>
        </p:nvSpPr>
        <p:spPr>
          <a:xfrm>
            <a:off x="4928080" y="5713904"/>
            <a:ext cx="286751" cy="196557"/>
          </a:xfrm>
          <a:prstGeom prst="rect">
            <a:avLst/>
          </a:prstGeom>
          <a:solidFill>
            <a:srgbClr val="03558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13" name="Pentagon 3">
            <a:extLst>
              <a:ext uri="{FF2B5EF4-FFF2-40B4-BE49-F238E27FC236}">
                <a16:creationId xmlns:a16="http://schemas.microsoft.com/office/drawing/2014/main" id="{F24E690E-0EA7-42D0-B324-49F89F2C662F}"/>
              </a:ext>
            </a:extLst>
          </p:cNvPr>
          <p:cNvSpPr/>
          <p:nvPr/>
        </p:nvSpPr>
        <p:spPr>
          <a:xfrm rot="16200000">
            <a:off x="2670141" y="2296751"/>
            <a:ext cx="3780676" cy="2471981"/>
          </a:xfrm>
          <a:custGeom>
            <a:avLst/>
            <a:gdLst/>
            <a:ahLst/>
            <a:cxnLst/>
            <a:rect l="l" t="t" r="r" b="b"/>
            <a:pathLst>
              <a:path w="1872208" h="1224136">
                <a:moveTo>
                  <a:pt x="1872208" y="612069"/>
                </a:moveTo>
                <a:lnTo>
                  <a:pt x="1395205" y="1224136"/>
                </a:lnTo>
                <a:lnTo>
                  <a:pt x="1080120" y="1224136"/>
                </a:lnTo>
                <a:lnTo>
                  <a:pt x="1080120" y="1224135"/>
                </a:lnTo>
                <a:lnTo>
                  <a:pt x="0" y="1224135"/>
                </a:lnTo>
                <a:lnTo>
                  <a:pt x="0" y="0"/>
                </a:lnTo>
                <a:lnTo>
                  <a:pt x="1080120" y="0"/>
                </a:lnTo>
                <a:lnTo>
                  <a:pt x="1080120" y="2"/>
                </a:lnTo>
                <a:lnTo>
                  <a:pt x="1395205" y="2"/>
                </a:lnTo>
                <a:close/>
              </a:path>
            </a:pathLst>
          </a:custGeom>
          <a:solidFill>
            <a:srgbClr val="F2F2F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14" name="Round Same Side Corner Rectangle 13">
            <a:extLst>
              <a:ext uri="{FF2B5EF4-FFF2-40B4-BE49-F238E27FC236}">
                <a16:creationId xmlns:a16="http://schemas.microsoft.com/office/drawing/2014/main" id="{3185FB8B-5A89-45B6-A824-5C8744192ACA}"/>
              </a:ext>
            </a:extLst>
          </p:cNvPr>
          <p:cNvSpPr/>
          <p:nvPr/>
        </p:nvSpPr>
        <p:spPr>
          <a:xfrm rot="10800000">
            <a:off x="3324490" y="5423080"/>
            <a:ext cx="2471979" cy="290821"/>
          </a:xfrm>
          <a:prstGeom prst="round2SameRect">
            <a:avLst>
              <a:gd name="adj1" fmla="val 30088"/>
              <a:gd name="adj2" fmla="val 0"/>
            </a:avLst>
          </a:prstGeom>
          <a:solidFill>
            <a:srgbClr val="FF89D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E8CF742-3D32-46D9-95C5-FE1CC319B711}"/>
              </a:ext>
            </a:extLst>
          </p:cNvPr>
          <p:cNvSpPr/>
          <p:nvPr/>
        </p:nvSpPr>
        <p:spPr>
          <a:xfrm>
            <a:off x="4101995" y="1913217"/>
            <a:ext cx="916967" cy="916966"/>
          </a:xfrm>
          <a:prstGeom prst="ellipse">
            <a:avLst/>
          </a:prstGeom>
          <a:solidFill>
            <a:srgbClr val="FF3FB6"/>
          </a:solidFill>
          <a:ln w="635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16" name="Rounded Rectangle 9">
            <a:extLst>
              <a:ext uri="{FF2B5EF4-FFF2-40B4-BE49-F238E27FC236}">
                <a16:creationId xmlns:a16="http://schemas.microsoft.com/office/drawing/2014/main" id="{C8606AA5-30B9-4EAD-8678-3C4A767D3D2D}"/>
              </a:ext>
            </a:extLst>
          </p:cNvPr>
          <p:cNvSpPr/>
          <p:nvPr/>
        </p:nvSpPr>
        <p:spPr>
          <a:xfrm>
            <a:off x="4926121" y="5014484"/>
            <a:ext cx="870348" cy="895977"/>
          </a:xfrm>
          <a:custGeom>
            <a:avLst/>
            <a:gdLst/>
            <a:ahLst/>
            <a:cxnLst/>
            <a:rect l="l" t="t" r="r" b="b"/>
            <a:pathLst>
              <a:path w="431000" h="443692">
                <a:moveTo>
                  <a:pt x="431000" y="0"/>
                </a:moveTo>
                <a:lnTo>
                  <a:pt x="431000" y="343408"/>
                </a:lnTo>
                <a:cubicBezTo>
                  <a:pt x="431000" y="398793"/>
                  <a:pt x="386101" y="443692"/>
                  <a:pt x="330716" y="443692"/>
                </a:cubicBezTo>
                <a:lnTo>
                  <a:pt x="0" y="443692"/>
                </a:lnTo>
                <a:close/>
              </a:path>
            </a:pathLst>
          </a:custGeom>
          <a:solidFill>
            <a:srgbClr val="FF3FB6"/>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68697BA-D7A6-4AE3-A1E1-F89D165EA45F}"/>
              </a:ext>
            </a:extLst>
          </p:cNvPr>
          <p:cNvSpPr/>
          <p:nvPr/>
        </p:nvSpPr>
        <p:spPr>
          <a:xfrm>
            <a:off x="3432586" y="2841061"/>
            <a:ext cx="1872629" cy="338554"/>
          </a:xfrm>
          <a:prstGeom prst="rect">
            <a:avLst/>
          </a:prstGeom>
          <a:ln>
            <a:noFill/>
          </a:ln>
        </p:spPr>
        <p:txBody>
          <a:bodyPr wrap="none">
            <a:spAutoFit/>
          </a:bodyPr>
          <a:lstStyle/>
          <a:p>
            <a:pPr eaLnBrk="1" fontAlgn="auto" hangingPunct="1">
              <a:spcBef>
                <a:spcPts val="0"/>
              </a:spcBef>
              <a:spcAft>
                <a:spcPts val="0"/>
              </a:spcAft>
              <a:defRPr/>
            </a:pPr>
            <a:r>
              <a:rPr lang="en-GB" sz="1600" b="1" dirty="0">
                <a:solidFill>
                  <a:srgbClr val="000000"/>
                </a:solidFill>
                <a:latin typeface="Arial"/>
                <a:ea typeface="+mn-ea"/>
                <a:cs typeface="+mn-cs"/>
              </a:rPr>
              <a:t>Main Exemptions</a:t>
            </a:r>
          </a:p>
        </p:txBody>
      </p:sp>
      <p:sp>
        <p:nvSpPr>
          <p:cNvPr id="18" name="Rectangle 17">
            <a:extLst>
              <a:ext uri="{FF2B5EF4-FFF2-40B4-BE49-F238E27FC236}">
                <a16:creationId xmlns:a16="http://schemas.microsoft.com/office/drawing/2014/main" id="{97919F7C-39AD-4642-AF13-064E251FA766}"/>
              </a:ext>
            </a:extLst>
          </p:cNvPr>
          <p:cNvSpPr/>
          <p:nvPr/>
        </p:nvSpPr>
        <p:spPr>
          <a:xfrm>
            <a:off x="1957348" y="5713904"/>
            <a:ext cx="286751" cy="196557"/>
          </a:xfrm>
          <a:prstGeom prst="rect">
            <a:avLst/>
          </a:prstGeom>
          <a:solidFill>
            <a:srgbClr val="8E934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19" name="Pentagon 3">
            <a:extLst>
              <a:ext uri="{FF2B5EF4-FFF2-40B4-BE49-F238E27FC236}">
                <a16:creationId xmlns:a16="http://schemas.microsoft.com/office/drawing/2014/main" id="{F868951C-26EA-4E47-9B31-3427E2BACC16}"/>
              </a:ext>
            </a:extLst>
          </p:cNvPr>
          <p:cNvSpPr/>
          <p:nvPr/>
        </p:nvSpPr>
        <p:spPr>
          <a:xfrm rot="16200000">
            <a:off x="-300591" y="2296751"/>
            <a:ext cx="3780676" cy="2471981"/>
          </a:xfrm>
          <a:custGeom>
            <a:avLst/>
            <a:gdLst/>
            <a:ahLst/>
            <a:cxnLst/>
            <a:rect l="l" t="t" r="r" b="b"/>
            <a:pathLst>
              <a:path w="1872208" h="1224136">
                <a:moveTo>
                  <a:pt x="1872208" y="612069"/>
                </a:moveTo>
                <a:lnTo>
                  <a:pt x="1395205" y="1224136"/>
                </a:lnTo>
                <a:lnTo>
                  <a:pt x="1080120" y="1224136"/>
                </a:lnTo>
                <a:lnTo>
                  <a:pt x="1080120" y="1224135"/>
                </a:lnTo>
                <a:lnTo>
                  <a:pt x="0" y="1224135"/>
                </a:lnTo>
                <a:lnTo>
                  <a:pt x="0" y="0"/>
                </a:lnTo>
                <a:lnTo>
                  <a:pt x="1080120" y="0"/>
                </a:lnTo>
                <a:lnTo>
                  <a:pt x="1080120" y="2"/>
                </a:lnTo>
                <a:lnTo>
                  <a:pt x="1395205" y="2"/>
                </a:lnTo>
                <a:close/>
              </a:path>
            </a:pathLst>
          </a:custGeom>
          <a:solidFill>
            <a:srgbClr val="F2F2F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20" name="Round Same Side Corner Rectangle 19">
            <a:extLst>
              <a:ext uri="{FF2B5EF4-FFF2-40B4-BE49-F238E27FC236}">
                <a16:creationId xmlns:a16="http://schemas.microsoft.com/office/drawing/2014/main" id="{8B9ED772-95DC-4964-BC70-F43B7AFBFCC6}"/>
              </a:ext>
            </a:extLst>
          </p:cNvPr>
          <p:cNvSpPr/>
          <p:nvPr/>
        </p:nvSpPr>
        <p:spPr>
          <a:xfrm rot="10800000">
            <a:off x="353758" y="5423080"/>
            <a:ext cx="2471979" cy="290821"/>
          </a:xfrm>
          <a:prstGeom prst="round2SameRect">
            <a:avLst>
              <a:gd name="adj1" fmla="val 30088"/>
              <a:gd name="adj2" fmla="val 0"/>
            </a:avLst>
          </a:prstGeom>
          <a:solidFill>
            <a:srgbClr val="5DC1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635A54"/>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688BBE08-7EB9-4188-9893-97B1213F5F2C}"/>
              </a:ext>
            </a:extLst>
          </p:cNvPr>
          <p:cNvSpPr/>
          <p:nvPr/>
        </p:nvSpPr>
        <p:spPr>
          <a:xfrm>
            <a:off x="1124494" y="1913217"/>
            <a:ext cx="916967" cy="916966"/>
          </a:xfrm>
          <a:prstGeom prst="ellipse">
            <a:avLst/>
          </a:prstGeom>
          <a:solidFill>
            <a:srgbClr val="11A4FF"/>
          </a:solidFill>
          <a:ln w="635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Calibri" panose="020F0502020204030204"/>
              <a:ea typeface="+mn-ea"/>
              <a:cs typeface="+mn-cs"/>
            </a:endParaRPr>
          </a:p>
        </p:txBody>
      </p:sp>
      <p:sp>
        <p:nvSpPr>
          <p:cNvPr id="22" name="Rounded Rectangle 9">
            <a:extLst>
              <a:ext uri="{FF2B5EF4-FFF2-40B4-BE49-F238E27FC236}">
                <a16:creationId xmlns:a16="http://schemas.microsoft.com/office/drawing/2014/main" id="{EAFC3515-B9B8-4D41-91A9-DEB43C65BBEF}"/>
              </a:ext>
            </a:extLst>
          </p:cNvPr>
          <p:cNvSpPr/>
          <p:nvPr/>
        </p:nvSpPr>
        <p:spPr>
          <a:xfrm>
            <a:off x="1955389" y="5014484"/>
            <a:ext cx="870348" cy="895977"/>
          </a:xfrm>
          <a:custGeom>
            <a:avLst/>
            <a:gdLst/>
            <a:ahLst/>
            <a:cxnLst/>
            <a:rect l="l" t="t" r="r" b="b"/>
            <a:pathLst>
              <a:path w="431000" h="443692">
                <a:moveTo>
                  <a:pt x="431000" y="0"/>
                </a:moveTo>
                <a:lnTo>
                  <a:pt x="431000" y="343408"/>
                </a:lnTo>
                <a:cubicBezTo>
                  <a:pt x="431000" y="398793"/>
                  <a:pt x="386101" y="443692"/>
                  <a:pt x="330716" y="443692"/>
                </a:cubicBezTo>
                <a:lnTo>
                  <a:pt x="0" y="443692"/>
                </a:lnTo>
                <a:close/>
              </a:path>
            </a:pathLst>
          </a:custGeom>
          <a:solidFill>
            <a:srgbClr val="11A4F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635A54"/>
              </a:solidFill>
              <a:effectLst/>
              <a:uLnTx/>
              <a:uFillTx/>
              <a:latin typeface="Calibri" panose="020F0502020204030204"/>
              <a:ea typeface="+mn-ea"/>
              <a:cs typeface="+mn-cs"/>
            </a:endParaRPr>
          </a:p>
        </p:txBody>
      </p:sp>
      <p:pic>
        <p:nvPicPr>
          <p:cNvPr id="23" name="Picture 2">
            <a:extLst>
              <a:ext uri="{FF2B5EF4-FFF2-40B4-BE49-F238E27FC236}">
                <a16:creationId xmlns:a16="http://schemas.microsoft.com/office/drawing/2014/main" id="{9A067505-9004-46B4-9DC7-4DA88CB5B6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106" y="2063300"/>
            <a:ext cx="663323" cy="65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140604E1-C0D6-421A-9624-8972F58CAAAE}"/>
              </a:ext>
            </a:extLst>
          </p:cNvPr>
          <p:cNvSpPr/>
          <p:nvPr/>
        </p:nvSpPr>
        <p:spPr>
          <a:xfrm>
            <a:off x="843830" y="2831582"/>
            <a:ext cx="1225015" cy="338554"/>
          </a:xfrm>
          <a:prstGeom prst="rect">
            <a:avLst/>
          </a:prstGeom>
          <a:ln>
            <a:noFill/>
          </a:ln>
        </p:spPr>
        <p:txBody>
          <a:bodyPr wrap="none">
            <a:spAutoFit/>
          </a:bodyPr>
          <a:lstStyle/>
          <a:p>
            <a:pPr eaLnBrk="1" fontAlgn="auto" hangingPunct="1">
              <a:spcBef>
                <a:spcPts val="0"/>
              </a:spcBef>
              <a:spcAft>
                <a:spcPts val="0"/>
              </a:spcAft>
              <a:defRPr/>
            </a:pPr>
            <a:r>
              <a:rPr lang="en-GB" sz="1600" b="1" dirty="0">
                <a:solidFill>
                  <a:srgbClr val="000000"/>
                </a:solidFill>
                <a:latin typeface="Arial"/>
                <a:ea typeface="+mn-ea"/>
                <a:cs typeface="+mn-cs"/>
              </a:rPr>
              <a:t>What is it?</a:t>
            </a:r>
          </a:p>
        </p:txBody>
      </p:sp>
      <p:sp>
        <p:nvSpPr>
          <p:cNvPr id="25" name="TextBox 24">
            <a:extLst>
              <a:ext uri="{FF2B5EF4-FFF2-40B4-BE49-F238E27FC236}">
                <a16:creationId xmlns:a16="http://schemas.microsoft.com/office/drawing/2014/main" id="{7D341854-11B0-4224-9985-37BD84E0E2A2}"/>
              </a:ext>
            </a:extLst>
          </p:cNvPr>
          <p:cNvSpPr txBox="1"/>
          <p:nvPr/>
        </p:nvSpPr>
        <p:spPr>
          <a:xfrm>
            <a:off x="379438" y="3231694"/>
            <a:ext cx="2446298" cy="1646605"/>
          </a:xfrm>
          <a:prstGeom prst="rect">
            <a:avLst/>
          </a:prstGeom>
          <a:noFill/>
        </p:spPr>
        <p:txBody>
          <a:bodyPr wrap="square" rtlCol="0">
            <a:spAutoFit/>
          </a:bodyPr>
          <a:lstStyle/>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rPr>
              <a:t>Tax on gains when certain investments (such as shares) are sold or transferred</a:t>
            </a:r>
          </a:p>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rPr>
              <a:t>It is only the gain that is taxed</a:t>
            </a:r>
          </a:p>
        </p:txBody>
      </p:sp>
      <p:sp>
        <p:nvSpPr>
          <p:cNvPr id="26" name="TextBox 25">
            <a:extLst>
              <a:ext uri="{FF2B5EF4-FFF2-40B4-BE49-F238E27FC236}">
                <a16:creationId xmlns:a16="http://schemas.microsoft.com/office/drawing/2014/main" id="{5895A8E1-97B2-4764-A4D3-2C1522886B0C}"/>
              </a:ext>
            </a:extLst>
          </p:cNvPr>
          <p:cNvSpPr txBox="1"/>
          <p:nvPr/>
        </p:nvSpPr>
        <p:spPr>
          <a:xfrm>
            <a:off x="3363782" y="3231692"/>
            <a:ext cx="2381973" cy="1477328"/>
          </a:xfrm>
          <a:prstGeom prst="rect">
            <a:avLst/>
          </a:prstGeom>
          <a:noFill/>
        </p:spPr>
        <p:txBody>
          <a:bodyPr wrap="square" rtlCol="0">
            <a:spAutoFit/>
          </a:bodyPr>
          <a:lstStyle/>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ea typeface="+mn-ea"/>
                <a:cs typeface="+mn-cs"/>
              </a:rPr>
              <a:t>ISAs</a:t>
            </a:r>
          </a:p>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ea typeface="+mn-ea"/>
                <a:cs typeface="+mn-cs"/>
              </a:rPr>
              <a:t>Transfers between spouse/civil partner</a:t>
            </a:r>
          </a:p>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ea typeface="+mn-ea"/>
                <a:cs typeface="+mn-cs"/>
              </a:rPr>
              <a:t>Annual exemption of £3,000 (2024/25)</a:t>
            </a:r>
          </a:p>
        </p:txBody>
      </p:sp>
      <p:sp>
        <p:nvSpPr>
          <p:cNvPr id="27" name="TextBox 26">
            <a:extLst>
              <a:ext uri="{FF2B5EF4-FFF2-40B4-BE49-F238E27FC236}">
                <a16:creationId xmlns:a16="http://schemas.microsoft.com/office/drawing/2014/main" id="{DF395FFC-9D8E-4658-8052-F5E8A3208266}"/>
              </a:ext>
            </a:extLst>
          </p:cNvPr>
          <p:cNvSpPr txBox="1"/>
          <p:nvPr/>
        </p:nvSpPr>
        <p:spPr>
          <a:xfrm>
            <a:off x="6340223" y="3207089"/>
            <a:ext cx="2318586" cy="1154162"/>
          </a:xfrm>
          <a:prstGeom prst="rect">
            <a:avLst/>
          </a:prstGeom>
          <a:noFill/>
        </p:spPr>
        <p:txBody>
          <a:bodyPr wrap="square" rtlCol="0">
            <a:spAutoFit/>
          </a:bodyPr>
          <a:lstStyle/>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ea typeface="+mn-ea"/>
                <a:cs typeface="+mn-cs"/>
              </a:rPr>
              <a:t>Basic rate tax band: 18%</a:t>
            </a:r>
          </a:p>
          <a:p>
            <a:pPr marL="174625" indent="-174625" eaLnBrk="1" fontAlgn="auto" hangingPunct="1">
              <a:spcBef>
                <a:spcPts val="0"/>
              </a:spcBef>
              <a:spcAft>
                <a:spcPts val="600"/>
              </a:spcAft>
              <a:buFont typeface="Arial" panose="020B0604020202020204" pitchFamily="34" charset="0"/>
              <a:buChar char="•"/>
              <a:defRPr/>
            </a:pPr>
            <a:r>
              <a:rPr lang="en-GB" sz="1600" dirty="0">
                <a:solidFill>
                  <a:srgbClr val="000000"/>
                </a:solidFill>
                <a:latin typeface="Arial"/>
                <a:ea typeface="+mn-ea"/>
                <a:cs typeface="+mn-cs"/>
              </a:rPr>
              <a:t>Above the basic rate tax band: 24%</a:t>
            </a:r>
          </a:p>
        </p:txBody>
      </p:sp>
      <p:sp>
        <p:nvSpPr>
          <p:cNvPr id="28" name="TextBox 27">
            <a:extLst>
              <a:ext uri="{FF2B5EF4-FFF2-40B4-BE49-F238E27FC236}">
                <a16:creationId xmlns:a16="http://schemas.microsoft.com/office/drawing/2014/main" id="{4D334CEE-9566-4673-B073-0DAC4D909B22}"/>
              </a:ext>
            </a:extLst>
          </p:cNvPr>
          <p:cNvSpPr txBox="1"/>
          <p:nvPr/>
        </p:nvSpPr>
        <p:spPr>
          <a:xfrm>
            <a:off x="1320582" y="2048536"/>
            <a:ext cx="524786" cy="646331"/>
          </a:xfrm>
          <a:prstGeom prst="rect">
            <a:avLst/>
          </a:prstGeom>
          <a:noFill/>
        </p:spPr>
        <p:txBody>
          <a:bodyPr wrap="square" rtlCol="0">
            <a:spAutoFit/>
          </a:bodyPr>
          <a:lstStyle/>
          <a:p>
            <a:pPr eaLnBrk="1" fontAlgn="auto" hangingPunct="1">
              <a:spcBef>
                <a:spcPts val="0"/>
              </a:spcBef>
              <a:spcAft>
                <a:spcPts val="0"/>
              </a:spcAft>
              <a:defRPr/>
            </a:pPr>
            <a:r>
              <a:rPr lang="en-GB" sz="3600" b="1" dirty="0">
                <a:solidFill>
                  <a:schemeClr val="bg1"/>
                </a:solidFill>
                <a:latin typeface="Arial"/>
                <a:ea typeface="+mn-ea"/>
                <a:cs typeface="+mn-cs"/>
              </a:rPr>
              <a:t>?</a:t>
            </a:r>
          </a:p>
        </p:txBody>
      </p:sp>
      <p:pic>
        <p:nvPicPr>
          <p:cNvPr id="29" name="Picture 3">
            <a:extLst>
              <a:ext uri="{FF2B5EF4-FFF2-40B4-BE49-F238E27FC236}">
                <a16:creationId xmlns:a16="http://schemas.microsoft.com/office/drawing/2014/main" id="{90794F2D-2BDC-4CF0-A148-9E9F6D9BAC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8041" y="2063898"/>
            <a:ext cx="646333" cy="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itle 1">
            <a:extLst>
              <a:ext uri="{FF2B5EF4-FFF2-40B4-BE49-F238E27FC236}">
                <a16:creationId xmlns:a16="http://schemas.microsoft.com/office/drawing/2014/main" id="{D3F3AF34-7AF5-4951-9E26-2500F7647D24}"/>
              </a:ext>
            </a:extLst>
          </p:cNvPr>
          <p:cNvSpPr>
            <a:spLocks noGrp="1"/>
          </p:cNvSpPr>
          <p:nvPr>
            <p:ph type="title"/>
          </p:nvPr>
        </p:nvSpPr>
        <p:spPr>
          <a:xfrm>
            <a:off x="463549" y="292100"/>
            <a:ext cx="8509000" cy="762000"/>
          </a:xfrm>
        </p:spPr>
        <p:txBody>
          <a:bodyPr anchor="ctr">
            <a:noAutofit/>
          </a:bodyPr>
          <a:lstStyle/>
          <a:p>
            <a:r>
              <a:rPr lang="en-GB" dirty="0"/>
              <a:t>selling </a:t>
            </a:r>
            <a:r>
              <a:rPr lang="en-GB"/>
              <a:t>your shares.</a:t>
            </a:r>
            <a:endParaRPr lang="en-GB" dirty="0"/>
          </a:p>
        </p:txBody>
      </p:sp>
      <p:sp>
        <p:nvSpPr>
          <p:cNvPr id="32" name="TextBox 31">
            <a:extLst>
              <a:ext uri="{FF2B5EF4-FFF2-40B4-BE49-F238E27FC236}">
                <a16:creationId xmlns:a16="http://schemas.microsoft.com/office/drawing/2014/main" id="{64D8B855-9163-4E38-A84B-0F4849F0FC0F}"/>
              </a:ext>
            </a:extLst>
          </p:cNvPr>
          <p:cNvSpPr txBox="1"/>
          <p:nvPr/>
        </p:nvSpPr>
        <p:spPr>
          <a:xfrm>
            <a:off x="463549" y="956140"/>
            <a:ext cx="7878619" cy="338554"/>
          </a:xfrm>
          <a:prstGeom prst="rect">
            <a:avLst/>
          </a:prstGeom>
          <a:noFill/>
        </p:spPr>
        <p:txBody>
          <a:bodyPr wrap="square">
            <a:spAutoFit/>
          </a:bodyPr>
          <a:lstStyle/>
          <a:p>
            <a:pPr>
              <a:spcAft>
                <a:spcPts val="1800"/>
              </a:spcAft>
              <a:buClr>
                <a:srgbClr val="635A54"/>
              </a:buClr>
              <a:buSzPct val="150000"/>
              <a:defRPr/>
            </a:pPr>
            <a:r>
              <a:rPr lang="en-GB" sz="1600" dirty="0">
                <a:solidFill>
                  <a:srgbClr val="000000"/>
                </a:solidFill>
              </a:rPr>
              <a:t>Capital Gains Tax may be due when you decide to sell your GSK shares:</a:t>
            </a:r>
          </a:p>
        </p:txBody>
      </p:sp>
    </p:spTree>
    <p:custDataLst>
      <p:tags r:id="rId1"/>
    </p:custDataLst>
    <p:extLst>
      <p:ext uri="{BB962C8B-B14F-4D97-AF65-F5344CB8AC3E}">
        <p14:creationId xmlns:p14="http://schemas.microsoft.com/office/powerpoint/2010/main" val="31081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fade">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animEffect transition="in" filter="fade">
                                      <p:cBhvr>
                                        <p:cTn id="27" dur="500"/>
                                        <p:tgtEl>
                                          <p:spTgt spid="2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fade">
                                      <p:cBhvr>
                                        <p:cTn id="3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454CC6FD-754A-41BF-B553-1315FC0954CC}"/>
              </a:ext>
            </a:extLst>
          </p:cNvPr>
          <p:cNvGrpSpPr/>
          <p:nvPr/>
        </p:nvGrpSpPr>
        <p:grpSpPr>
          <a:xfrm>
            <a:off x="2925956" y="1989960"/>
            <a:ext cx="4825142" cy="2254815"/>
            <a:chOff x="2925956" y="1989960"/>
            <a:chExt cx="4825142" cy="2254815"/>
          </a:xfrm>
        </p:grpSpPr>
        <p:grpSp>
          <p:nvGrpSpPr>
            <p:cNvPr id="74" name="Group 73">
              <a:extLst>
                <a:ext uri="{FF2B5EF4-FFF2-40B4-BE49-F238E27FC236}">
                  <a16:creationId xmlns:a16="http://schemas.microsoft.com/office/drawing/2014/main" id="{0119EDFB-1316-463B-AFF3-09ED2D70CF02}"/>
                </a:ext>
              </a:extLst>
            </p:cNvPr>
            <p:cNvGrpSpPr/>
            <p:nvPr/>
          </p:nvGrpSpPr>
          <p:grpSpPr>
            <a:xfrm>
              <a:off x="4291389" y="2537444"/>
              <a:ext cx="3459709" cy="1707331"/>
              <a:chOff x="4291389" y="2537444"/>
              <a:chExt cx="3459709" cy="1707331"/>
            </a:xfrm>
          </p:grpSpPr>
          <p:sp>
            <p:nvSpPr>
              <p:cNvPr id="38" name="Rounded Rectangle 7">
                <a:extLst>
                  <a:ext uri="{FF2B5EF4-FFF2-40B4-BE49-F238E27FC236}">
                    <a16:creationId xmlns:a16="http://schemas.microsoft.com/office/drawing/2014/main" id="{4E57BFBD-5CE2-4AC9-8E6F-0E92FCC38E2E}"/>
                  </a:ext>
                </a:extLst>
              </p:cNvPr>
              <p:cNvSpPr/>
              <p:nvPr/>
            </p:nvSpPr>
            <p:spPr>
              <a:xfrm>
                <a:off x="4811953" y="2925178"/>
                <a:ext cx="2939145" cy="1319597"/>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8" fmla="*/ 310848 w 2939145"/>
                  <a:gd name="connsiteY8" fmla="*/ 91440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219408 h 1316422"/>
                  <a:gd name="connsiteX0" fmla="*/ 219408 w 2939145"/>
                  <a:gd name="connsiteY0" fmla="*/ 0 h 1316422"/>
                  <a:gd name="connsiteX1" fmla="*/ 2719737 w 2939145"/>
                  <a:gd name="connsiteY1" fmla="*/ 0 h 1316422"/>
                  <a:gd name="connsiteX2" fmla="*/ 2939145 w 2939145"/>
                  <a:gd name="connsiteY2" fmla="*/ 219408 h 1316422"/>
                  <a:gd name="connsiteX3" fmla="*/ 2939145 w 2939145"/>
                  <a:gd name="connsiteY3" fmla="*/ 1097014 h 1316422"/>
                  <a:gd name="connsiteX4" fmla="*/ 2719737 w 2939145"/>
                  <a:gd name="connsiteY4" fmla="*/ 1316422 h 1316422"/>
                  <a:gd name="connsiteX5" fmla="*/ 219408 w 2939145"/>
                  <a:gd name="connsiteY5" fmla="*/ 1316422 h 1316422"/>
                  <a:gd name="connsiteX6" fmla="*/ 0 w 2939145"/>
                  <a:gd name="connsiteY6" fmla="*/ 1097014 h 1316422"/>
                  <a:gd name="connsiteX7" fmla="*/ 0 w 2939145"/>
                  <a:gd name="connsiteY7" fmla="*/ 330533 h 1316422"/>
                  <a:gd name="connsiteX0" fmla="*/ 343233 w 2939145"/>
                  <a:gd name="connsiteY0" fmla="*/ 0 h 1319597"/>
                  <a:gd name="connsiteX1" fmla="*/ 2719737 w 2939145"/>
                  <a:gd name="connsiteY1" fmla="*/ 3175 h 1319597"/>
                  <a:gd name="connsiteX2" fmla="*/ 2939145 w 2939145"/>
                  <a:gd name="connsiteY2" fmla="*/ 222583 h 1319597"/>
                  <a:gd name="connsiteX3" fmla="*/ 2939145 w 2939145"/>
                  <a:gd name="connsiteY3" fmla="*/ 1100189 h 1319597"/>
                  <a:gd name="connsiteX4" fmla="*/ 2719737 w 2939145"/>
                  <a:gd name="connsiteY4" fmla="*/ 1319597 h 1319597"/>
                  <a:gd name="connsiteX5" fmla="*/ 219408 w 2939145"/>
                  <a:gd name="connsiteY5" fmla="*/ 1319597 h 1319597"/>
                  <a:gd name="connsiteX6" fmla="*/ 0 w 2939145"/>
                  <a:gd name="connsiteY6" fmla="*/ 1100189 h 1319597"/>
                  <a:gd name="connsiteX7" fmla="*/ 0 w 2939145"/>
                  <a:gd name="connsiteY7" fmla="*/ 333708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343233" y="0"/>
                    </a:moveTo>
                    <a:lnTo>
                      <a:pt x="2719737" y="3175"/>
                    </a:lnTo>
                    <a:cubicBezTo>
                      <a:pt x="2840913" y="3175"/>
                      <a:pt x="2939145" y="101407"/>
                      <a:pt x="2939145" y="222583"/>
                    </a:cubicBezTo>
                    <a:lnTo>
                      <a:pt x="2939145" y="1100189"/>
                    </a:lnTo>
                    <a:cubicBezTo>
                      <a:pt x="2939145" y="1221365"/>
                      <a:pt x="2840913" y="1319597"/>
                      <a:pt x="2719737" y="1319597"/>
                    </a:cubicBezTo>
                    <a:lnTo>
                      <a:pt x="219408" y="1319597"/>
                    </a:lnTo>
                    <a:cubicBezTo>
                      <a:pt x="98232" y="1319597"/>
                      <a:pt x="0" y="1221365"/>
                      <a:pt x="0" y="1100189"/>
                    </a:cubicBezTo>
                    <a:lnTo>
                      <a:pt x="0" y="333708"/>
                    </a:lnTo>
                  </a:path>
                </a:pathLst>
              </a:custGeom>
              <a:solidFill>
                <a:srgbClr val="FFFFFF"/>
              </a:solidFill>
              <a:ln w="31750" cap="flat" cmpd="sng" algn="ctr">
                <a:solidFill>
                  <a:srgbClr val="1DC4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C2E5"/>
                  </a:solidFill>
                  <a:effectLst/>
                  <a:uLnTx/>
                  <a:uFillTx/>
                  <a:latin typeface="MS London"/>
                  <a:ea typeface="+mn-ea"/>
                  <a:cs typeface="+mn-cs"/>
                </a:endParaRPr>
              </a:p>
            </p:txBody>
          </p:sp>
          <p:grpSp>
            <p:nvGrpSpPr>
              <p:cNvPr id="73" name="Group 72">
                <a:extLst>
                  <a:ext uri="{FF2B5EF4-FFF2-40B4-BE49-F238E27FC236}">
                    <a16:creationId xmlns:a16="http://schemas.microsoft.com/office/drawing/2014/main" id="{18DB3A08-CBBC-4CD1-8168-64AD042E78F1}"/>
                  </a:ext>
                </a:extLst>
              </p:cNvPr>
              <p:cNvGrpSpPr/>
              <p:nvPr/>
            </p:nvGrpSpPr>
            <p:grpSpPr>
              <a:xfrm>
                <a:off x="4291389" y="2537444"/>
                <a:ext cx="737059" cy="599550"/>
                <a:chOff x="4291389" y="2537444"/>
                <a:chExt cx="737059" cy="599550"/>
              </a:xfrm>
            </p:grpSpPr>
            <p:sp>
              <p:nvSpPr>
                <p:cNvPr id="31" name="Rounded Rectangle 29">
                  <a:extLst>
                    <a:ext uri="{FF2B5EF4-FFF2-40B4-BE49-F238E27FC236}">
                      <a16:creationId xmlns:a16="http://schemas.microsoft.com/office/drawing/2014/main" id="{688853E1-5159-4A58-9B95-18A5F2D78B2E}"/>
                    </a:ext>
                  </a:extLst>
                </p:cNvPr>
                <p:cNvSpPr/>
                <p:nvPr/>
              </p:nvSpPr>
              <p:spPr>
                <a:xfrm>
                  <a:off x="4291389" y="2669425"/>
                  <a:ext cx="265105" cy="151832"/>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24">
                  <a:extLst>
                    <a:ext uri="{FF2B5EF4-FFF2-40B4-BE49-F238E27FC236}">
                      <a16:creationId xmlns:a16="http://schemas.microsoft.com/office/drawing/2014/main" id="{5435C7BC-173C-4B14-9401-5224FAE4EDB2}"/>
                    </a:ext>
                  </a:extLst>
                </p:cNvPr>
                <p:cNvSpPr/>
                <p:nvPr/>
              </p:nvSpPr>
              <p:spPr>
                <a:xfrm>
                  <a:off x="4554034" y="2537444"/>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7" name="TextBox 36">
                <a:extLst>
                  <a:ext uri="{FF2B5EF4-FFF2-40B4-BE49-F238E27FC236}">
                    <a16:creationId xmlns:a16="http://schemas.microsoft.com/office/drawing/2014/main" id="{059B1053-E214-4B4D-976B-E7EEA057E071}"/>
                  </a:ext>
                </a:extLst>
              </p:cNvPr>
              <p:cNvSpPr txBox="1"/>
              <p:nvPr/>
            </p:nvSpPr>
            <p:spPr>
              <a:xfrm>
                <a:off x="5178983" y="2990265"/>
                <a:ext cx="2205083" cy="293457"/>
              </a:xfrm>
              <a:prstGeom prst="rect">
                <a:avLst/>
              </a:prstGeom>
              <a:noFill/>
            </p:spPr>
            <p:txBody>
              <a:bodyPr wrap="square">
                <a:noAutofit/>
              </a:bodyPr>
              <a:lstStyle/>
              <a:p>
                <a:pPr algn="ctr"/>
                <a:r>
                  <a:rPr lang="en-GB" sz="1400" b="1" dirty="0">
                    <a:solidFill>
                      <a:srgbClr val="635A54"/>
                    </a:solidFill>
                  </a:rPr>
                  <a:t>Spouse / Civil Partner</a:t>
                </a:r>
                <a:endParaRPr lang="en-GB" sz="1400" b="1" dirty="0"/>
              </a:p>
            </p:txBody>
          </p:sp>
        </p:grpSp>
        <p:sp>
          <p:nvSpPr>
            <p:cNvPr id="40" name="TextBox 39">
              <a:extLst>
                <a:ext uri="{FF2B5EF4-FFF2-40B4-BE49-F238E27FC236}">
                  <a16:creationId xmlns:a16="http://schemas.microsoft.com/office/drawing/2014/main" id="{E22E26E6-B6B3-4400-92B6-5A3D8B6DB5DC}"/>
                </a:ext>
              </a:extLst>
            </p:cNvPr>
            <p:cNvSpPr txBox="1"/>
            <p:nvPr/>
          </p:nvSpPr>
          <p:spPr>
            <a:xfrm>
              <a:off x="3686834" y="1989960"/>
              <a:ext cx="1341614" cy="338554"/>
            </a:xfrm>
            <a:prstGeom prst="rect">
              <a:avLst/>
            </a:prstGeom>
            <a:noFill/>
          </p:spPr>
          <p:txBody>
            <a:bodyPr wrap="square">
              <a:spAutoFit/>
            </a:bodyPr>
            <a:lstStyle/>
            <a:p>
              <a:pPr algn="ctr"/>
              <a:r>
                <a:rPr lang="en-GB" sz="1600" b="1" dirty="0">
                  <a:solidFill>
                    <a:srgbClr val="11A4FF"/>
                  </a:solidFill>
                </a:rPr>
                <a:t>Option 1</a:t>
              </a:r>
            </a:p>
          </p:txBody>
        </p:sp>
        <p:sp>
          <p:nvSpPr>
            <p:cNvPr id="79" name="TextBox 78">
              <a:extLst>
                <a:ext uri="{FF2B5EF4-FFF2-40B4-BE49-F238E27FC236}">
                  <a16:creationId xmlns:a16="http://schemas.microsoft.com/office/drawing/2014/main" id="{9AB63DB4-A030-4C6D-8940-C3A0DCD3BD85}"/>
                </a:ext>
              </a:extLst>
            </p:cNvPr>
            <p:cNvSpPr txBox="1"/>
            <p:nvPr/>
          </p:nvSpPr>
          <p:spPr>
            <a:xfrm>
              <a:off x="2925956" y="2218644"/>
              <a:ext cx="2939145" cy="276999"/>
            </a:xfrm>
            <a:prstGeom prst="rect">
              <a:avLst/>
            </a:prstGeom>
            <a:noFill/>
          </p:spPr>
          <p:txBody>
            <a:bodyPr wrap="square">
              <a:spAutoFit/>
            </a:bodyPr>
            <a:lstStyle/>
            <a:p>
              <a:pPr algn="ctr"/>
              <a:r>
                <a:rPr lang="en-GB" sz="1200" b="1" dirty="0">
                  <a:solidFill>
                    <a:srgbClr val="11A4FF"/>
                  </a:solidFill>
                </a:rPr>
                <a:t>transfer to spouse / civil partner</a:t>
              </a:r>
            </a:p>
          </p:txBody>
        </p:sp>
      </p:grpSp>
      <p:sp>
        <p:nvSpPr>
          <p:cNvPr id="6" name="Title 1"/>
          <p:cNvSpPr txBox="1">
            <a:spLocks/>
          </p:cNvSpPr>
          <p:nvPr/>
        </p:nvSpPr>
        <p:spPr>
          <a:xfrm>
            <a:off x="463550" y="292100"/>
            <a:ext cx="921311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the CGT exemption.</a:t>
            </a:r>
          </a:p>
        </p:txBody>
      </p:sp>
      <p:sp>
        <p:nvSpPr>
          <p:cNvPr id="7" name="Rectangle 6"/>
          <p:cNvSpPr/>
          <p:nvPr/>
        </p:nvSpPr>
        <p:spPr>
          <a:xfrm>
            <a:off x="463550" y="960629"/>
            <a:ext cx="8445788" cy="584775"/>
          </a:xfrm>
          <a:prstGeom prst="rect">
            <a:avLst/>
          </a:prstGeom>
        </p:spPr>
        <p:txBody>
          <a:bodyPr wrap="square">
            <a:spAutoFit/>
          </a:bodyPr>
          <a:lstStyle/>
          <a:p>
            <a:pPr>
              <a:spcAft>
                <a:spcPts val="1200"/>
              </a:spcAft>
              <a:buClr>
                <a:srgbClr val="635A54"/>
              </a:buClr>
              <a:buSzPct val="150000"/>
              <a:defRPr/>
            </a:pPr>
            <a:r>
              <a:rPr lang="en-GB" sz="1600" dirty="0">
                <a:solidFill>
                  <a:srgbClr val="000000"/>
                </a:solidFill>
              </a:rPr>
              <a:t>There may be action you can take if you expect the gains from your GSK shares to exceed your available CGT exemption.</a:t>
            </a:r>
          </a:p>
        </p:txBody>
      </p:sp>
      <p:grpSp>
        <p:nvGrpSpPr>
          <p:cNvPr id="78" name="Group 77">
            <a:extLst>
              <a:ext uri="{FF2B5EF4-FFF2-40B4-BE49-F238E27FC236}">
                <a16:creationId xmlns:a16="http://schemas.microsoft.com/office/drawing/2014/main" id="{CE121A8E-F234-4E02-95BF-E96EC39E84AE}"/>
              </a:ext>
            </a:extLst>
          </p:cNvPr>
          <p:cNvGrpSpPr/>
          <p:nvPr/>
        </p:nvGrpSpPr>
        <p:grpSpPr>
          <a:xfrm>
            <a:off x="1017037" y="2537444"/>
            <a:ext cx="3274352" cy="1707331"/>
            <a:chOff x="1017037" y="2537444"/>
            <a:chExt cx="3274352" cy="1707331"/>
          </a:xfrm>
        </p:grpSpPr>
        <p:sp>
          <p:nvSpPr>
            <p:cNvPr id="30" name="Oval 24">
              <a:extLst>
                <a:ext uri="{FF2B5EF4-FFF2-40B4-BE49-F238E27FC236}">
                  <a16:creationId xmlns:a16="http://schemas.microsoft.com/office/drawing/2014/main" id="{860DC2A3-0575-41BC-941C-28E87CE18A4C}"/>
                </a:ext>
              </a:extLst>
            </p:cNvPr>
            <p:cNvSpPr/>
            <p:nvPr/>
          </p:nvSpPr>
          <p:spPr>
            <a:xfrm>
              <a:off x="3816975" y="2537444"/>
              <a:ext cx="474414" cy="59955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11A4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5" name="Group 74">
              <a:extLst>
                <a:ext uri="{FF2B5EF4-FFF2-40B4-BE49-F238E27FC236}">
                  <a16:creationId xmlns:a16="http://schemas.microsoft.com/office/drawing/2014/main" id="{F667490F-8DA9-43E1-8A6C-D63C6B923759}"/>
                </a:ext>
              </a:extLst>
            </p:cNvPr>
            <p:cNvGrpSpPr/>
            <p:nvPr/>
          </p:nvGrpSpPr>
          <p:grpSpPr>
            <a:xfrm>
              <a:off x="1017037" y="2925178"/>
              <a:ext cx="2939145" cy="1319597"/>
              <a:chOff x="1017037" y="2925178"/>
              <a:chExt cx="2939145" cy="1319597"/>
            </a:xfrm>
          </p:grpSpPr>
          <p:sp>
            <p:nvSpPr>
              <p:cNvPr id="21" name="Rounded Rectangle 7">
                <a:extLst>
                  <a:ext uri="{FF2B5EF4-FFF2-40B4-BE49-F238E27FC236}">
                    <a16:creationId xmlns:a16="http://schemas.microsoft.com/office/drawing/2014/main" id="{7976264F-FBC5-496E-BB3C-06656229C613}"/>
                  </a:ext>
                </a:extLst>
              </p:cNvPr>
              <p:cNvSpPr/>
              <p:nvPr/>
            </p:nvSpPr>
            <p:spPr>
              <a:xfrm>
                <a:off x="1017037" y="2925178"/>
                <a:ext cx="2939145" cy="1319597"/>
              </a:xfrm>
              <a:custGeom>
                <a:avLst/>
                <a:gdLst>
                  <a:gd name="connsiteX0" fmla="*/ 0 w 2939145"/>
                  <a:gd name="connsiteY0" fmla="*/ 219408 h 1316422"/>
                  <a:gd name="connsiteX1" fmla="*/ 219408 w 2939145"/>
                  <a:gd name="connsiteY1" fmla="*/ 0 h 1316422"/>
                  <a:gd name="connsiteX2" fmla="*/ 2719737 w 2939145"/>
                  <a:gd name="connsiteY2" fmla="*/ 0 h 1316422"/>
                  <a:gd name="connsiteX3" fmla="*/ 2939145 w 2939145"/>
                  <a:gd name="connsiteY3" fmla="*/ 219408 h 1316422"/>
                  <a:gd name="connsiteX4" fmla="*/ 2939145 w 2939145"/>
                  <a:gd name="connsiteY4" fmla="*/ 1097014 h 1316422"/>
                  <a:gd name="connsiteX5" fmla="*/ 2719737 w 2939145"/>
                  <a:gd name="connsiteY5" fmla="*/ 1316422 h 1316422"/>
                  <a:gd name="connsiteX6" fmla="*/ 219408 w 2939145"/>
                  <a:gd name="connsiteY6" fmla="*/ 1316422 h 1316422"/>
                  <a:gd name="connsiteX7" fmla="*/ 0 w 2939145"/>
                  <a:gd name="connsiteY7" fmla="*/ 1097014 h 1316422"/>
                  <a:gd name="connsiteX8" fmla="*/ 0 w 2939145"/>
                  <a:gd name="connsiteY8" fmla="*/ 219408 h 1316422"/>
                  <a:gd name="connsiteX0" fmla="*/ 2939145 w 3030585"/>
                  <a:gd name="connsiteY0" fmla="*/ 219408 h 1316422"/>
                  <a:gd name="connsiteX1" fmla="*/ 2939145 w 3030585"/>
                  <a:gd name="connsiteY1" fmla="*/ 1097014 h 1316422"/>
                  <a:gd name="connsiteX2" fmla="*/ 2719737 w 3030585"/>
                  <a:gd name="connsiteY2" fmla="*/ 1316422 h 1316422"/>
                  <a:gd name="connsiteX3" fmla="*/ 219408 w 3030585"/>
                  <a:gd name="connsiteY3" fmla="*/ 1316422 h 1316422"/>
                  <a:gd name="connsiteX4" fmla="*/ 0 w 3030585"/>
                  <a:gd name="connsiteY4" fmla="*/ 1097014 h 1316422"/>
                  <a:gd name="connsiteX5" fmla="*/ 0 w 3030585"/>
                  <a:gd name="connsiteY5" fmla="*/ 219408 h 1316422"/>
                  <a:gd name="connsiteX6" fmla="*/ 219408 w 3030585"/>
                  <a:gd name="connsiteY6" fmla="*/ 0 h 1316422"/>
                  <a:gd name="connsiteX7" fmla="*/ 2719737 w 3030585"/>
                  <a:gd name="connsiteY7" fmla="*/ 0 h 1316422"/>
                  <a:gd name="connsiteX8" fmla="*/ 3030585 w 3030585"/>
                  <a:gd name="connsiteY8" fmla="*/ 310848 h 1316422"/>
                  <a:gd name="connsiteX0" fmla="*/ 2939145 w 2939145"/>
                  <a:gd name="connsiteY0" fmla="*/ 219408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19433 h 1316422"/>
                  <a:gd name="connsiteX1" fmla="*/ 2939145 w 2939145"/>
                  <a:gd name="connsiteY1" fmla="*/ 1097014 h 1316422"/>
                  <a:gd name="connsiteX2" fmla="*/ 2719737 w 2939145"/>
                  <a:gd name="connsiteY2" fmla="*/ 1316422 h 1316422"/>
                  <a:gd name="connsiteX3" fmla="*/ 219408 w 2939145"/>
                  <a:gd name="connsiteY3" fmla="*/ 1316422 h 1316422"/>
                  <a:gd name="connsiteX4" fmla="*/ 0 w 2939145"/>
                  <a:gd name="connsiteY4" fmla="*/ 1097014 h 1316422"/>
                  <a:gd name="connsiteX5" fmla="*/ 0 w 2939145"/>
                  <a:gd name="connsiteY5" fmla="*/ 219408 h 1316422"/>
                  <a:gd name="connsiteX6" fmla="*/ 219408 w 2939145"/>
                  <a:gd name="connsiteY6" fmla="*/ 0 h 1316422"/>
                  <a:gd name="connsiteX7" fmla="*/ 2719737 w 2939145"/>
                  <a:gd name="connsiteY7" fmla="*/ 0 h 1316422"/>
                  <a:gd name="connsiteX0" fmla="*/ 2935970 w 2939145"/>
                  <a:gd name="connsiteY0" fmla="*/ 422608 h 1319597"/>
                  <a:gd name="connsiteX1" fmla="*/ 2939145 w 2939145"/>
                  <a:gd name="connsiteY1" fmla="*/ 1100189 h 1319597"/>
                  <a:gd name="connsiteX2" fmla="*/ 2719737 w 2939145"/>
                  <a:gd name="connsiteY2" fmla="*/ 1319597 h 1319597"/>
                  <a:gd name="connsiteX3" fmla="*/ 219408 w 2939145"/>
                  <a:gd name="connsiteY3" fmla="*/ 1319597 h 1319597"/>
                  <a:gd name="connsiteX4" fmla="*/ 0 w 2939145"/>
                  <a:gd name="connsiteY4" fmla="*/ 1100189 h 1319597"/>
                  <a:gd name="connsiteX5" fmla="*/ 0 w 2939145"/>
                  <a:gd name="connsiteY5" fmla="*/ 222583 h 1319597"/>
                  <a:gd name="connsiteX6" fmla="*/ 219408 w 2939145"/>
                  <a:gd name="connsiteY6" fmla="*/ 3175 h 1319597"/>
                  <a:gd name="connsiteX7" fmla="*/ 2573687 w 2939145"/>
                  <a:gd name="connsiteY7" fmla="*/ 0 h 13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9145" h="1319597">
                    <a:moveTo>
                      <a:pt x="2935970" y="422608"/>
                    </a:moveTo>
                    <a:cubicBezTo>
                      <a:pt x="2937028" y="648468"/>
                      <a:pt x="2938087" y="874329"/>
                      <a:pt x="2939145" y="1100189"/>
                    </a:cubicBezTo>
                    <a:cubicBezTo>
                      <a:pt x="2939145" y="1221365"/>
                      <a:pt x="2840913" y="1319597"/>
                      <a:pt x="2719737" y="1319597"/>
                    </a:cubicBezTo>
                    <a:lnTo>
                      <a:pt x="219408" y="1319597"/>
                    </a:lnTo>
                    <a:cubicBezTo>
                      <a:pt x="98232" y="1319597"/>
                      <a:pt x="0" y="1221365"/>
                      <a:pt x="0" y="1100189"/>
                    </a:cubicBezTo>
                    <a:lnTo>
                      <a:pt x="0" y="222583"/>
                    </a:lnTo>
                    <a:cubicBezTo>
                      <a:pt x="0" y="101407"/>
                      <a:pt x="98232" y="3175"/>
                      <a:pt x="219408" y="3175"/>
                    </a:cubicBezTo>
                    <a:lnTo>
                      <a:pt x="2573687" y="0"/>
                    </a:lnTo>
                  </a:path>
                </a:pathLst>
              </a:custGeom>
              <a:solidFill>
                <a:srgbClr val="FFFFFF"/>
              </a:solidFill>
              <a:ln w="31750" cap="flat" cmpd="sng" algn="ctr">
                <a:solidFill>
                  <a:srgbClr val="1DC4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C2E5"/>
                  </a:solidFill>
                  <a:effectLst/>
                  <a:uLnTx/>
                  <a:uFillTx/>
                  <a:latin typeface="MS London"/>
                  <a:ea typeface="+mn-ea"/>
                  <a:cs typeface="+mn-cs"/>
                </a:endParaRPr>
              </a:p>
            </p:txBody>
          </p:sp>
          <p:sp>
            <p:nvSpPr>
              <p:cNvPr id="35" name="TextBox 34">
                <a:extLst>
                  <a:ext uri="{FF2B5EF4-FFF2-40B4-BE49-F238E27FC236}">
                    <a16:creationId xmlns:a16="http://schemas.microsoft.com/office/drawing/2014/main" id="{8867CC89-A614-4787-A492-E07A155262B1}"/>
                  </a:ext>
                </a:extLst>
              </p:cNvPr>
              <p:cNvSpPr txBox="1"/>
              <p:nvPr/>
            </p:nvSpPr>
            <p:spPr>
              <a:xfrm>
                <a:off x="1432505" y="2990265"/>
                <a:ext cx="2205083" cy="293457"/>
              </a:xfrm>
              <a:prstGeom prst="rect">
                <a:avLst/>
              </a:prstGeom>
              <a:noFill/>
            </p:spPr>
            <p:txBody>
              <a:bodyPr wrap="square">
                <a:noAutofit/>
              </a:bodyPr>
              <a:lstStyle/>
              <a:p>
                <a:pPr algn="ctr"/>
                <a:r>
                  <a:rPr lang="en-GB" sz="1400" b="1" dirty="0">
                    <a:solidFill>
                      <a:srgbClr val="635A54"/>
                    </a:solidFill>
                  </a:rPr>
                  <a:t>Share Save member</a:t>
                </a:r>
                <a:endParaRPr lang="en-GB" sz="1400" b="1" dirty="0"/>
              </a:p>
            </p:txBody>
          </p:sp>
        </p:grpSp>
      </p:grpSp>
      <p:sp>
        <p:nvSpPr>
          <p:cNvPr id="36" name="TextBox 35">
            <a:extLst>
              <a:ext uri="{FF2B5EF4-FFF2-40B4-BE49-F238E27FC236}">
                <a16:creationId xmlns:a16="http://schemas.microsoft.com/office/drawing/2014/main" id="{5F926388-DC61-4352-97C6-02DC966EB73A}"/>
              </a:ext>
            </a:extLst>
          </p:cNvPr>
          <p:cNvSpPr txBox="1"/>
          <p:nvPr/>
        </p:nvSpPr>
        <p:spPr>
          <a:xfrm>
            <a:off x="1078293" y="3345633"/>
            <a:ext cx="2877889" cy="89255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400" dirty="0">
                <a:solidFill>
                  <a:srgbClr val="000000"/>
                </a:solidFill>
              </a:rPr>
              <a:t>£3,000 gain from GSK shares</a:t>
            </a:r>
          </a:p>
          <a:p>
            <a:pPr marL="285750" indent="-285750">
              <a:spcAft>
                <a:spcPts val="1200"/>
              </a:spcAft>
              <a:buFont typeface="Arial" panose="020B0604020202020204" pitchFamily="34" charset="0"/>
              <a:buChar char="•"/>
            </a:pPr>
            <a:r>
              <a:rPr lang="en-GB" sz="1400" dirty="0">
                <a:solidFill>
                  <a:srgbClr val="000000"/>
                </a:solidFill>
              </a:rPr>
              <a:t>No available CGT exemption due to previous share sale</a:t>
            </a:r>
          </a:p>
        </p:txBody>
      </p:sp>
      <p:sp>
        <p:nvSpPr>
          <p:cNvPr id="39" name="TextBox 38">
            <a:extLst>
              <a:ext uri="{FF2B5EF4-FFF2-40B4-BE49-F238E27FC236}">
                <a16:creationId xmlns:a16="http://schemas.microsoft.com/office/drawing/2014/main" id="{5728318E-C0EE-4293-976E-3D8702A593CD}"/>
              </a:ext>
            </a:extLst>
          </p:cNvPr>
          <p:cNvSpPr txBox="1"/>
          <p:nvPr/>
        </p:nvSpPr>
        <p:spPr>
          <a:xfrm>
            <a:off x="4842579" y="3294965"/>
            <a:ext cx="2877889" cy="89255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400" dirty="0">
                <a:solidFill>
                  <a:srgbClr val="000000"/>
                </a:solidFill>
              </a:rPr>
              <a:t>No other gains to realise</a:t>
            </a:r>
          </a:p>
          <a:p>
            <a:pPr marL="285750" indent="-285750">
              <a:spcAft>
                <a:spcPts val="1200"/>
              </a:spcAft>
              <a:buFont typeface="Arial" panose="020B0604020202020204" pitchFamily="34" charset="0"/>
              <a:buChar char="•"/>
            </a:pPr>
            <a:r>
              <a:rPr lang="en-GB" sz="1400" dirty="0">
                <a:solidFill>
                  <a:srgbClr val="000000"/>
                </a:solidFill>
              </a:rPr>
              <a:t>Full £3,000 CGT exemption available</a:t>
            </a:r>
          </a:p>
        </p:txBody>
      </p:sp>
      <p:sp>
        <p:nvSpPr>
          <p:cNvPr id="69" name="Graphic 67" descr="Arrow: Rotate right">
            <a:extLst>
              <a:ext uri="{FF2B5EF4-FFF2-40B4-BE49-F238E27FC236}">
                <a16:creationId xmlns:a16="http://schemas.microsoft.com/office/drawing/2014/main" id="{42308B52-4F10-4448-A576-135F2D203902}"/>
              </a:ext>
            </a:extLst>
          </p:cNvPr>
          <p:cNvSpPr/>
          <p:nvPr/>
        </p:nvSpPr>
        <p:spPr>
          <a:xfrm rot="14185212" flipH="1">
            <a:off x="2637935" y="4594685"/>
            <a:ext cx="618632" cy="475306"/>
          </a:xfrm>
          <a:custGeom>
            <a:avLst/>
            <a:gdLst>
              <a:gd name="connsiteX0" fmla="*/ 527244 w 618632"/>
              <a:gd name="connsiteY0" fmla="*/ 306589 h 475306"/>
              <a:gd name="connsiteX1" fmla="*/ 492094 w 618632"/>
              <a:gd name="connsiteY1" fmla="*/ 123811 h 475306"/>
              <a:gd name="connsiteX2" fmla="*/ 314237 w 618632"/>
              <a:gd name="connsiteY2" fmla="*/ 2193 h 475306"/>
              <a:gd name="connsiteX3" fmla="*/ 99122 w 618632"/>
              <a:gd name="connsiteY3" fmla="*/ 56324 h 475306"/>
              <a:gd name="connsiteX4" fmla="*/ 0 w 618632"/>
              <a:gd name="connsiteY4" fmla="*/ 234884 h 475306"/>
              <a:gd name="connsiteX5" fmla="*/ 82250 w 618632"/>
              <a:gd name="connsiteY5" fmla="*/ 106939 h 475306"/>
              <a:gd name="connsiteX6" fmla="*/ 231987 w 618632"/>
              <a:gd name="connsiteY6" fmla="*/ 80928 h 475306"/>
              <a:gd name="connsiteX7" fmla="*/ 347278 w 618632"/>
              <a:gd name="connsiteY7" fmla="*/ 170911 h 475306"/>
              <a:gd name="connsiteX8" fmla="*/ 372586 w 618632"/>
              <a:gd name="connsiteY8" fmla="*/ 306589 h 475306"/>
              <a:gd name="connsiteX9" fmla="*/ 281197 w 618632"/>
              <a:gd name="connsiteY9" fmla="*/ 306589 h 475306"/>
              <a:gd name="connsiteX10" fmla="*/ 449915 w 618632"/>
              <a:gd name="connsiteY10" fmla="*/ 475307 h 475306"/>
              <a:gd name="connsiteX11" fmla="*/ 618633 w 618632"/>
              <a:gd name="connsiteY11" fmla="*/ 306589 h 475306"/>
              <a:gd name="connsiteX12" fmla="*/ 527244 w 618632"/>
              <a:gd name="connsiteY12" fmla="*/ 306589 h 47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8632" h="475306">
                <a:moveTo>
                  <a:pt x="527244" y="306589"/>
                </a:moveTo>
                <a:cubicBezTo>
                  <a:pt x="529353" y="241210"/>
                  <a:pt x="527244" y="181456"/>
                  <a:pt x="492094" y="123811"/>
                </a:cubicBezTo>
                <a:cubicBezTo>
                  <a:pt x="452727" y="59136"/>
                  <a:pt x="390160" y="11332"/>
                  <a:pt x="314237" y="2193"/>
                </a:cubicBezTo>
                <a:cubicBezTo>
                  <a:pt x="238314" y="-6946"/>
                  <a:pt x="161688" y="12738"/>
                  <a:pt x="99122" y="56324"/>
                </a:cubicBezTo>
                <a:cubicBezTo>
                  <a:pt x="45694" y="95691"/>
                  <a:pt x="0" y="166693"/>
                  <a:pt x="0" y="234884"/>
                </a:cubicBezTo>
                <a:cubicBezTo>
                  <a:pt x="8436" y="182862"/>
                  <a:pt x="37962" y="136465"/>
                  <a:pt x="82250" y="106939"/>
                </a:cubicBezTo>
                <a:cubicBezTo>
                  <a:pt x="126539" y="77413"/>
                  <a:pt x="180669" y="68275"/>
                  <a:pt x="231987" y="80928"/>
                </a:cubicBezTo>
                <a:cubicBezTo>
                  <a:pt x="280494" y="92176"/>
                  <a:pt x="320564" y="129435"/>
                  <a:pt x="347278" y="170911"/>
                </a:cubicBezTo>
                <a:cubicBezTo>
                  <a:pt x="373992" y="212388"/>
                  <a:pt x="372586" y="258785"/>
                  <a:pt x="372586" y="306589"/>
                </a:cubicBezTo>
                <a:lnTo>
                  <a:pt x="281197" y="306589"/>
                </a:lnTo>
                <a:lnTo>
                  <a:pt x="449915" y="475307"/>
                </a:lnTo>
                <a:cubicBezTo>
                  <a:pt x="449915" y="475307"/>
                  <a:pt x="589810" y="335411"/>
                  <a:pt x="618633" y="306589"/>
                </a:cubicBezTo>
                <a:lnTo>
                  <a:pt x="527244" y="306589"/>
                </a:lnTo>
                <a:close/>
              </a:path>
            </a:pathLst>
          </a:custGeom>
          <a:gradFill flip="none" rotWithShape="1">
            <a:gsLst>
              <a:gs pos="38000">
                <a:srgbClr val="88D2FF"/>
              </a:gs>
              <a:gs pos="0">
                <a:schemeClr val="bg1"/>
              </a:gs>
              <a:gs pos="100000">
                <a:srgbClr val="11A4FF"/>
              </a:gs>
            </a:gsLst>
            <a:lin ang="2700000" scaled="1"/>
            <a:tileRect/>
          </a:gradFill>
          <a:ln w="6945" cap="flat">
            <a:noFill/>
            <a:prstDash val="solid"/>
            <a:miter/>
          </a:ln>
        </p:spPr>
        <p:txBody>
          <a:bodyPr rtlCol="0" anchor="ctr"/>
          <a:lstStyle/>
          <a:p>
            <a:endParaRPr lang="en-GB"/>
          </a:p>
        </p:txBody>
      </p:sp>
      <p:grpSp>
        <p:nvGrpSpPr>
          <p:cNvPr id="84" name="Group 83">
            <a:extLst>
              <a:ext uri="{FF2B5EF4-FFF2-40B4-BE49-F238E27FC236}">
                <a16:creationId xmlns:a16="http://schemas.microsoft.com/office/drawing/2014/main" id="{00906553-2B5B-4DCF-9E28-F3EAA32ACD37}"/>
              </a:ext>
            </a:extLst>
          </p:cNvPr>
          <p:cNvGrpSpPr/>
          <p:nvPr/>
        </p:nvGrpSpPr>
        <p:grpSpPr>
          <a:xfrm>
            <a:off x="3307797" y="4504720"/>
            <a:ext cx="4443301" cy="1440153"/>
            <a:chOff x="3307797" y="4304642"/>
            <a:chExt cx="4443301" cy="1440153"/>
          </a:xfrm>
        </p:grpSpPr>
        <p:grpSp>
          <p:nvGrpSpPr>
            <p:cNvPr id="72" name="Group 71">
              <a:extLst>
                <a:ext uri="{FF2B5EF4-FFF2-40B4-BE49-F238E27FC236}">
                  <a16:creationId xmlns:a16="http://schemas.microsoft.com/office/drawing/2014/main" id="{DB2D55F8-67B8-4910-BDCE-167176D3BBB3}"/>
                </a:ext>
              </a:extLst>
            </p:cNvPr>
            <p:cNvGrpSpPr/>
            <p:nvPr/>
          </p:nvGrpSpPr>
          <p:grpSpPr>
            <a:xfrm>
              <a:off x="3686834" y="4304642"/>
              <a:ext cx="4064264" cy="1440153"/>
              <a:chOff x="3686834" y="4304642"/>
              <a:chExt cx="4064264" cy="1440153"/>
            </a:xfrm>
          </p:grpSpPr>
          <p:sp>
            <p:nvSpPr>
              <p:cNvPr id="41" name="TextBox 40">
                <a:extLst>
                  <a:ext uri="{FF2B5EF4-FFF2-40B4-BE49-F238E27FC236}">
                    <a16:creationId xmlns:a16="http://schemas.microsoft.com/office/drawing/2014/main" id="{469B5BEE-A1F5-4410-8905-F54F3909C9CB}"/>
                  </a:ext>
                </a:extLst>
              </p:cNvPr>
              <p:cNvSpPr txBox="1"/>
              <p:nvPr/>
            </p:nvSpPr>
            <p:spPr>
              <a:xfrm>
                <a:off x="3686834" y="4304642"/>
                <a:ext cx="1341614" cy="338554"/>
              </a:xfrm>
              <a:prstGeom prst="rect">
                <a:avLst/>
              </a:prstGeom>
              <a:noFill/>
            </p:spPr>
            <p:txBody>
              <a:bodyPr wrap="square">
                <a:spAutoFit/>
              </a:bodyPr>
              <a:lstStyle/>
              <a:p>
                <a:pPr algn="ctr"/>
                <a:r>
                  <a:rPr lang="en-GB" sz="1600" b="1" dirty="0">
                    <a:solidFill>
                      <a:srgbClr val="11A4FF"/>
                    </a:solidFill>
                  </a:rPr>
                  <a:t>Option 2</a:t>
                </a:r>
              </a:p>
            </p:txBody>
          </p:sp>
          <p:grpSp>
            <p:nvGrpSpPr>
              <p:cNvPr id="42" name="Group 41">
                <a:extLst>
                  <a:ext uri="{FF2B5EF4-FFF2-40B4-BE49-F238E27FC236}">
                    <a16:creationId xmlns:a16="http://schemas.microsoft.com/office/drawing/2014/main" id="{85FCD588-8319-429D-8A5A-A994AB65CAF5}"/>
                  </a:ext>
                </a:extLst>
              </p:cNvPr>
              <p:cNvGrpSpPr/>
              <p:nvPr/>
            </p:nvGrpSpPr>
            <p:grpSpPr>
              <a:xfrm>
                <a:off x="3908089" y="4908759"/>
                <a:ext cx="851842" cy="672024"/>
                <a:chOff x="1452437" y="2168206"/>
                <a:chExt cx="1985947" cy="1566728"/>
              </a:xfrm>
            </p:grpSpPr>
            <p:grpSp>
              <p:nvGrpSpPr>
                <p:cNvPr id="43" name="Group 42">
                  <a:extLst>
                    <a:ext uri="{FF2B5EF4-FFF2-40B4-BE49-F238E27FC236}">
                      <a16:creationId xmlns:a16="http://schemas.microsoft.com/office/drawing/2014/main" id="{29D073F1-2328-43C6-B2A2-85795E14528F}"/>
                    </a:ext>
                  </a:extLst>
                </p:cNvPr>
                <p:cNvGrpSpPr/>
                <p:nvPr/>
              </p:nvGrpSpPr>
              <p:grpSpPr>
                <a:xfrm>
                  <a:off x="1452437" y="2168206"/>
                  <a:ext cx="1985947" cy="1566728"/>
                  <a:chOff x="853752" y="2636912"/>
                  <a:chExt cx="1985947" cy="1566728"/>
                </a:xfrm>
              </p:grpSpPr>
              <p:sp>
                <p:nvSpPr>
                  <p:cNvPr id="46" name="Oval 45">
                    <a:extLst>
                      <a:ext uri="{FF2B5EF4-FFF2-40B4-BE49-F238E27FC236}">
                        <a16:creationId xmlns:a16="http://schemas.microsoft.com/office/drawing/2014/main" id="{2D82FC43-4C17-4EEF-A4ED-0E90392D1463}"/>
                      </a:ext>
                    </a:extLst>
                  </p:cNvPr>
                  <p:cNvSpPr/>
                  <p:nvPr/>
                </p:nvSpPr>
                <p:spPr>
                  <a:xfrm>
                    <a:off x="853752" y="3724969"/>
                    <a:ext cx="1985947" cy="478671"/>
                  </a:xfrm>
                  <a:prstGeom prst="ellipse">
                    <a:avLst/>
                  </a:prstGeom>
                  <a:solidFill>
                    <a:srgbClr val="2E2E2E"/>
                  </a:solidFill>
                  <a:ln w="9525"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6CF6D746-5306-4206-B2DF-9740843FA2AF}"/>
                      </a:ext>
                    </a:extLst>
                  </p:cNvPr>
                  <p:cNvGrpSpPr/>
                  <p:nvPr/>
                </p:nvGrpSpPr>
                <p:grpSpPr>
                  <a:xfrm>
                    <a:off x="1205611" y="2636912"/>
                    <a:ext cx="1282230" cy="1341476"/>
                    <a:chOff x="611560" y="2420888"/>
                    <a:chExt cx="1282230" cy="1341476"/>
                  </a:xfrm>
                </p:grpSpPr>
                <p:sp>
                  <p:nvSpPr>
                    <p:cNvPr id="48" name="Rounded Rectangle 7">
                      <a:extLst>
                        <a:ext uri="{FF2B5EF4-FFF2-40B4-BE49-F238E27FC236}">
                          <a16:creationId xmlns:a16="http://schemas.microsoft.com/office/drawing/2014/main" id="{211B611D-F96F-41E4-9330-2BB060703C8D}"/>
                        </a:ext>
                      </a:extLst>
                    </p:cNvPr>
                    <p:cNvSpPr/>
                    <p:nvPr/>
                  </p:nvSpPr>
                  <p:spPr>
                    <a:xfrm>
                      <a:off x="611560" y="2520136"/>
                      <a:ext cx="1282230" cy="1242228"/>
                    </a:xfrm>
                    <a:prstGeom prst="roundRect">
                      <a:avLst>
                        <a:gd name="adj" fmla="val 9577"/>
                      </a:avLst>
                    </a:prstGeom>
                    <a:solidFill>
                      <a:srgbClr val="595959"/>
                    </a:solidFill>
                    <a:ln w="50800" cap="flat" cmpd="sng" algn="ctr">
                      <a:solidFill>
                        <a:srgbClr val="A3A3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B5C2E5"/>
                        </a:solidFill>
                        <a:effectLst/>
                        <a:uLnTx/>
                        <a:uFillTx/>
                        <a:latin typeface="Arial"/>
                        <a:ea typeface="+mn-ea"/>
                        <a:cs typeface="+mn-cs"/>
                      </a:endParaRPr>
                    </a:p>
                  </p:txBody>
                </p:sp>
                <p:grpSp>
                  <p:nvGrpSpPr>
                    <p:cNvPr id="49" name="Group 48">
                      <a:extLst>
                        <a:ext uri="{FF2B5EF4-FFF2-40B4-BE49-F238E27FC236}">
                          <a16:creationId xmlns:a16="http://schemas.microsoft.com/office/drawing/2014/main" id="{AF679EBD-133E-49CA-B444-C0105BDDCE39}"/>
                        </a:ext>
                      </a:extLst>
                    </p:cNvPr>
                    <p:cNvGrpSpPr/>
                    <p:nvPr/>
                  </p:nvGrpSpPr>
                  <p:grpSpPr>
                    <a:xfrm>
                      <a:off x="812694" y="2758607"/>
                      <a:ext cx="879962" cy="829085"/>
                      <a:chOff x="6498051" y="2145308"/>
                      <a:chExt cx="2520280" cy="2374565"/>
                    </a:xfrm>
                    <a:effectLst>
                      <a:outerShdw blurRad="50800" dist="38100" dir="2700000" sx="102000" sy="102000" algn="tl" rotWithShape="0">
                        <a:prstClr val="black">
                          <a:alpha val="40000"/>
                        </a:prstClr>
                      </a:outerShdw>
                    </a:effectLst>
                  </p:grpSpPr>
                  <p:sp>
                    <p:nvSpPr>
                      <p:cNvPr id="65" name="Rectangle 64">
                        <a:extLst>
                          <a:ext uri="{FF2B5EF4-FFF2-40B4-BE49-F238E27FC236}">
                            <a16:creationId xmlns:a16="http://schemas.microsoft.com/office/drawing/2014/main" id="{89C53893-C14D-49D4-B7D0-DBA82CCEC5F3}"/>
                          </a:ext>
                        </a:extLst>
                      </p:cNvPr>
                      <p:cNvSpPr/>
                      <p:nvPr/>
                    </p:nvSpPr>
                    <p:spPr>
                      <a:xfrm>
                        <a:off x="6498051" y="2863689"/>
                        <a:ext cx="2520280" cy="1656184"/>
                      </a:xfrm>
                      <a:prstGeom prst="rect">
                        <a:avLst/>
                      </a:prstGeom>
                      <a:gradFill flip="none" rotWithShape="1">
                        <a:gsLst>
                          <a:gs pos="0">
                            <a:srgbClr val="FFFFFF"/>
                          </a:gs>
                          <a:gs pos="100000">
                            <a:srgbClr val="D1D1D1"/>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67521F2E-98D8-417D-AA6A-B832B7ED6920}"/>
                          </a:ext>
                        </a:extLst>
                      </p:cNvPr>
                      <p:cNvSpPr/>
                      <p:nvPr/>
                    </p:nvSpPr>
                    <p:spPr>
                      <a:xfrm>
                        <a:off x="6498051" y="2145308"/>
                        <a:ext cx="2520280" cy="718381"/>
                      </a:xfrm>
                      <a:prstGeom prst="rect">
                        <a:avLst/>
                      </a:prstGeom>
                      <a:gradFill flip="none" rotWithShape="1">
                        <a:gsLst>
                          <a:gs pos="0">
                            <a:srgbClr val="CC3B3A"/>
                          </a:gs>
                          <a:gs pos="100000">
                            <a:srgbClr val="9B3028"/>
                          </a:gs>
                        </a:gsLst>
                        <a:lin ang="54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0" name="Group 49">
                      <a:extLst>
                        <a:ext uri="{FF2B5EF4-FFF2-40B4-BE49-F238E27FC236}">
                          <a16:creationId xmlns:a16="http://schemas.microsoft.com/office/drawing/2014/main" id="{78CB3724-2649-4030-97A3-0D7901A4D41F}"/>
                        </a:ext>
                      </a:extLst>
                    </p:cNvPr>
                    <p:cNvGrpSpPr/>
                    <p:nvPr/>
                  </p:nvGrpSpPr>
                  <p:grpSpPr>
                    <a:xfrm>
                      <a:off x="781742" y="2420888"/>
                      <a:ext cx="147840" cy="266105"/>
                      <a:chOff x="777555" y="2420888"/>
                      <a:chExt cx="147840" cy="266105"/>
                    </a:xfrm>
                  </p:grpSpPr>
                  <p:sp>
                    <p:nvSpPr>
                      <p:cNvPr id="63" name="Oval 62">
                        <a:extLst>
                          <a:ext uri="{FF2B5EF4-FFF2-40B4-BE49-F238E27FC236}">
                            <a16:creationId xmlns:a16="http://schemas.microsoft.com/office/drawing/2014/main" id="{DC1F990D-4805-476C-8362-E89479836CE6}"/>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4" name="Rounded Rectangle 12">
                        <a:extLst>
                          <a:ext uri="{FF2B5EF4-FFF2-40B4-BE49-F238E27FC236}">
                            <a16:creationId xmlns:a16="http://schemas.microsoft.com/office/drawing/2014/main" id="{9DACB193-2072-4582-9DA5-689F66E7BCC3}"/>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050F2B1B-E272-4E0E-8E90-6E5B4DF51554}"/>
                        </a:ext>
                      </a:extLst>
                    </p:cNvPr>
                    <p:cNvGrpSpPr/>
                    <p:nvPr/>
                  </p:nvGrpSpPr>
                  <p:grpSpPr>
                    <a:xfrm>
                      <a:off x="980249" y="2420888"/>
                      <a:ext cx="147840" cy="266105"/>
                      <a:chOff x="777555" y="2420888"/>
                      <a:chExt cx="147840" cy="266105"/>
                    </a:xfrm>
                  </p:grpSpPr>
                  <p:sp>
                    <p:nvSpPr>
                      <p:cNvPr id="61" name="Oval 60">
                        <a:extLst>
                          <a:ext uri="{FF2B5EF4-FFF2-40B4-BE49-F238E27FC236}">
                            <a16:creationId xmlns:a16="http://schemas.microsoft.com/office/drawing/2014/main" id="{2737FFC5-7FDE-4ED1-A454-1AC4CB11D072}"/>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2" name="Rounded Rectangle 24">
                        <a:extLst>
                          <a:ext uri="{FF2B5EF4-FFF2-40B4-BE49-F238E27FC236}">
                            <a16:creationId xmlns:a16="http://schemas.microsoft.com/office/drawing/2014/main" id="{6D9C11BB-9347-4802-A9CB-3C565D7C2D8B}"/>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D3807BF6-BE75-444D-B4DC-CD5D36B6C7CD}"/>
                        </a:ext>
                      </a:extLst>
                    </p:cNvPr>
                    <p:cNvGrpSpPr/>
                    <p:nvPr/>
                  </p:nvGrpSpPr>
                  <p:grpSpPr>
                    <a:xfrm>
                      <a:off x="1178756" y="2420888"/>
                      <a:ext cx="147840" cy="266105"/>
                      <a:chOff x="777555" y="2420888"/>
                      <a:chExt cx="147840" cy="266105"/>
                    </a:xfrm>
                  </p:grpSpPr>
                  <p:sp>
                    <p:nvSpPr>
                      <p:cNvPr id="59" name="Oval 58">
                        <a:extLst>
                          <a:ext uri="{FF2B5EF4-FFF2-40B4-BE49-F238E27FC236}">
                            <a16:creationId xmlns:a16="http://schemas.microsoft.com/office/drawing/2014/main" id="{3C0B57FC-7B75-40C4-A167-AA090DF708F8}"/>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60" name="Rounded Rectangle 27">
                        <a:extLst>
                          <a:ext uri="{FF2B5EF4-FFF2-40B4-BE49-F238E27FC236}">
                            <a16:creationId xmlns:a16="http://schemas.microsoft.com/office/drawing/2014/main" id="{CD8CFB50-3CEE-4549-AB42-F7474C6D03CC}"/>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447F9B3D-5A56-4E59-B162-5DDF4F0E3083}"/>
                        </a:ext>
                      </a:extLst>
                    </p:cNvPr>
                    <p:cNvGrpSpPr/>
                    <p:nvPr/>
                  </p:nvGrpSpPr>
                  <p:grpSpPr>
                    <a:xfrm>
                      <a:off x="1377263" y="2420888"/>
                      <a:ext cx="147840" cy="266105"/>
                      <a:chOff x="777555" y="2420888"/>
                      <a:chExt cx="147840" cy="266105"/>
                    </a:xfrm>
                  </p:grpSpPr>
                  <p:sp>
                    <p:nvSpPr>
                      <p:cNvPr id="57" name="Oval 56">
                        <a:extLst>
                          <a:ext uri="{FF2B5EF4-FFF2-40B4-BE49-F238E27FC236}">
                            <a16:creationId xmlns:a16="http://schemas.microsoft.com/office/drawing/2014/main" id="{9D4B05C4-DBD7-44C1-9BF4-E9376BFADA9A}"/>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8" name="Rounded Rectangle 30">
                        <a:extLst>
                          <a:ext uri="{FF2B5EF4-FFF2-40B4-BE49-F238E27FC236}">
                            <a16:creationId xmlns:a16="http://schemas.microsoft.com/office/drawing/2014/main" id="{A73DD2E4-95FB-4C49-99BF-64FCF87B21F7}"/>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5794CF2D-B17B-432C-8B97-8EC04168350F}"/>
                        </a:ext>
                      </a:extLst>
                    </p:cNvPr>
                    <p:cNvGrpSpPr/>
                    <p:nvPr/>
                  </p:nvGrpSpPr>
                  <p:grpSpPr>
                    <a:xfrm>
                      <a:off x="1575769" y="2420888"/>
                      <a:ext cx="147840" cy="266105"/>
                      <a:chOff x="777555" y="2420888"/>
                      <a:chExt cx="147840" cy="266105"/>
                    </a:xfrm>
                  </p:grpSpPr>
                  <p:sp>
                    <p:nvSpPr>
                      <p:cNvPr id="55" name="Oval 54">
                        <a:extLst>
                          <a:ext uri="{FF2B5EF4-FFF2-40B4-BE49-F238E27FC236}">
                            <a16:creationId xmlns:a16="http://schemas.microsoft.com/office/drawing/2014/main" id="{DCD2D7F6-3B69-4243-9B20-9878433CE453}"/>
                          </a:ext>
                        </a:extLst>
                      </p:cNvPr>
                      <p:cNvSpPr/>
                      <p:nvPr/>
                    </p:nvSpPr>
                    <p:spPr>
                      <a:xfrm rot="17493349">
                        <a:off x="777555" y="2539153"/>
                        <a:ext cx="147840" cy="147840"/>
                      </a:xfrm>
                      <a:prstGeom prst="ellipse">
                        <a:avLst/>
                      </a:prstGeom>
                      <a:solidFill>
                        <a:srgbClr val="2C2C2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sp>
                    <p:nvSpPr>
                      <p:cNvPr id="56" name="Rounded Rectangle 33">
                        <a:extLst>
                          <a:ext uri="{FF2B5EF4-FFF2-40B4-BE49-F238E27FC236}">
                            <a16:creationId xmlns:a16="http://schemas.microsoft.com/office/drawing/2014/main" id="{2AA94DCB-663D-472C-836C-0A0AB0426B15}"/>
                          </a:ext>
                        </a:extLst>
                      </p:cNvPr>
                      <p:cNvSpPr/>
                      <p:nvPr/>
                    </p:nvSpPr>
                    <p:spPr>
                      <a:xfrm rot="5400000">
                        <a:off x="731130" y="2486145"/>
                        <a:ext cx="240690" cy="110175"/>
                      </a:xfrm>
                      <a:prstGeom prst="roundRect">
                        <a:avLst>
                          <a:gd name="adj" fmla="val 50000"/>
                        </a:avLst>
                      </a:prstGeom>
                      <a:solidFill>
                        <a:srgbClr val="FFFFFF">
                          <a:lumMod val="50000"/>
                        </a:srgbClr>
                      </a:solidFill>
                      <a:ln w="9525" cap="flat" cmpd="sng" algn="ctr">
                        <a:noFill/>
                        <a:prstDash val="solid"/>
                      </a:ln>
                      <a:effectLst>
                        <a:outerShdw blurRad="50800" dist="25400" dir="5400000" algn="ctr" rotWithShape="0">
                          <a:srgbClr val="000000">
                            <a:alpha val="43137"/>
                          </a:srgbClr>
                        </a:outerShdw>
                      </a:effectLst>
                      <a:scene3d>
                        <a:camera prst="orthographicFront"/>
                        <a:lightRig rig="balanced" dir="t"/>
                      </a:scene3d>
                      <a:sp3d prstMaterial="plastic">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rgbClr val="B5C2E5"/>
                          </a:solidFill>
                          <a:effectLst/>
                          <a:uLnTx/>
                          <a:uFillTx/>
                          <a:latin typeface="Arial"/>
                          <a:ea typeface="+mn-ea"/>
                          <a:cs typeface="+mn-cs"/>
                        </a:endParaRPr>
                      </a:p>
                    </p:txBody>
                  </p:sp>
                </p:grpSp>
              </p:grpSp>
            </p:grpSp>
            <p:sp>
              <p:nvSpPr>
                <p:cNvPr id="44" name="TextBox 43">
                  <a:extLst>
                    <a:ext uri="{FF2B5EF4-FFF2-40B4-BE49-F238E27FC236}">
                      <a16:creationId xmlns:a16="http://schemas.microsoft.com/office/drawing/2014/main" id="{2C39E1A3-201F-4C5D-8B9B-1372F3C85F7E}"/>
                    </a:ext>
                  </a:extLst>
                </p:cNvPr>
                <p:cNvSpPr txBox="1"/>
                <p:nvPr/>
              </p:nvSpPr>
              <p:spPr>
                <a:xfrm>
                  <a:off x="1851521" y="2366353"/>
                  <a:ext cx="1187779" cy="5022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rPr>
                    <a:t>APRIL</a:t>
                  </a:r>
                </a:p>
              </p:txBody>
            </p:sp>
            <p:sp>
              <p:nvSpPr>
                <p:cNvPr id="45" name="TextBox 44">
                  <a:extLst>
                    <a:ext uri="{FF2B5EF4-FFF2-40B4-BE49-F238E27FC236}">
                      <a16:creationId xmlns:a16="http://schemas.microsoft.com/office/drawing/2014/main" id="{1EE7DA2F-A01A-48E2-9507-F28F9A1C102B}"/>
                    </a:ext>
                  </a:extLst>
                </p:cNvPr>
                <p:cNvSpPr txBox="1"/>
                <p:nvPr/>
              </p:nvSpPr>
              <p:spPr>
                <a:xfrm>
                  <a:off x="1947929" y="2690817"/>
                  <a:ext cx="1009379" cy="7175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rPr>
                    <a:t>06</a:t>
                  </a:r>
                </a:p>
              </p:txBody>
            </p:sp>
          </p:grpSp>
          <p:sp>
            <p:nvSpPr>
              <p:cNvPr id="71" name="TextBox 70">
                <a:extLst>
                  <a:ext uri="{FF2B5EF4-FFF2-40B4-BE49-F238E27FC236}">
                    <a16:creationId xmlns:a16="http://schemas.microsoft.com/office/drawing/2014/main" id="{D250F291-5679-466E-BFAA-7B08867B1072}"/>
                  </a:ext>
                </a:extLst>
              </p:cNvPr>
              <p:cNvSpPr txBox="1"/>
              <p:nvPr/>
            </p:nvSpPr>
            <p:spPr>
              <a:xfrm>
                <a:off x="4669824" y="4790688"/>
                <a:ext cx="3081274" cy="954107"/>
              </a:xfrm>
              <a:prstGeom prst="rect">
                <a:avLst/>
              </a:prstGeom>
              <a:noFill/>
            </p:spPr>
            <p:txBody>
              <a:bodyPr wrap="square">
                <a:spAutoFit/>
              </a:bodyPr>
              <a:lstStyle/>
              <a:p>
                <a:r>
                  <a:rPr lang="en-GB" sz="1400" dirty="0">
                    <a:solidFill>
                      <a:srgbClr val="000000"/>
                    </a:solidFill>
                  </a:rPr>
                  <a:t>Wait until the next tax year to sell the shares – </a:t>
                </a:r>
              </a:p>
              <a:p>
                <a:r>
                  <a:rPr lang="en-GB" sz="1400" dirty="0">
                    <a:solidFill>
                      <a:srgbClr val="000000"/>
                    </a:solidFill>
                  </a:rPr>
                  <a:t>Note: Next year’s CGT exemption and rates may change</a:t>
                </a:r>
              </a:p>
            </p:txBody>
          </p:sp>
        </p:grpSp>
        <p:sp>
          <p:nvSpPr>
            <p:cNvPr id="83" name="TextBox 82">
              <a:extLst>
                <a:ext uri="{FF2B5EF4-FFF2-40B4-BE49-F238E27FC236}">
                  <a16:creationId xmlns:a16="http://schemas.microsoft.com/office/drawing/2014/main" id="{D935EADE-F271-4A02-A8A5-60339EF9E33B}"/>
                </a:ext>
              </a:extLst>
            </p:cNvPr>
            <p:cNvSpPr txBox="1"/>
            <p:nvPr/>
          </p:nvSpPr>
          <p:spPr>
            <a:xfrm>
              <a:off x="3307797" y="4562172"/>
              <a:ext cx="2269982" cy="276999"/>
            </a:xfrm>
            <a:prstGeom prst="rect">
              <a:avLst/>
            </a:prstGeom>
            <a:noFill/>
          </p:spPr>
          <p:txBody>
            <a:bodyPr wrap="square">
              <a:spAutoFit/>
            </a:bodyPr>
            <a:lstStyle/>
            <a:p>
              <a:pPr algn="ctr"/>
              <a:r>
                <a:rPr lang="en-GB" sz="1200" b="1" dirty="0">
                  <a:solidFill>
                    <a:srgbClr val="11A4FF"/>
                  </a:solidFill>
                </a:rPr>
                <a:t>use next year’s allowance</a:t>
              </a:r>
            </a:p>
          </p:txBody>
        </p:sp>
      </p:grpSp>
    </p:spTree>
    <p:custDataLst>
      <p:tags r:id="rId1"/>
    </p:custDataLst>
    <p:extLst>
      <p:ext uri="{BB962C8B-B14F-4D97-AF65-F5344CB8AC3E}">
        <p14:creationId xmlns:p14="http://schemas.microsoft.com/office/powerpoint/2010/main" val="3524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wipe(left)">
                                      <p:cBhvr>
                                        <p:cTn id="11" dur="500"/>
                                        <p:tgtEl>
                                          <p:spTgt spid="3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xEl>
                                              <p:pRg st="1" end="1"/>
                                            </p:txEl>
                                          </p:spTgt>
                                        </p:tgtEl>
                                        <p:attrNameLst>
                                          <p:attrName>style.visibility</p:attrName>
                                        </p:attrNameLst>
                                      </p:cBhvr>
                                      <p:to>
                                        <p:strVal val="visible"/>
                                      </p:to>
                                    </p:set>
                                    <p:animEffect transition="in" filter="wipe(left)">
                                      <p:cBhvr>
                                        <p:cTn id="16" dur="500"/>
                                        <p:tgtEl>
                                          <p:spTgt spid="3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wipe(left)">
                                      <p:cBhvr>
                                        <p:cTn id="26" dur="500"/>
                                        <p:tgtEl>
                                          <p:spTgt spid="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xEl>
                                              <p:pRg st="1" end="1"/>
                                            </p:txEl>
                                          </p:spTgt>
                                        </p:tgtEl>
                                        <p:attrNameLst>
                                          <p:attrName>style.visibility</p:attrName>
                                        </p:attrNameLst>
                                      </p:cBhvr>
                                      <p:to>
                                        <p:strVal val="visible"/>
                                      </p:to>
                                    </p:set>
                                    <p:animEffect transition="in" filter="wipe(left)">
                                      <p:cBhvr>
                                        <p:cTn id="31" dur="500"/>
                                        <p:tgtEl>
                                          <p:spTgt spid="3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371C0B06-1AD6-4C09-8334-A1594EEF3CC9}"/>
              </a:ext>
            </a:extLst>
          </p:cNvPr>
          <p:cNvSpPr/>
          <p:nvPr/>
        </p:nvSpPr>
        <p:spPr bwMode="auto">
          <a:xfrm>
            <a:off x="0" y="2074603"/>
            <a:ext cx="9144000" cy="2254541"/>
          </a:xfrm>
          <a:prstGeom prst="rect">
            <a:avLst/>
          </a:prstGeom>
          <a:pattFill prst="pct5">
            <a:fgClr>
              <a:schemeClr val="bg1">
                <a:lumMod val="75000"/>
              </a:schemeClr>
            </a:fgClr>
            <a:bgClr>
              <a:schemeClr val="bg1"/>
            </a:bgClr>
          </a:patt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32" name="TextBox 31"/>
          <p:cNvSpPr txBox="1"/>
          <p:nvPr/>
        </p:nvSpPr>
        <p:spPr>
          <a:xfrm>
            <a:off x="489793" y="973703"/>
            <a:ext cx="780335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charset="0"/>
                <a:ea typeface="+mn-ea"/>
                <a:cs typeface="+mn-cs"/>
              </a:rPr>
              <a:t>Using the ISA Transfer window (ISA allowance is £20,000 for the 2024/25 tax year)</a:t>
            </a:r>
          </a:p>
        </p:txBody>
      </p:sp>
      <p:sp>
        <p:nvSpPr>
          <p:cNvPr id="33" name="TextBox 32"/>
          <p:cNvSpPr txBox="1"/>
          <p:nvPr/>
        </p:nvSpPr>
        <p:spPr>
          <a:xfrm>
            <a:off x="323528" y="5613534"/>
            <a:ext cx="8022902"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charset="0"/>
              </a:rPr>
              <a:t>*Subject to ISA limits.  The Equiniti ISA is available for this purpose however you can choose an alternative provider</a:t>
            </a:r>
          </a:p>
        </p:txBody>
      </p:sp>
      <p:sp>
        <p:nvSpPr>
          <p:cNvPr id="34"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panose="02020603050405020304" pitchFamily="18" charset="0"/>
                <a:ea typeface="+mj-ea"/>
                <a:cs typeface="+mj-cs"/>
              </a:rPr>
              <a:t>transferring shares to an ISA.</a:t>
            </a:r>
          </a:p>
        </p:txBody>
      </p:sp>
      <p:grpSp>
        <p:nvGrpSpPr>
          <p:cNvPr id="169" name="Group 168">
            <a:extLst>
              <a:ext uri="{FF2B5EF4-FFF2-40B4-BE49-F238E27FC236}">
                <a16:creationId xmlns:a16="http://schemas.microsoft.com/office/drawing/2014/main" id="{9BF3CFBD-90CE-4B1D-84B0-3DD7B9A6084B}"/>
              </a:ext>
            </a:extLst>
          </p:cNvPr>
          <p:cNvGrpSpPr/>
          <p:nvPr/>
        </p:nvGrpSpPr>
        <p:grpSpPr>
          <a:xfrm>
            <a:off x="489792" y="2893171"/>
            <a:ext cx="2395890" cy="2119884"/>
            <a:chOff x="489792" y="3202699"/>
            <a:chExt cx="2395890" cy="2119884"/>
          </a:xfrm>
        </p:grpSpPr>
        <p:sp>
          <p:nvSpPr>
            <p:cNvPr id="136" name="TextBox 135">
              <a:extLst>
                <a:ext uri="{FF2B5EF4-FFF2-40B4-BE49-F238E27FC236}">
                  <a16:creationId xmlns:a16="http://schemas.microsoft.com/office/drawing/2014/main" id="{C2DF832B-1F38-4536-938B-945A4C912AE1}"/>
                </a:ext>
              </a:extLst>
            </p:cNvPr>
            <p:cNvSpPr txBox="1"/>
            <p:nvPr/>
          </p:nvSpPr>
          <p:spPr>
            <a:xfrm>
              <a:off x="489792" y="4648552"/>
              <a:ext cx="2286709" cy="674031"/>
            </a:xfrm>
            <a:prstGeom prst="rect">
              <a:avLst/>
            </a:prstGeom>
            <a:noFill/>
          </p:spPr>
          <p:txBody>
            <a:bodyPr wrap="square">
              <a:spAutoFit/>
            </a:bodyPr>
            <a:lstStyle/>
            <a:p>
              <a:pPr lvl="0" defTabSz="755650">
                <a:lnSpc>
                  <a:spcPct val="90000"/>
                </a:lnSpc>
                <a:spcAft>
                  <a:spcPct val="35000"/>
                </a:spcAft>
                <a:defRPr/>
              </a:pPr>
              <a:r>
                <a:rPr lang="en-GB" sz="1400" dirty="0">
                  <a:solidFill>
                    <a:srgbClr val="000000"/>
                  </a:solidFill>
                  <a:latin typeface="Arial"/>
                </a:rPr>
                <a:t>Shares may be transferred directly into a Stocks and Shares ISA*</a:t>
              </a:r>
            </a:p>
          </p:txBody>
        </p:sp>
        <p:grpSp>
          <p:nvGrpSpPr>
            <p:cNvPr id="163" name="Group 162">
              <a:extLst>
                <a:ext uri="{FF2B5EF4-FFF2-40B4-BE49-F238E27FC236}">
                  <a16:creationId xmlns:a16="http://schemas.microsoft.com/office/drawing/2014/main" id="{6C3C82DB-0F65-43B5-9DF9-8599A17B9D35}"/>
                </a:ext>
              </a:extLst>
            </p:cNvPr>
            <p:cNvGrpSpPr/>
            <p:nvPr/>
          </p:nvGrpSpPr>
          <p:grpSpPr>
            <a:xfrm>
              <a:off x="1278640" y="3202699"/>
              <a:ext cx="1607042" cy="1070729"/>
              <a:chOff x="1278640" y="3202699"/>
              <a:chExt cx="1607042" cy="1070729"/>
            </a:xfrm>
          </p:grpSpPr>
          <p:grpSp>
            <p:nvGrpSpPr>
              <p:cNvPr id="71" name="Group 70">
                <a:extLst>
                  <a:ext uri="{FF2B5EF4-FFF2-40B4-BE49-F238E27FC236}">
                    <a16:creationId xmlns:a16="http://schemas.microsoft.com/office/drawing/2014/main" id="{361CD348-74CF-4EF0-9A6A-9C0CC4FDFEDB}"/>
                  </a:ext>
                </a:extLst>
              </p:cNvPr>
              <p:cNvGrpSpPr/>
              <p:nvPr/>
            </p:nvGrpSpPr>
            <p:grpSpPr>
              <a:xfrm rot="3388260">
                <a:off x="1546796" y="2934543"/>
                <a:ext cx="1070729" cy="1607042"/>
                <a:chOff x="179758" y="1566533"/>
                <a:chExt cx="1860820" cy="2792877"/>
              </a:xfrm>
            </p:grpSpPr>
            <p:grpSp>
              <p:nvGrpSpPr>
                <p:cNvPr id="59" name="Group 58">
                  <a:extLst>
                    <a:ext uri="{FF2B5EF4-FFF2-40B4-BE49-F238E27FC236}">
                      <a16:creationId xmlns:a16="http://schemas.microsoft.com/office/drawing/2014/main" id="{25B57301-F114-442B-980E-A1F365641D9B}"/>
                    </a:ext>
                  </a:extLst>
                </p:cNvPr>
                <p:cNvGrpSpPr/>
                <p:nvPr/>
              </p:nvGrpSpPr>
              <p:grpSpPr>
                <a:xfrm>
                  <a:off x="620183" y="1566533"/>
                  <a:ext cx="979970" cy="1069023"/>
                  <a:chOff x="-726444" y="2765940"/>
                  <a:chExt cx="979970" cy="1069023"/>
                </a:xfrm>
              </p:grpSpPr>
              <p:sp>
                <p:nvSpPr>
                  <p:cNvPr id="56" name="Freeform: Shape 55">
                    <a:extLst>
                      <a:ext uri="{FF2B5EF4-FFF2-40B4-BE49-F238E27FC236}">
                        <a16:creationId xmlns:a16="http://schemas.microsoft.com/office/drawing/2014/main" id="{38B3F215-B149-48B7-A487-CCD8055FFF1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008048"/>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57" name="Freeform: Shape 56">
                    <a:extLst>
                      <a:ext uri="{FF2B5EF4-FFF2-40B4-BE49-F238E27FC236}">
                        <a16:creationId xmlns:a16="http://schemas.microsoft.com/office/drawing/2014/main" id="{65C3BEC2-B60B-4EF8-A41D-82C9A2511B9E}"/>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00BF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nvGrpSpPr>
                <p:cNvPr id="70" name="Group 69">
                  <a:extLst>
                    <a:ext uri="{FF2B5EF4-FFF2-40B4-BE49-F238E27FC236}">
                      <a16:creationId xmlns:a16="http://schemas.microsoft.com/office/drawing/2014/main" id="{D25A1D66-89BE-4099-B575-757ED52C2A00}"/>
                    </a:ext>
                  </a:extLst>
                </p:cNvPr>
                <p:cNvGrpSpPr/>
                <p:nvPr/>
              </p:nvGrpSpPr>
              <p:grpSpPr>
                <a:xfrm>
                  <a:off x="179758" y="2498590"/>
                  <a:ext cx="1860820" cy="1860820"/>
                  <a:chOff x="-653268" y="2789443"/>
                  <a:chExt cx="1860820" cy="1860820"/>
                </a:xfrm>
              </p:grpSpPr>
              <p:sp>
                <p:nvSpPr>
                  <p:cNvPr id="68" name="Oval 67">
                    <a:extLst>
                      <a:ext uri="{FF2B5EF4-FFF2-40B4-BE49-F238E27FC236}">
                        <a16:creationId xmlns:a16="http://schemas.microsoft.com/office/drawing/2014/main" id="{429671F6-AF4B-49A1-9402-DFFBEC6F363E}"/>
                      </a:ext>
                    </a:extLst>
                  </p:cNvPr>
                  <p:cNvSpPr/>
                  <p:nvPr/>
                </p:nvSpPr>
                <p:spPr bwMode="auto">
                  <a:xfrm>
                    <a:off x="-653268" y="2789443"/>
                    <a:ext cx="1860820" cy="1860820"/>
                  </a:xfrm>
                  <a:prstGeom prst="ellipse">
                    <a:avLst/>
                  </a:prstGeom>
                  <a:gradFill flip="none" rotWithShape="1">
                    <a:gsLst>
                      <a:gs pos="41000">
                        <a:srgbClr val="B2E105"/>
                      </a:gs>
                      <a:gs pos="0">
                        <a:srgbClr val="C9FA16"/>
                      </a:gs>
                      <a:gs pos="100000">
                        <a:srgbClr val="5B7401"/>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67" name="Oval 66">
                    <a:extLst>
                      <a:ext uri="{FF2B5EF4-FFF2-40B4-BE49-F238E27FC236}">
                        <a16:creationId xmlns:a16="http://schemas.microsoft.com/office/drawing/2014/main" id="{41E2312E-DDB7-4825-A8D1-0AAC501CB850}"/>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nvGrpSpPr>
                  <p:cNvPr id="66" name="Group 65">
                    <a:extLst>
                      <a:ext uri="{FF2B5EF4-FFF2-40B4-BE49-F238E27FC236}">
                        <a16:creationId xmlns:a16="http://schemas.microsoft.com/office/drawing/2014/main" id="{DE6C1BEE-3DF0-4711-B3B3-4960A7111526}"/>
                      </a:ext>
                    </a:extLst>
                  </p:cNvPr>
                  <p:cNvGrpSpPr/>
                  <p:nvPr/>
                </p:nvGrpSpPr>
                <p:grpSpPr>
                  <a:xfrm rot="18071827" flipH="1">
                    <a:off x="-275235" y="3167476"/>
                    <a:ext cx="1104754" cy="1104754"/>
                    <a:chOff x="2860802" y="3148158"/>
                    <a:chExt cx="1104754" cy="1104754"/>
                  </a:xfrm>
                </p:grpSpPr>
                <p:sp>
                  <p:nvSpPr>
                    <p:cNvPr id="64" name="Freeform: Shape 63">
                      <a:extLst>
                        <a:ext uri="{FF2B5EF4-FFF2-40B4-BE49-F238E27FC236}">
                          <a16:creationId xmlns:a16="http://schemas.microsoft.com/office/drawing/2014/main" id="{0611D010-1C0F-4966-84DA-C91084087708}"/>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53B363"/>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62" name="Freeform: Shape 61">
                      <a:extLst>
                        <a:ext uri="{FF2B5EF4-FFF2-40B4-BE49-F238E27FC236}">
                          <a16:creationId xmlns:a16="http://schemas.microsoft.com/office/drawing/2014/main" id="{C67362AA-3C79-40AB-9ABE-F00CCBC3C66F}"/>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37984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grpSp>
          <p:pic>
            <p:nvPicPr>
              <p:cNvPr id="152" name="Graphic 151" descr="Route (Two Pins With A Path)">
                <a:extLst>
                  <a:ext uri="{FF2B5EF4-FFF2-40B4-BE49-F238E27FC236}">
                    <a16:creationId xmlns:a16="http://schemas.microsoft.com/office/drawing/2014/main" id="{380DC64F-BE68-46C1-9EA8-BF598D6445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6306" y="3684664"/>
                <a:ext cx="394720" cy="394720"/>
              </a:xfrm>
              <a:prstGeom prst="rect">
                <a:avLst/>
              </a:prstGeom>
            </p:spPr>
          </p:pic>
        </p:grpSp>
      </p:grpSp>
      <p:grpSp>
        <p:nvGrpSpPr>
          <p:cNvPr id="170" name="Group 169">
            <a:extLst>
              <a:ext uri="{FF2B5EF4-FFF2-40B4-BE49-F238E27FC236}">
                <a16:creationId xmlns:a16="http://schemas.microsoft.com/office/drawing/2014/main" id="{32558E4E-9617-4A48-B095-F47F9401FBB5}"/>
              </a:ext>
            </a:extLst>
          </p:cNvPr>
          <p:cNvGrpSpPr/>
          <p:nvPr/>
        </p:nvGrpSpPr>
        <p:grpSpPr>
          <a:xfrm>
            <a:off x="1600502" y="1470987"/>
            <a:ext cx="2645306" cy="1958013"/>
            <a:chOff x="1600502" y="1780515"/>
            <a:chExt cx="2645306" cy="1958013"/>
          </a:xfrm>
        </p:grpSpPr>
        <p:sp>
          <p:nvSpPr>
            <p:cNvPr id="138" name="TextBox 137">
              <a:extLst>
                <a:ext uri="{FF2B5EF4-FFF2-40B4-BE49-F238E27FC236}">
                  <a16:creationId xmlns:a16="http://schemas.microsoft.com/office/drawing/2014/main" id="{A4104E98-6546-41AA-9822-028087E76588}"/>
                </a:ext>
              </a:extLst>
            </p:cNvPr>
            <p:cNvSpPr txBox="1"/>
            <p:nvPr/>
          </p:nvSpPr>
          <p:spPr>
            <a:xfrm>
              <a:off x="1600502" y="1780515"/>
              <a:ext cx="2645306" cy="674031"/>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sz="1400" dirty="0">
                  <a:solidFill>
                    <a:srgbClr val="000000"/>
                  </a:solidFill>
                </a:rPr>
                <a:t>Transferring within 90 days of the date you acquire the shares</a:t>
              </a:r>
            </a:p>
          </p:txBody>
        </p:sp>
        <p:grpSp>
          <p:nvGrpSpPr>
            <p:cNvPr id="164" name="Group 163">
              <a:extLst>
                <a:ext uri="{FF2B5EF4-FFF2-40B4-BE49-F238E27FC236}">
                  <a16:creationId xmlns:a16="http://schemas.microsoft.com/office/drawing/2014/main" id="{EA9C5A6B-3664-433D-9BEE-102FCC9C5CEB}"/>
                </a:ext>
              </a:extLst>
            </p:cNvPr>
            <p:cNvGrpSpPr/>
            <p:nvPr/>
          </p:nvGrpSpPr>
          <p:grpSpPr>
            <a:xfrm>
              <a:off x="2527004" y="2667799"/>
              <a:ext cx="1607042" cy="1070729"/>
              <a:chOff x="2527004" y="2667799"/>
              <a:chExt cx="1607042" cy="1070729"/>
            </a:xfrm>
          </p:grpSpPr>
          <p:grpSp>
            <p:nvGrpSpPr>
              <p:cNvPr id="104" name="Group 103">
                <a:extLst>
                  <a:ext uri="{FF2B5EF4-FFF2-40B4-BE49-F238E27FC236}">
                    <a16:creationId xmlns:a16="http://schemas.microsoft.com/office/drawing/2014/main" id="{10D7272D-8CE5-4282-9CC2-525FEF5B6C14}"/>
                  </a:ext>
                </a:extLst>
              </p:cNvPr>
              <p:cNvGrpSpPr/>
              <p:nvPr/>
            </p:nvGrpSpPr>
            <p:grpSpPr>
              <a:xfrm rot="18211740" flipV="1">
                <a:off x="2795160" y="2399643"/>
                <a:ext cx="1070729" cy="1607042"/>
                <a:chOff x="179758" y="1566533"/>
                <a:chExt cx="1860820" cy="2792877"/>
              </a:xfrm>
            </p:grpSpPr>
            <p:grpSp>
              <p:nvGrpSpPr>
                <p:cNvPr id="105" name="Group 104">
                  <a:extLst>
                    <a:ext uri="{FF2B5EF4-FFF2-40B4-BE49-F238E27FC236}">
                      <a16:creationId xmlns:a16="http://schemas.microsoft.com/office/drawing/2014/main" id="{80BBFCD2-DCB9-4BC4-B393-2CD57EFCBE87}"/>
                    </a:ext>
                  </a:extLst>
                </p:cNvPr>
                <p:cNvGrpSpPr/>
                <p:nvPr/>
              </p:nvGrpSpPr>
              <p:grpSpPr>
                <a:xfrm>
                  <a:off x="620183" y="1566533"/>
                  <a:ext cx="979970" cy="1069023"/>
                  <a:chOff x="-726444" y="2765940"/>
                  <a:chExt cx="979970" cy="1069023"/>
                </a:xfrm>
              </p:grpSpPr>
              <p:sp>
                <p:nvSpPr>
                  <p:cNvPr id="112" name="Freeform: Shape 111">
                    <a:extLst>
                      <a:ext uri="{FF2B5EF4-FFF2-40B4-BE49-F238E27FC236}">
                        <a16:creationId xmlns:a16="http://schemas.microsoft.com/office/drawing/2014/main" id="{4C8F8E44-DFED-462F-9456-F0CA2F780719}"/>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D85A0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13" name="Freeform: Shape 112">
                    <a:extLst>
                      <a:ext uri="{FF2B5EF4-FFF2-40B4-BE49-F238E27FC236}">
                        <a16:creationId xmlns:a16="http://schemas.microsoft.com/office/drawing/2014/main" id="{B7ED9A45-594D-47F2-93CA-6F6AFD18C39C}"/>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FF9F5D"/>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nvGrpSpPr>
                <p:cNvPr id="106" name="Group 105">
                  <a:extLst>
                    <a:ext uri="{FF2B5EF4-FFF2-40B4-BE49-F238E27FC236}">
                      <a16:creationId xmlns:a16="http://schemas.microsoft.com/office/drawing/2014/main" id="{643186CA-E9A9-4F84-9883-5CBFD96724F9}"/>
                    </a:ext>
                  </a:extLst>
                </p:cNvPr>
                <p:cNvGrpSpPr/>
                <p:nvPr/>
              </p:nvGrpSpPr>
              <p:grpSpPr>
                <a:xfrm>
                  <a:off x="179758" y="2498590"/>
                  <a:ext cx="1860820" cy="1860820"/>
                  <a:chOff x="-653268" y="2789443"/>
                  <a:chExt cx="1860820" cy="1860820"/>
                </a:xfrm>
              </p:grpSpPr>
              <p:sp>
                <p:nvSpPr>
                  <p:cNvPr id="107" name="Oval 106">
                    <a:extLst>
                      <a:ext uri="{FF2B5EF4-FFF2-40B4-BE49-F238E27FC236}">
                        <a16:creationId xmlns:a16="http://schemas.microsoft.com/office/drawing/2014/main" id="{74DEBDF3-CCDE-4FEB-B41A-786BA2159FD2}"/>
                      </a:ext>
                    </a:extLst>
                  </p:cNvPr>
                  <p:cNvSpPr/>
                  <p:nvPr/>
                </p:nvSpPr>
                <p:spPr bwMode="auto">
                  <a:xfrm>
                    <a:off x="-653268" y="2789443"/>
                    <a:ext cx="1860820" cy="1860820"/>
                  </a:xfrm>
                  <a:prstGeom prst="ellipse">
                    <a:avLst/>
                  </a:prstGeom>
                  <a:gradFill flip="none" rotWithShape="1">
                    <a:gsLst>
                      <a:gs pos="41000">
                        <a:srgbClr val="FF8D3F"/>
                      </a:gs>
                      <a:gs pos="0">
                        <a:srgbClr val="FFC69F"/>
                      </a:gs>
                      <a:gs pos="100000">
                        <a:srgbClr val="D65700"/>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08" name="Oval 107">
                    <a:extLst>
                      <a:ext uri="{FF2B5EF4-FFF2-40B4-BE49-F238E27FC236}">
                        <a16:creationId xmlns:a16="http://schemas.microsoft.com/office/drawing/2014/main" id="{BE9F4F7B-A0E8-47A8-B8B9-4937059F2AB1}"/>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nvGrpSpPr>
                  <p:cNvPr id="109" name="Group 108">
                    <a:extLst>
                      <a:ext uri="{FF2B5EF4-FFF2-40B4-BE49-F238E27FC236}">
                        <a16:creationId xmlns:a16="http://schemas.microsoft.com/office/drawing/2014/main" id="{1DFF7621-7EA4-4A05-BA63-2314972F0055}"/>
                      </a:ext>
                    </a:extLst>
                  </p:cNvPr>
                  <p:cNvGrpSpPr/>
                  <p:nvPr/>
                </p:nvGrpSpPr>
                <p:grpSpPr>
                  <a:xfrm rot="18071827" flipH="1">
                    <a:off x="-275235" y="3167476"/>
                    <a:ext cx="1104754" cy="1104754"/>
                    <a:chOff x="2860802" y="3148158"/>
                    <a:chExt cx="1104754" cy="1104754"/>
                  </a:xfrm>
                </p:grpSpPr>
                <p:sp>
                  <p:nvSpPr>
                    <p:cNvPr id="110" name="Freeform: Shape 109">
                      <a:extLst>
                        <a:ext uri="{FF2B5EF4-FFF2-40B4-BE49-F238E27FC236}">
                          <a16:creationId xmlns:a16="http://schemas.microsoft.com/office/drawing/2014/main" id="{04F43CAC-18B2-4A57-BEB1-B21369C21534}"/>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FF9F5D"/>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11" name="Freeform: Shape 110">
                      <a:extLst>
                        <a:ext uri="{FF2B5EF4-FFF2-40B4-BE49-F238E27FC236}">
                          <a16:creationId xmlns:a16="http://schemas.microsoft.com/office/drawing/2014/main" id="{FFF48C63-4044-4F69-861A-B09B72061B8B}"/>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FA65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grpSp>
          <p:pic>
            <p:nvPicPr>
              <p:cNvPr id="150" name="Graphic 149" descr="Flip calendar">
                <a:extLst>
                  <a:ext uri="{FF2B5EF4-FFF2-40B4-BE49-F238E27FC236}">
                    <a16:creationId xmlns:a16="http://schemas.microsoft.com/office/drawing/2014/main" id="{17713E8B-017C-4E27-A088-97BE1A9007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4563" y="2841004"/>
                <a:ext cx="414742" cy="414742"/>
              </a:xfrm>
              <a:prstGeom prst="rect">
                <a:avLst/>
              </a:prstGeom>
            </p:spPr>
          </p:pic>
        </p:grpSp>
      </p:grpSp>
      <p:grpSp>
        <p:nvGrpSpPr>
          <p:cNvPr id="171" name="Group 170">
            <a:extLst>
              <a:ext uri="{FF2B5EF4-FFF2-40B4-BE49-F238E27FC236}">
                <a16:creationId xmlns:a16="http://schemas.microsoft.com/office/drawing/2014/main" id="{8355470C-DDD5-437D-8035-ADE269CC542C}"/>
              </a:ext>
            </a:extLst>
          </p:cNvPr>
          <p:cNvGrpSpPr/>
          <p:nvPr/>
        </p:nvGrpSpPr>
        <p:grpSpPr>
          <a:xfrm>
            <a:off x="3001606" y="2893171"/>
            <a:ext cx="2523785" cy="1925984"/>
            <a:chOff x="3001606" y="3202699"/>
            <a:chExt cx="2523785" cy="1925984"/>
          </a:xfrm>
        </p:grpSpPr>
        <p:sp>
          <p:nvSpPr>
            <p:cNvPr id="140" name="TextBox 139">
              <a:extLst>
                <a:ext uri="{FF2B5EF4-FFF2-40B4-BE49-F238E27FC236}">
                  <a16:creationId xmlns:a16="http://schemas.microsoft.com/office/drawing/2014/main" id="{7BB9F4BA-A70C-4110-AA63-723454D21A5C}"/>
                </a:ext>
              </a:extLst>
            </p:cNvPr>
            <p:cNvSpPr txBox="1"/>
            <p:nvPr/>
          </p:nvSpPr>
          <p:spPr>
            <a:xfrm>
              <a:off x="3001606" y="4648552"/>
              <a:ext cx="2523785" cy="480131"/>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sz="1400" dirty="0">
                  <a:solidFill>
                    <a:srgbClr val="000000"/>
                  </a:solidFill>
                </a:rPr>
                <a:t>Transfer is not a ‘chargeable event’ for CGT purposes</a:t>
              </a:r>
            </a:p>
          </p:txBody>
        </p:sp>
        <p:grpSp>
          <p:nvGrpSpPr>
            <p:cNvPr id="165" name="Group 164">
              <a:extLst>
                <a:ext uri="{FF2B5EF4-FFF2-40B4-BE49-F238E27FC236}">
                  <a16:creationId xmlns:a16="http://schemas.microsoft.com/office/drawing/2014/main" id="{7C547FD0-FA8B-45AE-B70C-D309F6738377}"/>
                </a:ext>
              </a:extLst>
            </p:cNvPr>
            <p:cNvGrpSpPr/>
            <p:nvPr/>
          </p:nvGrpSpPr>
          <p:grpSpPr>
            <a:xfrm>
              <a:off x="3775367" y="3202699"/>
              <a:ext cx="1607042" cy="1070729"/>
              <a:chOff x="3775367" y="3202699"/>
              <a:chExt cx="1607042" cy="1070729"/>
            </a:xfrm>
          </p:grpSpPr>
          <p:grpSp>
            <p:nvGrpSpPr>
              <p:cNvPr id="74" name="Group 73">
                <a:extLst>
                  <a:ext uri="{FF2B5EF4-FFF2-40B4-BE49-F238E27FC236}">
                    <a16:creationId xmlns:a16="http://schemas.microsoft.com/office/drawing/2014/main" id="{D3B1729C-A613-48D5-9F9E-4E18FCEB1D37}"/>
                  </a:ext>
                </a:extLst>
              </p:cNvPr>
              <p:cNvGrpSpPr/>
              <p:nvPr/>
            </p:nvGrpSpPr>
            <p:grpSpPr>
              <a:xfrm rot="3388260">
                <a:off x="4043523" y="2934543"/>
                <a:ext cx="1070729" cy="1607042"/>
                <a:chOff x="179758" y="1566533"/>
                <a:chExt cx="1860820" cy="2792877"/>
              </a:xfrm>
            </p:grpSpPr>
            <p:grpSp>
              <p:nvGrpSpPr>
                <p:cNvPr id="75" name="Group 74">
                  <a:extLst>
                    <a:ext uri="{FF2B5EF4-FFF2-40B4-BE49-F238E27FC236}">
                      <a16:creationId xmlns:a16="http://schemas.microsoft.com/office/drawing/2014/main" id="{CAAE1105-752C-4791-AEAF-C37860461F32}"/>
                    </a:ext>
                  </a:extLst>
                </p:cNvPr>
                <p:cNvGrpSpPr/>
                <p:nvPr/>
              </p:nvGrpSpPr>
              <p:grpSpPr>
                <a:xfrm>
                  <a:off x="620183" y="1566533"/>
                  <a:ext cx="979970" cy="1069023"/>
                  <a:chOff x="-726444" y="2765940"/>
                  <a:chExt cx="979970" cy="1069023"/>
                </a:xfrm>
              </p:grpSpPr>
              <p:sp>
                <p:nvSpPr>
                  <p:cNvPr id="82" name="Freeform: Shape 81">
                    <a:extLst>
                      <a:ext uri="{FF2B5EF4-FFF2-40B4-BE49-F238E27FC236}">
                        <a16:creationId xmlns:a16="http://schemas.microsoft.com/office/drawing/2014/main" id="{76AE35C8-6249-40FB-BF63-C82A8BD3912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A2006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83" name="Freeform: Shape 82">
                    <a:extLst>
                      <a:ext uri="{FF2B5EF4-FFF2-40B4-BE49-F238E27FC236}">
                        <a16:creationId xmlns:a16="http://schemas.microsoft.com/office/drawing/2014/main" id="{7485AC2D-D520-4847-8531-6AD5853F70D2}"/>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FF65C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nvGrpSpPr>
                <p:cNvPr id="76" name="Group 75">
                  <a:extLst>
                    <a:ext uri="{FF2B5EF4-FFF2-40B4-BE49-F238E27FC236}">
                      <a16:creationId xmlns:a16="http://schemas.microsoft.com/office/drawing/2014/main" id="{610D98E0-D52A-4569-920B-B5C75EC51594}"/>
                    </a:ext>
                  </a:extLst>
                </p:cNvPr>
                <p:cNvGrpSpPr/>
                <p:nvPr/>
              </p:nvGrpSpPr>
              <p:grpSpPr>
                <a:xfrm>
                  <a:off x="179758" y="2498590"/>
                  <a:ext cx="1860820" cy="1860820"/>
                  <a:chOff x="-653268" y="2789443"/>
                  <a:chExt cx="1860820" cy="1860820"/>
                </a:xfrm>
              </p:grpSpPr>
              <p:sp>
                <p:nvSpPr>
                  <p:cNvPr id="77" name="Oval 76">
                    <a:extLst>
                      <a:ext uri="{FF2B5EF4-FFF2-40B4-BE49-F238E27FC236}">
                        <a16:creationId xmlns:a16="http://schemas.microsoft.com/office/drawing/2014/main" id="{2241E096-D982-49C1-9889-0B047691FF8A}"/>
                      </a:ext>
                    </a:extLst>
                  </p:cNvPr>
                  <p:cNvSpPr/>
                  <p:nvPr/>
                </p:nvSpPr>
                <p:spPr bwMode="auto">
                  <a:xfrm>
                    <a:off x="-653268" y="2789443"/>
                    <a:ext cx="1860820" cy="1860820"/>
                  </a:xfrm>
                  <a:prstGeom prst="ellipse">
                    <a:avLst/>
                  </a:prstGeom>
                  <a:gradFill flip="none" rotWithShape="1">
                    <a:gsLst>
                      <a:gs pos="41000">
                        <a:srgbClr val="FF65C4"/>
                      </a:gs>
                      <a:gs pos="0">
                        <a:srgbClr val="FF9BD9"/>
                      </a:gs>
                      <a:gs pos="100000">
                        <a:srgbClr val="A20064"/>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78" name="Oval 77">
                    <a:extLst>
                      <a:ext uri="{FF2B5EF4-FFF2-40B4-BE49-F238E27FC236}">
                        <a16:creationId xmlns:a16="http://schemas.microsoft.com/office/drawing/2014/main" id="{BC666E78-53BC-4607-B58D-98A97F43F787}"/>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nvGrpSpPr>
                  <p:cNvPr id="79" name="Group 78">
                    <a:extLst>
                      <a:ext uri="{FF2B5EF4-FFF2-40B4-BE49-F238E27FC236}">
                        <a16:creationId xmlns:a16="http://schemas.microsoft.com/office/drawing/2014/main" id="{84C22B08-16F3-44C1-AB51-15834711DF8B}"/>
                      </a:ext>
                    </a:extLst>
                  </p:cNvPr>
                  <p:cNvGrpSpPr/>
                  <p:nvPr/>
                </p:nvGrpSpPr>
                <p:grpSpPr>
                  <a:xfrm rot="18071827" flipH="1">
                    <a:off x="-275235" y="3167476"/>
                    <a:ext cx="1104754" cy="1104754"/>
                    <a:chOff x="2860802" y="3148158"/>
                    <a:chExt cx="1104754" cy="1104754"/>
                  </a:xfrm>
                </p:grpSpPr>
                <p:sp>
                  <p:nvSpPr>
                    <p:cNvPr id="80" name="Freeform: Shape 79">
                      <a:extLst>
                        <a:ext uri="{FF2B5EF4-FFF2-40B4-BE49-F238E27FC236}">
                          <a16:creationId xmlns:a16="http://schemas.microsoft.com/office/drawing/2014/main" id="{77EC7257-E8F8-4175-B568-D7CB31FBB8FF}"/>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FF65C4"/>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81" name="Freeform: Shape 80">
                      <a:extLst>
                        <a:ext uri="{FF2B5EF4-FFF2-40B4-BE49-F238E27FC236}">
                          <a16:creationId xmlns:a16="http://schemas.microsoft.com/office/drawing/2014/main" id="{D424804F-D315-4A19-81E8-6F89637EE171}"/>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E2008C"/>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grpSp>
          <p:pic>
            <p:nvPicPr>
              <p:cNvPr id="148" name="Graphic 147" descr="Coins">
                <a:extLst>
                  <a:ext uri="{FF2B5EF4-FFF2-40B4-BE49-F238E27FC236}">
                    <a16:creationId xmlns:a16="http://schemas.microsoft.com/office/drawing/2014/main" id="{0A62B0FA-DCA3-4FEF-BB8A-4273472B4E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60396" y="3678758"/>
                <a:ext cx="400628" cy="400626"/>
              </a:xfrm>
              <a:prstGeom prst="rect">
                <a:avLst/>
              </a:prstGeom>
            </p:spPr>
          </p:pic>
        </p:grpSp>
      </p:grpSp>
      <p:grpSp>
        <p:nvGrpSpPr>
          <p:cNvPr id="172" name="Group 171">
            <a:extLst>
              <a:ext uri="{FF2B5EF4-FFF2-40B4-BE49-F238E27FC236}">
                <a16:creationId xmlns:a16="http://schemas.microsoft.com/office/drawing/2014/main" id="{73AE08DC-8D68-4FE3-85A4-260787794DF6}"/>
              </a:ext>
            </a:extLst>
          </p:cNvPr>
          <p:cNvGrpSpPr/>
          <p:nvPr/>
        </p:nvGrpSpPr>
        <p:grpSpPr>
          <a:xfrm>
            <a:off x="4736164" y="1465287"/>
            <a:ext cx="3025811" cy="1963713"/>
            <a:chOff x="4736164" y="1774815"/>
            <a:chExt cx="3025811" cy="1963713"/>
          </a:xfrm>
        </p:grpSpPr>
        <p:sp>
          <p:nvSpPr>
            <p:cNvPr id="142" name="TextBox 141">
              <a:extLst>
                <a:ext uri="{FF2B5EF4-FFF2-40B4-BE49-F238E27FC236}">
                  <a16:creationId xmlns:a16="http://schemas.microsoft.com/office/drawing/2014/main" id="{460DDBB9-C4B5-4D4F-A532-621B605C89DA}"/>
                </a:ext>
              </a:extLst>
            </p:cNvPr>
            <p:cNvSpPr txBox="1"/>
            <p:nvPr/>
          </p:nvSpPr>
          <p:spPr>
            <a:xfrm>
              <a:off x="4736164" y="1774815"/>
              <a:ext cx="3025811" cy="480131"/>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600" b="0" i="0" u="none" strike="noStrike" cap="none" spc="0" normalizeH="0" baseline="0">
                  <a:ln>
                    <a:noFill/>
                  </a:ln>
                  <a:solidFill>
                    <a:srgbClr val="FF0000"/>
                  </a:solidFill>
                  <a:effectLst/>
                  <a:uLnTx/>
                  <a:uFillTx/>
                  <a:latin typeface="Arial"/>
                </a:defRPr>
              </a:lvl1pPr>
            </a:lstStyle>
            <a:p>
              <a:r>
                <a:rPr lang="en-GB" sz="1400" dirty="0">
                  <a:solidFill>
                    <a:srgbClr val="000000"/>
                  </a:solidFill>
                </a:rPr>
                <a:t>Sell your shares immediately free of CGT, or keep them in the ISA</a:t>
              </a:r>
            </a:p>
          </p:txBody>
        </p:sp>
        <p:grpSp>
          <p:nvGrpSpPr>
            <p:cNvPr id="166" name="Group 165">
              <a:extLst>
                <a:ext uri="{FF2B5EF4-FFF2-40B4-BE49-F238E27FC236}">
                  <a16:creationId xmlns:a16="http://schemas.microsoft.com/office/drawing/2014/main" id="{4D8697DD-98B1-4CAB-85B6-8E67E6F6AD9B}"/>
                </a:ext>
              </a:extLst>
            </p:cNvPr>
            <p:cNvGrpSpPr/>
            <p:nvPr/>
          </p:nvGrpSpPr>
          <p:grpSpPr>
            <a:xfrm>
              <a:off x="5023731" y="2667799"/>
              <a:ext cx="1607042" cy="1070729"/>
              <a:chOff x="5023731" y="2667799"/>
              <a:chExt cx="1607042" cy="1070729"/>
            </a:xfrm>
          </p:grpSpPr>
          <p:grpSp>
            <p:nvGrpSpPr>
              <p:cNvPr id="114" name="Group 113">
                <a:extLst>
                  <a:ext uri="{FF2B5EF4-FFF2-40B4-BE49-F238E27FC236}">
                    <a16:creationId xmlns:a16="http://schemas.microsoft.com/office/drawing/2014/main" id="{A25E8F82-ACCE-4E81-9C41-ED80A3EB74BB}"/>
                  </a:ext>
                </a:extLst>
              </p:cNvPr>
              <p:cNvGrpSpPr/>
              <p:nvPr/>
            </p:nvGrpSpPr>
            <p:grpSpPr>
              <a:xfrm rot="18211740" flipV="1">
                <a:off x="5291887" y="2399643"/>
                <a:ext cx="1070729" cy="1607042"/>
                <a:chOff x="179758" y="1566533"/>
                <a:chExt cx="1860820" cy="2792877"/>
              </a:xfrm>
            </p:grpSpPr>
            <p:grpSp>
              <p:nvGrpSpPr>
                <p:cNvPr id="115" name="Group 114">
                  <a:extLst>
                    <a:ext uri="{FF2B5EF4-FFF2-40B4-BE49-F238E27FC236}">
                      <a16:creationId xmlns:a16="http://schemas.microsoft.com/office/drawing/2014/main" id="{0C9C6EEB-79E7-46D7-944E-AD534EE19390}"/>
                    </a:ext>
                  </a:extLst>
                </p:cNvPr>
                <p:cNvGrpSpPr/>
                <p:nvPr/>
              </p:nvGrpSpPr>
              <p:grpSpPr>
                <a:xfrm>
                  <a:off x="620183" y="1566533"/>
                  <a:ext cx="979970" cy="1069023"/>
                  <a:chOff x="-726444" y="2765940"/>
                  <a:chExt cx="979970" cy="1069023"/>
                </a:xfrm>
              </p:grpSpPr>
              <p:sp>
                <p:nvSpPr>
                  <p:cNvPr id="122" name="Freeform: Shape 121">
                    <a:extLst>
                      <a:ext uri="{FF2B5EF4-FFF2-40B4-BE49-F238E27FC236}">
                        <a16:creationId xmlns:a16="http://schemas.microsoft.com/office/drawing/2014/main" id="{2CAD39F1-2106-4A8C-A2F4-6C76908D5CF8}"/>
                      </a:ext>
                    </a:extLst>
                  </p:cNvPr>
                  <p:cNvSpPr/>
                  <p:nvPr/>
                </p:nvSpPr>
                <p:spPr bwMode="auto">
                  <a:xfrm flipH="1" flipV="1">
                    <a:off x="-235743" y="2765940"/>
                    <a:ext cx="489269" cy="1069023"/>
                  </a:xfrm>
                  <a:custGeom>
                    <a:avLst/>
                    <a:gdLst>
                      <a:gd name="connsiteX0" fmla="*/ 489269 w 489269"/>
                      <a:gd name="connsiteY0" fmla="*/ 564506 h 1069023"/>
                      <a:gd name="connsiteX1" fmla="*/ 293372 w 489269"/>
                      <a:gd name="connsiteY1" fmla="*/ 564506 h 1069023"/>
                      <a:gd name="connsiteX2" fmla="*/ 287326 w 489269"/>
                      <a:gd name="connsiteY2" fmla="*/ 492780 h 1069023"/>
                      <a:gd name="connsiteX3" fmla="*/ 74539 w 489269"/>
                      <a:gd name="connsiteY3" fmla="*/ 75066 h 1069023"/>
                      <a:gd name="connsiteX4" fmla="*/ 0 w 489269"/>
                      <a:gd name="connsiteY4" fmla="*/ 0 h 1069023"/>
                      <a:gd name="connsiteX5" fmla="*/ 132803 w 489269"/>
                      <a:gd name="connsiteY5" fmla="*/ 72083 h 1069023"/>
                      <a:gd name="connsiteX6" fmla="*/ 396164 w 489269"/>
                      <a:gd name="connsiteY6" fmla="*/ 139457 h 1069023"/>
                      <a:gd name="connsiteX7" fmla="*/ 489269 w 489269"/>
                      <a:gd name="connsiteY7" fmla="*/ 144159 h 1069023"/>
                      <a:gd name="connsiteX8" fmla="*/ 81942 w 489269"/>
                      <a:gd name="connsiteY8" fmla="*/ 1069023 h 1069023"/>
                      <a:gd name="connsiteX9" fmla="*/ 106397 w 489269"/>
                      <a:gd name="connsiteY9" fmla="*/ 1040887 h 1069023"/>
                      <a:gd name="connsiteX10" fmla="*/ 287326 w 489269"/>
                      <a:gd name="connsiteY10" fmla="*/ 636233 h 1069023"/>
                      <a:gd name="connsiteX11" fmla="*/ 293372 w 489269"/>
                      <a:gd name="connsiteY11" fmla="*/ 564507 h 1069023"/>
                      <a:gd name="connsiteX12" fmla="*/ 489269 w 489269"/>
                      <a:gd name="connsiteY12" fmla="*/ 564507 h 1069023"/>
                      <a:gd name="connsiteX13" fmla="*/ 489269 w 489269"/>
                      <a:gd name="connsiteY13" fmla="*/ 969340 h 1069023"/>
                      <a:gd name="connsiteX14" fmla="*/ 396164 w 489269"/>
                      <a:gd name="connsiteY14" fmla="*/ 974042 h 1069023"/>
                      <a:gd name="connsiteX15" fmla="*/ 132803 w 489269"/>
                      <a:gd name="connsiteY15" fmla="*/ 1041416 h 106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269" h="1069023">
                        <a:moveTo>
                          <a:pt x="489269" y="564506"/>
                        </a:moveTo>
                        <a:lnTo>
                          <a:pt x="293372" y="564506"/>
                        </a:lnTo>
                        <a:lnTo>
                          <a:pt x="287326" y="492780"/>
                        </a:lnTo>
                        <a:cubicBezTo>
                          <a:pt x="254502" y="303201"/>
                          <a:pt x="168789" y="177469"/>
                          <a:pt x="74539" y="75066"/>
                        </a:cubicBezTo>
                        <a:lnTo>
                          <a:pt x="0" y="0"/>
                        </a:lnTo>
                        <a:lnTo>
                          <a:pt x="132803" y="72083"/>
                        </a:lnTo>
                        <a:cubicBezTo>
                          <a:pt x="215141" y="106909"/>
                          <a:pt x="303620" y="130059"/>
                          <a:pt x="396164" y="139457"/>
                        </a:cubicBezTo>
                        <a:lnTo>
                          <a:pt x="489269" y="144159"/>
                        </a:lnTo>
                        <a:close/>
                        <a:moveTo>
                          <a:pt x="81942" y="1069023"/>
                        </a:moveTo>
                        <a:lnTo>
                          <a:pt x="106397" y="1040887"/>
                        </a:lnTo>
                        <a:cubicBezTo>
                          <a:pt x="182948" y="945740"/>
                          <a:pt x="254502" y="825812"/>
                          <a:pt x="287326" y="636233"/>
                        </a:cubicBezTo>
                        <a:lnTo>
                          <a:pt x="293372" y="564507"/>
                        </a:lnTo>
                        <a:lnTo>
                          <a:pt x="489269" y="564507"/>
                        </a:lnTo>
                        <a:lnTo>
                          <a:pt x="489269" y="969340"/>
                        </a:lnTo>
                        <a:lnTo>
                          <a:pt x="396164" y="974042"/>
                        </a:lnTo>
                        <a:cubicBezTo>
                          <a:pt x="303620" y="983440"/>
                          <a:pt x="215141" y="1006590"/>
                          <a:pt x="132803" y="1041416"/>
                        </a:cubicBezTo>
                        <a:close/>
                      </a:path>
                    </a:pathLst>
                  </a:custGeom>
                  <a:solidFill>
                    <a:srgbClr val="005F9A"/>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23" name="Freeform: Shape 122">
                    <a:extLst>
                      <a:ext uri="{FF2B5EF4-FFF2-40B4-BE49-F238E27FC236}">
                        <a16:creationId xmlns:a16="http://schemas.microsoft.com/office/drawing/2014/main" id="{CAD4A610-187F-455B-A3C8-32BB31FB7FB3}"/>
                      </a:ext>
                    </a:extLst>
                  </p:cNvPr>
                  <p:cNvSpPr/>
                  <p:nvPr/>
                </p:nvSpPr>
                <p:spPr bwMode="auto">
                  <a:xfrm flipH="1" flipV="1">
                    <a:off x="-726444" y="2765942"/>
                    <a:ext cx="490701" cy="1069020"/>
                  </a:xfrm>
                  <a:custGeom>
                    <a:avLst/>
                    <a:gdLst>
                      <a:gd name="connsiteX0" fmla="*/ 197330 w 490701"/>
                      <a:gd name="connsiteY0" fmla="*/ 564505 h 1069020"/>
                      <a:gd name="connsiteX1" fmla="*/ 717 w 490701"/>
                      <a:gd name="connsiteY1" fmla="*/ 564505 h 1069020"/>
                      <a:gd name="connsiteX2" fmla="*/ 0 w 490701"/>
                      <a:gd name="connsiteY2" fmla="*/ 564505 h 1069020"/>
                      <a:gd name="connsiteX3" fmla="*/ 0 w 490701"/>
                      <a:gd name="connsiteY3" fmla="*/ 144158 h 1069020"/>
                      <a:gd name="connsiteX4" fmla="*/ 717 w 490701"/>
                      <a:gd name="connsiteY4" fmla="*/ 144194 h 1069020"/>
                      <a:gd name="connsiteX5" fmla="*/ 357900 w 490701"/>
                      <a:gd name="connsiteY5" fmla="*/ 72082 h 1069020"/>
                      <a:gd name="connsiteX6" fmla="*/ 490701 w 490701"/>
                      <a:gd name="connsiteY6" fmla="*/ 0 h 1069020"/>
                      <a:gd name="connsiteX7" fmla="*/ 416163 w 490701"/>
                      <a:gd name="connsiteY7" fmla="*/ 75065 h 1069020"/>
                      <a:gd name="connsiteX8" fmla="*/ 203376 w 490701"/>
                      <a:gd name="connsiteY8" fmla="*/ 492779 h 1069020"/>
                      <a:gd name="connsiteX9" fmla="*/ 408759 w 490701"/>
                      <a:gd name="connsiteY9" fmla="*/ 1069020 h 1069020"/>
                      <a:gd name="connsiteX10" fmla="*/ 357900 w 490701"/>
                      <a:gd name="connsiteY10" fmla="*/ 1041415 h 1069020"/>
                      <a:gd name="connsiteX11" fmla="*/ 717 w 490701"/>
                      <a:gd name="connsiteY11" fmla="*/ 969303 h 1069020"/>
                      <a:gd name="connsiteX12" fmla="*/ 0 w 490701"/>
                      <a:gd name="connsiteY12" fmla="*/ 969339 h 1069020"/>
                      <a:gd name="connsiteX13" fmla="*/ 0 w 490701"/>
                      <a:gd name="connsiteY13" fmla="*/ 564506 h 1069020"/>
                      <a:gd name="connsiteX14" fmla="*/ 717 w 490701"/>
                      <a:gd name="connsiteY14" fmla="*/ 564506 h 1069020"/>
                      <a:gd name="connsiteX15" fmla="*/ 197330 w 490701"/>
                      <a:gd name="connsiteY15" fmla="*/ 564506 h 1069020"/>
                      <a:gd name="connsiteX16" fmla="*/ 203376 w 490701"/>
                      <a:gd name="connsiteY16" fmla="*/ 636232 h 1069020"/>
                      <a:gd name="connsiteX17" fmla="*/ 384305 w 490701"/>
                      <a:gd name="connsiteY17" fmla="*/ 1040886 h 106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701" h="1069020">
                        <a:moveTo>
                          <a:pt x="197330" y="564505"/>
                        </a:moveTo>
                        <a:lnTo>
                          <a:pt x="717" y="564505"/>
                        </a:lnTo>
                        <a:lnTo>
                          <a:pt x="0" y="564505"/>
                        </a:lnTo>
                        <a:lnTo>
                          <a:pt x="0" y="144158"/>
                        </a:lnTo>
                        <a:lnTo>
                          <a:pt x="717" y="144194"/>
                        </a:lnTo>
                        <a:cubicBezTo>
                          <a:pt x="127415" y="144194"/>
                          <a:pt x="248116" y="118517"/>
                          <a:pt x="357900" y="72082"/>
                        </a:cubicBezTo>
                        <a:lnTo>
                          <a:pt x="490701" y="0"/>
                        </a:lnTo>
                        <a:lnTo>
                          <a:pt x="416163" y="75065"/>
                        </a:lnTo>
                        <a:cubicBezTo>
                          <a:pt x="321913" y="177468"/>
                          <a:pt x="236200" y="303200"/>
                          <a:pt x="203376" y="492779"/>
                        </a:cubicBezTo>
                        <a:close/>
                        <a:moveTo>
                          <a:pt x="408759" y="1069020"/>
                        </a:moveTo>
                        <a:lnTo>
                          <a:pt x="357900" y="1041415"/>
                        </a:lnTo>
                        <a:cubicBezTo>
                          <a:pt x="248116" y="994980"/>
                          <a:pt x="127415" y="969303"/>
                          <a:pt x="717" y="969303"/>
                        </a:cubicBezTo>
                        <a:lnTo>
                          <a:pt x="0" y="969339"/>
                        </a:lnTo>
                        <a:lnTo>
                          <a:pt x="0" y="564506"/>
                        </a:lnTo>
                        <a:lnTo>
                          <a:pt x="717" y="564506"/>
                        </a:lnTo>
                        <a:lnTo>
                          <a:pt x="197330" y="564506"/>
                        </a:lnTo>
                        <a:lnTo>
                          <a:pt x="203376" y="636232"/>
                        </a:lnTo>
                        <a:cubicBezTo>
                          <a:pt x="236200" y="825811"/>
                          <a:pt x="307754" y="945739"/>
                          <a:pt x="384305" y="1040886"/>
                        </a:cubicBez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nvGrpSpPr>
                <p:cNvPr id="116" name="Group 115">
                  <a:extLst>
                    <a:ext uri="{FF2B5EF4-FFF2-40B4-BE49-F238E27FC236}">
                      <a16:creationId xmlns:a16="http://schemas.microsoft.com/office/drawing/2014/main" id="{AEA9482E-190B-44DB-A2DA-88992FD7AF6D}"/>
                    </a:ext>
                  </a:extLst>
                </p:cNvPr>
                <p:cNvGrpSpPr/>
                <p:nvPr/>
              </p:nvGrpSpPr>
              <p:grpSpPr>
                <a:xfrm>
                  <a:off x="179758" y="2498590"/>
                  <a:ext cx="1860820" cy="1860820"/>
                  <a:chOff x="-653268" y="2789443"/>
                  <a:chExt cx="1860820" cy="1860820"/>
                </a:xfrm>
              </p:grpSpPr>
              <p:sp>
                <p:nvSpPr>
                  <p:cNvPr id="117" name="Oval 116">
                    <a:extLst>
                      <a:ext uri="{FF2B5EF4-FFF2-40B4-BE49-F238E27FC236}">
                        <a16:creationId xmlns:a16="http://schemas.microsoft.com/office/drawing/2014/main" id="{6B0CE3FF-FEE3-436B-AB08-6137923A6A73}"/>
                      </a:ext>
                    </a:extLst>
                  </p:cNvPr>
                  <p:cNvSpPr/>
                  <p:nvPr/>
                </p:nvSpPr>
                <p:spPr bwMode="auto">
                  <a:xfrm>
                    <a:off x="-653268" y="2789443"/>
                    <a:ext cx="1860820" cy="1860820"/>
                  </a:xfrm>
                  <a:prstGeom prst="ellipse">
                    <a:avLst/>
                  </a:prstGeom>
                  <a:gradFill flip="none" rotWithShape="1">
                    <a:gsLst>
                      <a:gs pos="41000">
                        <a:srgbClr val="37B3FF"/>
                      </a:gs>
                      <a:gs pos="0">
                        <a:srgbClr val="65C4FF"/>
                      </a:gs>
                      <a:gs pos="100000">
                        <a:srgbClr val="005F9A"/>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18" name="Oval 117">
                    <a:extLst>
                      <a:ext uri="{FF2B5EF4-FFF2-40B4-BE49-F238E27FC236}">
                        <a16:creationId xmlns:a16="http://schemas.microsoft.com/office/drawing/2014/main" id="{CFCAC3BF-64B7-4104-A246-5C8334380666}"/>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nvGrpSpPr>
                  <p:cNvPr id="119" name="Group 118">
                    <a:extLst>
                      <a:ext uri="{FF2B5EF4-FFF2-40B4-BE49-F238E27FC236}">
                        <a16:creationId xmlns:a16="http://schemas.microsoft.com/office/drawing/2014/main" id="{BDC7BEAE-FD96-4C7A-9EBC-BCB4860C7F50}"/>
                      </a:ext>
                    </a:extLst>
                  </p:cNvPr>
                  <p:cNvGrpSpPr/>
                  <p:nvPr/>
                </p:nvGrpSpPr>
                <p:grpSpPr>
                  <a:xfrm rot="18071827" flipH="1">
                    <a:off x="-275235" y="3167476"/>
                    <a:ext cx="1104754" cy="1104754"/>
                    <a:chOff x="2860802" y="3148158"/>
                    <a:chExt cx="1104754" cy="1104754"/>
                  </a:xfrm>
                </p:grpSpPr>
                <p:sp>
                  <p:nvSpPr>
                    <p:cNvPr id="120" name="Freeform: Shape 119">
                      <a:extLst>
                        <a:ext uri="{FF2B5EF4-FFF2-40B4-BE49-F238E27FC236}">
                          <a16:creationId xmlns:a16="http://schemas.microsoft.com/office/drawing/2014/main" id="{4D1E4749-B8D4-4043-8CB5-C63AFBA3886D}"/>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11A4FF"/>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21" name="Freeform: Shape 120">
                      <a:extLst>
                        <a:ext uri="{FF2B5EF4-FFF2-40B4-BE49-F238E27FC236}">
                          <a16:creationId xmlns:a16="http://schemas.microsoft.com/office/drawing/2014/main" id="{A4683957-459B-42BA-BCA7-03F340A4621B}"/>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0081D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grpSp>
          <p:pic>
            <p:nvPicPr>
              <p:cNvPr id="146" name="Graphic 145" descr="Periodic Graph">
                <a:extLst>
                  <a:ext uri="{FF2B5EF4-FFF2-40B4-BE49-F238E27FC236}">
                    <a16:creationId xmlns:a16="http://schemas.microsoft.com/office/drawing/2014/main" id="{B2DD3A83-C293-46E5-B7B9-FE69FC5534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4771" y="2831952"/>
                <a:ext cx="423796" cy="423794"/>
              </a:xfrm>
              <a:prstGeom prst="rect">
                <a:avLst/>
              </a:prstGeom>
            </p:spPr>
          </p:pic>
        </p:grpSp>
      </p:grpSp>
      <p:grpSp>
        <p:nvGrpSpPr>
          <p:cNvPr id="173" name="Group 172">
            <a:extLst>
              <a:ext uri="{FF2B5EF4-FFF2-40B4-BE49-F238E27FC236}">
                <a16:creationId xmlns:a16="http://schemas.microsoft.com/office/drawing/2014/main" id="{1DC616CB-A3CE-4960-97B0-88479AA62482}"/>
              </a:ext>
            </a:extLst>
          </p:cNvPr>
          <p:cNvGrpSpPr/>
          <p:nvPr/>
        </p:nvGrpSpPr>
        <p:grpSpPr>
          <a:xfrm>
            <a:off x="5926376" y="3051783"/>
            <a:ext cx="3217624" cy="2241348"/>
            <a:chOff x="5926376" y="3361311"/>
            <a:chExt cx="3217624" cy="2241348"/>
          </a:xfrm>
        </p:grpSpPr>
        <p:sp>
          <p:nvSpPr>
            <p:cNvPr id="144" name="TextBox 143">
              <a:extLst>
                <a:ext uri="{FF2B5EF4-FFF2-40B4-BE49-F238E27FC236}">
                  <a16:creationId xmlns:a16="http://schemas.microsoft.com/office/drawing/2014/main" id="{94870840-35AA-4E73-8EAC-A648DBB633E7}"/>
                </a:ext>
              </a:extLst>
            </p:cNvPr>
            <p:cNvSpPr txBox="1"/>
            <p:nvPr/>
          </p:nvSpPr>
          <p:spPr>
            <a:xfrm>
              <a:off x="5926376" y="4648552"/>
              <a:ext cx="3217624" cy="954107"/>
            </a:xfrm>
            <a:prstGeom prst="rect">
              <a:avLst/>
            </a:prstGeom>
            <a:noFill/>
          </p:spPr>
          <p:txBody>
            <a:bodyPr wrap="square">
              <a:spAutoFit/>
            </a:bodyPr>
            <a:lstStyle>
              <a:defPPr>
                <a:defRPr lang="en-US"/>
              </a:defPPr>
              <a:lvl1pPr marL="0" marR="0" lvl="0" indent="0" defTabSz="755650" eaLnBrk="1" latinLnBrk="0" hangingPunct="1">
                <a:lnSpc>
                  <a:spcPct val="90000"/>
                </a:lnSpc>
                <a:spcAft>
                  <a:spcPct val="35000"/>
                </a:spcAft>
                <a:buClrTx/>
                <a:buSzTx/>
                <a:buFontTx/>
                <a:buNone/>
                <a:tabLst/>
                <a:defRPr kumimoji="0" sz="1400" b="0" i="0" u="none" strike="noStrike" cap="none" spc="0" normalizeH="0" baseline="0">
                  <a:ln>
                    <a:noFill/>
                  </a:ln>
                  <a:solidFill>
                    <a:srgbClr val="FF0000"/>
                  </a:solidFill>
                  <a:effectLst/>
                  <a:uLnTx/>
                  <a:uFillTx/>
                  <a:latin typeface="Arial"/>
                </a:defRPr>
              </a:lvl1pPr>
            </a:lstStyle>
            <a:p>
              <a:pPr>
                <a:lnSpc>
                  <a:spcPct val="100000"/>
                </a:lnSpc>
                <a:spcAft>
                  <a:spcPts val="0"/>
                </a:spcAft>
              </a:pPr>
              <a:r>
                <a:rPr lang="en-US" dirty="0">
                  <a:solidFill>
                    <a:srgbClr val="000000"/>
                  </a:solidFill>
                </a:rPr>
                <a:t>Useful if considering:</a:t>
              </a:r>
              <a:endParaRPr lang="en-GB" dirty="0">
                <a:solidFill>
                  <a:srgbClr val="000000"/>
                </a:solidFill>
              </a:endParaRPr>
            </a:p>
            <a:p>
              <a:pPr marL="285750" lvl="1" indent="-285750" defTabSz="755650">
                <a:spcAft>
                  <a:spcPts val="0"/>
                </a:spcAft>
                <a:buFont typeface="Arial" panose="020B0604020202020204" pitchFamily="34" charset="0"/>
                <a:buChar char="•"/>
              </a:pPr>
              <a:r>
                <a:rPr lang="en-US" sz="1400" dirty="0">
                  <a:solidFill>
                    <a:srgbClr val="000000"/>
                  </a:solidFill>
                  <a:latin typeface="Arial"/>
                </a:rPr>
                <a:t>Holding GSK shares</a:t>
              </a:r>
            </a:p>
            <a:p>
              <a:pPr marL="285750" lvl="1" indent="-285750" defTabSz="755650">
                <a:spcAft>
                  <a:spcPts val="0"/>
                </a:spcAft>
                <a:buFont typeface="Arial" panose="020B0604020202020204" pitchFamily="34" charset="0"/>
                <a:buChar char="•"/>
              </a:pPr>
              <a:r>
                <a:rPr lang="en-US" sz="1400" dirty="0">
                  <a:solidFill>
                    <a:srgbClr val="000000"/>
                  </a:solidFill>
                  <a:latin typeface="Arial"/>
                </a:rPr>
                <a:t>Sheltering future returns from tax</a:t>
              </a:r>
            </a:p>
            <a:p>
              <a:pPr marL="285750" lvl="1" indent="-285750" defTabSz="755650">
                <a:spcAft>
                  <a:spcPts val="0"/>
                </a:spcAft>
                <a:buFont typeface="Arial" panose="020B0604020202020204" pitchFamily="34" charset="0"/>
                <a:buChar char="•"/>
              </a:pPr>
              <a:r>
                <a:rPr lang="en-US" sz="1400" dirty="0">
                  <a:solidFill>
                    <a:srgbClr val="000000"/>
                  </a:solidFill>
                  <a:latin typeface="Arial"/>
                </a:rPr>
                <a:t>Diversifying</a:t>
              </a:r>
            </a:p>
          </p:txBody>
        </p:sp>
        <p:grpSp>
          <p:nvGrpSpPr>
            <p:cNvPr id="167" name="Group 166">
              <a:extLst>
                <a:ext uri="{FF2B5EF4-FFF2-40B4-BE49-F238E27FC236}">
                  <a16:creationId xmlns:a16="http://schemas.microsoft.com/office/drawing/2014/main" id="{3BA68B43-C33A-432A-B055-9E464C01B7AB}"/>
                </a:ext>
              </a:extLst>
            </p:cNvPr>
            <p:cNvGrpSpPr/>
            <p:nvPr/>
          </p:nvGrpSpPr>
          <p:grpSpPr>
            <a:xfrm>
              <a:off x="6320589" y="3361311"/>
              <a:ext cx="1070729" cy="1070729"/>
              <a:chOff x="6320589" y="3361311"/>
              <a:chExt cx="1070729" cy="1070729"/>
            </a:xfrm>
          </p:grpSpPr>
          <p:grpSp>
            <p:nvGrpSpPr>
              <p:cNvPr id="126" name="Group 125">
                <a:extLst>
                  <a:ext uri="{FF2B5EF4-FFF2-40B4-BE49-F238E27FC236}">
                    <a16:creationId xmlns:a16="http://schemas.microsoft.com/office/drawing/2014/main" id="{C71E05F0-9A41-4833-AB98-2D134D598C86}"/>
                  </a:ext>
                </a:extLst>
              </p:cNvPr>
              <p:cNvGrpSpPr/>
              <p:nvPr/>
            </p:nvGrpSpPr>
            <p:grpSpPr>
              <a:xfrm rot="18211740" flipH="1">
                <a:off x="6320589" y="3361311"/>
                <a:ext cx="1070729" cy="1070729"/>
                <a:chOff x="-653268" y="2789443"/>
                <a:chExt cx="1860820" cy="1860820"/>
              </a:xfrm>
            </p:grpSpPr>
            <p:sp>
              <p:nvSpPr>
                <p:cNvPr id="127" name="Oval 126">
                  <a:extLst>
                    <a:ext uri="{FF2B5EF4-FFF2-40B4-BE49-F238E27FC236}">
                      <a16:creationId xmlns:a16="http://schemas.microsoft.com/office/drawing/2014/main" id="{3807A0E4-C7CF-4D1F-9355-0109A7DFD80A}"/>
                    </a:ext>
                  </a:extLst>
                </p:cNvPr>
                <p:cNvSpPr/>
                <p:nvPr/>
              </p:nvSpPr>
              <p:spPr bwMode="auto">
                <a:xfrm>
                  <a:off x="-653268" y="2789443"/>
                  <a:ext cx="1860820" cy="1860820"/>
                </a:xfrm>
                <a:prstGeom prst="ellipse">
                  <a:avLst/>
                </a:prstGeom>
                <a:gradFill flip="none" rotWithShape="1">
                  <a:gsLst>
                    <a:gs pos="41000">
                      <a:srgbClr val="00C5DA"/>
                    </a:gs>
                    <a:gs pos="0">
                      <a:srgbClr val="5BEFFF"/>
                    </a:gs>
                    <a:gs pos="100000">
                      <a:srgbClr val="005E68"/>
                    </a:gs>
                  </a:gsLst>
                  <a:lin ang="5400000" scaled="1"/>
                  <a:tileRect/>
                </a:gradFill>
                <a:ln>
                  <a:noFill/>
                  <a:headEnd/>
                  <a:tailEnd/>
                </a:ln>
                <a:effectLst>
                  <a:outerShdw blurRad="228600" dist="38100" dir="5400000" sx="102000" sy="102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28" name="Oval 127">
                  <a:extLst>
                    <a:ext uri="{FF2B5EF4-FFF2-40B4-BE49-F238E27FC236}">
                      <a16:creationId xmlns:a16="http://schemas.microsoft.com/office/drawing/2014/main" id="{40854B0D-6984-46A4-B97C-005AB3473924}"/>
                    </a:ext>
                  </a:extLst>
                </p:cNvPr>
                <p:cNvSpPr/>
                <p:nvPr/>
              </p:nvSpPr>
              <p:spPr bwMode="auto">
                <a:xfrm>
                  <a:off x="-503908" y="2938803"/>
                  <a:ext cx="1562100" cy="1562100"/>
                </a:xfrm>
                <a:prstGeom prst="ellipse">
                  <a:avLst/>
                </a:prstGeom>
                <a:gradFill flip="none" rotWithShape="1">
                  <a:gsLst>
                    <a:gs pos="0">
                      <a:schemeClr val="bg1"/>
                    </a:gs>
                    <a:gs pos="30000">
                      <a:srgbClr val="F6F6F6"/>
                    </a:gs>
                    <a:gs pos="100000">
                      <a:srgbClr val="D6D6D8"/>
                    </a:gs>
                  </a:gsLst>
                  <a:lin ang="189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nvGrpSpPr>
                <p:cNvPr id="129" name="Group 128">
                  <a:extLst>
                    <a:ext uri="{FF2B5EF4-FFF2-40B4-BE49-F238E27FC236}">
                      <a16:creationId xmlns:a16="http://schemas.microsoft.com/office/drawing/2014/main" id="{BBB48ED5-D947-4F7E-8686-93372889A376}"/>
                    </a:ext>
                  </a:extLst>
                </p:cNvPr>
                <p:cNvGrpSpPr/>
                <p:nvPr/>
              </p:nvGrpSpPr>
              <p:grpSpPr>
                <a:xfrm rot="18071827" flipH="1">
                  <a:off x="-275235" y="3167476"/>
                  <a:ext cx="1104754" cy="1104754"/>
                  <a:chOff x="2860802" y="3148158"/>
                  <a:chExt cx="1104754" cy="1104754"/>
                </a:xfrm>
              </p:grpSpPr>
              <p:sp>
                <p:nvSpPr>
                  <p:cNvPr id="130" name="Freeform: Shape 129">
                    <a:extLst>
                      <a:ext uri="{FF2B5EF4-FFF2-40B4-BE49-F238E27FC236}">
                        <a16:creationId xmlns:a16="http://schemas.microsoft.com/office/drawing/2014/main" id="{D693686B-E254-486E-893B-75D658F41507}"/>
                      </a:ext>
                    </a:extLst>
                  </p:cNvPr>
                  <p:cNvSpPr/>
                  <p:nvPr/>
                </p:nvSpPr>
                <p:spPr bwMode="auto">
                  <a:xfrm>
                    <a:off x="3424239" y="3149273"/>
                    <a:ext cx="541317" cy="1102524"/>
                  </a:xfrm>
                  <a:custGeom>
                    <a:avLst/>
                    <a:gdLst>
                      <a:gd name="connsiteX0" fmla="*/ 0 w 541317"/>
                      <a:gd name="connsiteY0" fmla="*/ 0 h 1102524"/>
                      <a:gd name="connsiteX1" fmla="*/ 100263 w 541317"/>
                      <a:gd name="connsiteY1" fmla="*/ 10107 h 1102524"/>
                      <a:gd name="connsiteX2" fmla="*/ 541317 w 541317"/>
                      <a:gd name="connsiteY2" fmla="*/ 551262 h 1102524"/>
                      <a:gd name="connsiteX3" fmla="*/ 100263 w 541317"/>
                      <a:gd name="connsiteY3" fmla="*/ 1092417 h 1102524"/>
                      <a:gd name="connsiteX4" fmla="*/ 0 w 541317"/>
                      <a:gd name="connsiteY4" fmla="*/ 1102524 h 1102524"/>
                      <a:gd name="connsiteX5" fmla="*/ 0 w 541317"/>
                      <a:gd name="connsiteY5" fmla="*/ 0 h 11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317" h="1102524">
                        <a:moveTo>
                          <a:pt x="0" y="0"/>
                        </a:moveTo>
                        <a:lnTo>
                          <a:pt x="100263" y="10107"/>
                        </a:lnTo>
                        <a:cubicBezTo>
                          <a:pt x="351972" y="61615"/>
                          <a:pt x="541317" y="284327"/>
                          <a:pt x="541317" y="551262"/>
                        </a:cubicBezTo>
                        <a:cubicBezTo>
                          <a:pt x="541317" y="818198"/>
                          <a:pt x="351972" y="1040910"/>
                          <a:pt x="100263" y="1092417"/>
                        </a:cubicBezTo>
                        <a:lnTo>
                          <a:pt x="0" y="1102524"/>
                        </a:lnTo>
                        <a:lnTo>
                          <a:pt x="0" y="0"/>
                        </a:lnTo>
                        <a:close/>
                      </a:path>
                    </a:pathLst>
                  </a:custGeom>
                  <a:solidFill>
                    <a:srgbClr val="00B6C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31" name="Freeform: Shape 130">
                    <a:extLst>
                      <a:ext uri="{FF2B5EF4-FFF2-40B4-BE49-F238E27FC236}">
                        <a16:creationId xmlns:a16="http://schemas.microsoft.com/office/drawing/2014/main" id="{A8E08DB0-7046-485A-AB42-D29CA833CEEC}"/>
                      </a:ext>
                    </a:extLst>
                  </p:cNvPr>
                  <p:cNvSpPr/>
                  <p:nvPr/>
                </p:nvSpPr>
                <p:spPr bwMode="auto">
                  <a:xfrm>
                    <a:off x="2860802" y="3148158"/>
                    <a:ext cx="563437" cy="1104754"/>
                  </a:xfrm>
                  <a:custGeom>
                    <a:avLst/>
                    <a:gdLst>
                      <a:gd name="connsiteX0" fmla="*/ 552377 w 563437"/>
                      <a:gd name="connsiteY0" fmla="*/ 0 h 1104754"/>
                      <a:gd name="connsiteX1" fmla="*/ 563437 w 563437"/>
                      <a:gd name="connsiteY1" fmla="*/ 1115 h 1104754"/>
                      <a:gd name="connsiteX2" fmla="*/ 563437 w 563437"/>
                      <a:gd name="connsiteY2" fmla="*/ 1103639 h 1104754"/>
                      <a:gd name="connsiteX3" fmla="*/ 552377 w 563437"/>
                      <a:gd name="connsiteY3" fmla="*/ 1104754 h 1104754"/>
                      <a:gd name="connsiteX4" fmla="*/ 0 w 563437"/>
                      <a:gd name="connsiteY4" fmla="*/ 552377 h 1104754"/>
                      <a:gd name="connsiteX5" fmla="*/ 552377 w 563437"/>
                      <a:gd name="connsiteY5" fmla="*/ 0 h 1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37" h="1104754">
                        <a:moveTo>
                          <a:pt x="552377" y="0"/>
                        </a:moveTo>
                        <a:lnTo>
                          <a:pt x="563437" y="1115"/>
                        </a:lnTo>
                        <a:lnTo>
                          <a:pt x="563437" y="1103639"/>
                        </a:lnTo>
                        <a:lnTo>
                          <a:pt x="552377" y="1104754"/>
                        </a:lnTo>
                        <a:cubicBezTo>
                          <a:pt x="247308" y="1104754"/>
                          <a:pt x="0" y="857446"/>
                          <a:pt x="0" y="552377"/>
                        </a:cubicBezTo>
                        <a:cubicBezTo>
                          <a:pt x="0" y="247308"/>
                          <a:pt x="247308" y="0"/>
                          <a:pt x="552377" y="0"/>
                        </a:cubicBezTo>
                        <a:close/>
                      </a:path>
                    </a:pathLst>
                  </a:custGeom>
                  <a:solidFill>
                    <a:srgbClr val="008B9A"/>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grpSp>
          <p:pic>
            <p:nvPicPr>
              <p:cNvPr id="154" name="Graphic 153" descr="Pie chart">
                <a:extLst>
                  <a:ext uri="{FF2B5EF4-FFF2-40B4-BE49-F238E27FC236}">
                    <a16:creationId xmlns:a16="http://schemas.microsoft.com/office/drawing/2014/main" id="{2D103F64-7D7E-4422-ACB5-00D0962E96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6727" y="3673360"/>
                <a:ext cx="459822" cy="459822"/>
              </a:xfrm>
              <a:prstGeom prst="rect">
                <a:avLst/>
              </a:prstGeom>
            </p:spPr>
          </p:pic>
        </p:grpSp>
      </p:grpSp>
    </p:spTree>
    <p:custDataLst>
      <p:tags r:id="rId1"/>
    </p:custDataLst>
    <p:extLst>
      <p:ext uri="{BB962C8B-B14F-4D97-AF65-F5344CB8AC3E}">
        <p14:creationId xmlns:p14="http://schemas.microsoft.com/office/powerpoint/2010/main" val="33737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500"/>
                                        <p:tgtEl>
                                          <p:spTgt spid="1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500"/>
                                        <p:tgtEl>
                                          <p:spTgt spid="1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2"/>
                                        </p:tgtEl>
                                        <p:attrNameLst>
                                          <p:attrName>style.visibility</p:attrName>
                                        </p:attrNameLst>
                                      </p:cBhvr>
                                      <p:to>
                                        <p:strVal val="visible"/>
                                      </p:to>
                                    </p:set>
                                    <p:animEffect transition="in" filter="fade">
                                      <p:cBhvr>
                                        <p:cTn id="26" dur="500"/>
                                        <p:tgtEl>
                                          <p:spTgt spid="1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diversifying </a:t>
            </a:r>
            <a:r>
              <a:rPr lang="en-GB" sz="4400" b="0">
                <a:solidFill>
                  <a:srgbClr val="003A70"/>
                </a:solidFill>
              </a:rPr>
              <a:t>your investments.</a:t>
            </a:r>
            <a:endParaRPr lang="en-GB" sz="4400" b="0" dirty="0">
              <a:solidFill>
                <a:srgbClr val="003A7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000" y="1828800"/>
            <a:ext cx="3619508" cy="3619508"/>
          </a:xfrm>
          <a:prstGeom prst="rect">
            <a:avLst/>
          </a:prstGeom>
        </p:spPr>
      </p:pic>
    </p:spTree>
    <p:custDataLst>
      <p:tags r:id="rId1"/>
    </p:custDataLst>
    <p:extLst>
      <p:ext uri="{BB962C8B-B14F-4D97-AF65-F5344CB8AC3E}">
        <p14:creationId xmlns:p14="http://schemas.microsoft.com/office/powerpoint/2010/main" val="9291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
            <a:extLst>
              <a:ext uri="{FF2B5EF4-FFF2-40B4-BE49-F238E27FC236}">
                <a16:creationId xmlns:a16="http://schemas.microsoft.com/office/drawing/2014/main" id="{F7A497FD-D2E3-453D-92CA-FA1A31BDD295}"/>
              </a:ext>
            </a:extLst>
          </p:cNvPr>
          <p:cNvSpPr txBox="1">
            <a:spLocks noChangeArrowheads="1"/>
          </p:cNvSpPr>
          <p:nvPr/>
        </p:nvSpPr>
        <p:spPr>
          <a:xfrm>
            <a:off x="463550" y="292100"/>
            <a:ext cx="8509000" cy="762000"/>
          </a:xfrm>
          <a:prstGeom prst="rect">
            <a:avLst/>
          </a:prstGeom>
          <a:noFill/>
          <a:ln w="9525">
            <a:noFill/>
            <a:miter lim="800000"/>
            <a:headEnd/>
            <a:tailEnd/>
          </a:ln>
        </p:spPr>
        <p:txBody>
          <a:bodyPr vert="horz" wrap="square" lIns="80682" tIns="40341" rIns="80682" bIns="40341" numCol="1" anchor="ctr" anchorCtr="0" compatLnSpc="1">
            <a:prstTxWarp prst="textNoShape">
              <a:avLst/>
            </a:prstTxWarp>
            <a:noAutofit/>
          </a:bodyPr>
          <a:lstStyle>
            <a:lvl1pPr eaLnBrk="1" hangingPunct="1">
              <a:defRPr sz="3600" b="1">
                <a:solidFill>
                  <a:srgbClr val="8E7973"/>
                </a:solidFill>
                <a:latin typeface="Arial Black" pitchFamily="34" charset="0"/>
                <a:ea typeface="+mj-ea"/>
                <a:cs typeface="+mj-cs"/>
              </a:defRPr>
            </a:lvl1pPr>
            <a:lvl2pPr eaLnBrk="0" hangingPunct="0">
              <a:defRPr sz="2400">
                <a:solidFill>
                  <a:schemeClr val="tx2"/>
                </a:solidFill>
                <a:latin typeface="Arial" pitchFamily="34" charset="0"/>
              </a:defRPr>
            </a:lvl2pPr>
            <a:lvl3pPr eaLnBrk="0" hangingPunct="0">
              <a:defRPr sz="2400">
                <a:solidFill>
                  <a:schemeClr val="tx2"/>
                </a:solidFill>
                <a:latin typeface="Arial" pitchFamily="34" charset="0"/>
              </a:defRPr>
            </a:lvl3pPr>
            <a:lvl4pPr eaLnBrk="0" hangingPunct="0">
              <a:defRPr sz="2400">
                <a:solidFill>
                  <a:schemeClr val="tx2"/>
                </a:solidFill>
                <a:latin typeface="Arial" pitchFamily="34" charset="0"/>
              </a:defRPr>
            </a:lvl4pPr>
            <a:lvl5pPr eaLnBrk="0" hangingPunct="0">
              <a:defRPr sz="2400">
                <a:solidFill>
                  <a:schemeClr val="tx2"/>
                </a:solidFill>
                <a:latin typeface="Arial" pitchFamily="34" charset="0"/>
              </a:defRPr>
            </a:lvl5pPr>
            <a:lvl6pPr marL="457200" fontAlgn="base">
              <a:spcBef>
                <a:spcPct val="0"/>
              </a:spcBef>
              <a:spcAft>
                <a:spcPct val="0"/>
              </a:spcAft>
              <a:defRPr sz="2400">
                <a:solidFill>
                  <a:schemeClr val="tx2"/>
                </a:solidFill>
                <a:latin typeface="Marsfont Medium" pitchFamily="2" charset="0"/>
              </a:defRPr>
            </a:lvl6pPr>
            <a:lvl7pPr marL="914400" fontAlgn="base">
              <a:spcBef>
                <a:spcPct val="0"/>
              </a:spcBef>
              <a:spcAft>
                <a:spcPct val="0"/>
              </a:spcAft>
              <a:defRPr sz="2400">
                <a:solidFill>
                  <a:schemeClr val="tx2"/>
                </a:solidFill>
                <a:latin typeface="Marsfont Medium" pitchFamily="2" charset="0"/>
              </a:defRPr>
            </a:lvl7pPr>
            <a:lvl8pPr marL="1371600" fontAlgn="base">
              <a:spcBef>
                <a:spcPct val="0"/>
              </a:spcBef>
              <a:spcAft>
                <a:spcPct val="0"/>
              </a:spcAft>
              <a:defRPr sz="2400">
                <a:solidFill>
                  <a:schemeClr val="tx2"/>
                </a:solidFill>
                <a:latin typeface="Marsfont Medium" pitchFamily="2" charset="0"/>
              </a:defRPr>
            </a:lvl8pPr>
            <a:lvl9pPr marL="1828800" fontAlgn="base">
              <a:spcBef>
                <a:spcPct val="0"/>
              </a:spcBef>
              <a:spcAft>
                <a:spcPct val="0"/>
              </a:spcAft>
              <a:defRPr sz="2400">
                <a:solidFill>
                  <a:schemeClr val="tx2"/>
                </a:solidFill>
                <a:latin typeface="Marsfont Medium" pitchFamily="2"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panose="02020603050405020304" pitchFamily="18" charset="0"/>
                <a:ea typeface="+mj-ea"/>
                <a:cs typeface="+mj-cs"/>
              </a:rPr>
              <a:t>investment risk and returns.</a:t>
            </a:r>
          </a:p>
        </p:txBody>
      </p:sp>
      <p:sp>
        <p:nvSpPr>
          <p:cNvPr id="2" name="Up-Down Arrow 55">
            <a:extLst>
              <a:ext uri="{FF2B5EF4-FFF2-40B4-BE49-F238E27FC236}">
                <a16:creationId xmlns:a16="http://schemas.microsoft.com/office/drawing/2014/main" id="{71EDF59D-C1E4-FE3C-2C93-B81BED9293D3}"/>
              </a:ext>
            </a:extLst>
          </p:cNvPr>
          <p:cNvSpPr/>
          <p:nvPr/>
        </p:nvSpPr>
        <p:spPr>
          <a:xfrm>
            <a:off x="643876" y="1466913"/>
            <a:ext cx="643015" cy="3907810"/>
          </a:xfrm>
          <a:prstGeom prst="upDownArrow">
            <a:avLst/>
          </a:prstGeom>
          <a:gradFill>
            <a:gsLst>
              <a:gs pos="65000">
                <a:srgbClr val="7DC202"/>
              </a:gs>
              <a:gs pos="13000">
                <a:srgbClr val="7A2A3D"/>
              </a:gs>
              <a:gs pos="37000">
                <a:srgbClr val="047BC1"/>
              </a:gs>
              <a:gs pos="86000">
                <a:srgbClr val="B1B66E"/>
              </a:gs>
              <a:gs pos="100000">
                <a:srgbClr val="B1B66E"/>
              </a:gs>
            </a:gsLst>
            <a:lin ang="5400000" scaled="1"/>
          </a:gradFill>
          <a:ln w="9525" cap="flat" cmpd="sng" algn="ctr">
            <a:solidFill>
              <a:srgbClr val="11111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B5C2E5"/>
              </a:solidFill>
              <a:effectLst/>
              <a:uLnTx/>
              <a:uFillTx/>
              <a:latin typeface="Arial"/>
              <a:ea typeface="ヒラギノ角ゴ Pro W3"/>
              <a:cs typeface="+mn-cs"/>
            </a:endParaRPr>
          </a:p>
        </p:txBody>
      </p:sp>
      <p:sp>
        <p:nvSpPr>
          <p:cNvPr id="3" name="TextBox 2">
            <a:extLst>
              <a:ext uri="{FF2B5EF4-FFF2-40B4-BE49-F238E27FC236}">
                <a16:creationId xmlns:a16="http://schemas.microsoft.com/office/drawing/2014/main" id="{D02D2AAE-8107-43CD-2CCB-D00EE60CCC9B}"/>
              </a:ext>
            </a:extLst>
          </p:cNvPr>
          <p:cNvSpPr txBox="1"/>
          <p:nvPr/>
        </p:nvSpPr>
        <p:spPr>
          <a:xfrm>
            <a:off x="353315" y="967592"/>
            <a:ext cx="122413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111111"/>
                </a:solidFill>
                <a:effectLst/>
                <a:uLnTx/>
                <a:uFillTx/>
                <a:latin typeface="Arial"/>
                <a:ea typeface="ヒラギノ角ゴ Pro W3"/>
                <a:cs typeface="+mn-cs"/>
              </a:rPr>
              <a:t>High</a:t>
            </a:r>
          </a:p>
        </p:txBody>
      </p:sp>
      <p:sp>
        <p:nvSpPr>
          <p:cNvPr id="5" name="TextBox 4">
            <a:extLst>
              <a:ext uri="{FF2B5EF4-FFF2-40B4-BE49-F238E27FC236}">
                <a16:creationId xmlns:a16="http://schemas.microsoft.com/office/drawing/2014/main" id="{A574FC17-D229-555D-5DFF-549C73BFA2D0}"/>
              </a:ext>
            </a:extLst>
          </p:cNvPr>
          <p:cNvSpPr txBox="1"/>
          <p:nvPr/>
        </p:nvSpPr>
        <p:spPr>
          <a:xfrm>
            <a:off x="328277" y="5306370"/>
            <a:ext cx="122413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111111"/>
                </a:solidFill>
                <a:effectLst/>
                <a:uLnTx/>
                <a:uFillTx/>
                <a:latin typeface="Arial"/>
                <a:ea typeface="ヒラギノ角ゴ Pro W3"/>
                <a:cs typeface="+mn-cs"/>
              </a:rPr>
              <a:t>Low</a:t>
            </a:r>
          </a:p>
        </p:txBody>
      </p:sp>
      <p:grpSp>
        <p:nvGrpSpPr>
          <p:cNvPr id="11" name="Group 10">
            <a:extLst>
              <a:ext uri="{FF2B5EF4-FFF2-40B4-BE49-F238E27FC236}">
                <a16:creationId xmlns:a16="http://schemas.microsoft.com/office/drawing/2014/main" id="{78E3CB5A-32EC-6E28-349C-DE7CDAEB19EF}"/>
              </a:ext>
            </a:extLst>
          </p:cNvPr>
          <p:cNvGrpSpPr/>
          <p:nvPr/>
        </p:nvGrpSpPr>
        <p:grpSpPr>
          <a:xfrm>
            <a:off x="4645203" y="1108978"/>
            <a:ext cx="4140000" cy="918791"/>
            <a:chOff x="4566254" y="1256525"/>
            <a:chExt cx="4140000" cy="918791"/>
          </a:xfrm>
        </p:grpSpPr>
        <p:sp>
          <p:nvSpPr>
            <p:cNvPr id="12" name="Freeform 408">
              <a:extLst>
                <a:ext uri="{FF2B5EF4-FFF2-40B4-BE49-F238E27FC236}">
                  <a16:creationId xmlns:a16="http://schemas.microsoft.com/office/drawing/2014/main" id="{F59E0AF8-5F30-D251-A8B3-81A0FF2219F2}"/>
                </a:ext>
              </a:extLst>
            </p:cNvPr>
            <p:cNvSpPr>
              <a:spLocks noChangeArrowheads="1"/>
            </p:cNvSpPr>
            <p:nvPr/>
          </p:nvSpPr>
          <p:spPr bwMode="auto">
            <a:xfrm>
              <a:off x="4566254" y="1275316"/>
              <a:ext cx="4140000" cy="900000"/>
            </a:xfrm>
            <a:custGeom>
              <a:avLst/>
              <a:gdLst>
                <a:gd name="T0" fmla="*/ 7524 w 7922"/>
                <a:gd name="T1" fmla="*/ 0 h 1607"/>
                <a:gd name="T2" fmla="*/ 0 w 7922"/>
                <a:gd name="T3" fmla="*/ 0 h 1607"/>
                <a:gd name="T4" fmla="*/ 0 w 7922"/>
                <a:gd name="T5" fmla="*/ 1606 h 1607"/>
                <a:gd name="T6" fmla="*/ 7524 w 7922"/>
                <a:gd name="T7" fmla="*/ 1606 h 1607"/>
                <a:gd name="T8" fmla="*/ 7921 w 7922"/>
                <a:gd name="T9" fmla="*/ 869 h 1607"/>
                <a:gd name="T10" fmla="*/ 7524 w 7922"/>
                <a:gd name="T11" fmla="*/ 0 h 1607"/>
              </a:gdLst>
              <a:ahLst/>
              <a:cxnLst>
                <a:cxn ang="0">
                  <a:pos x="T0" y="T1"/>
                </a:cxn>
                <a:cxn ang="0">
                  <a:pos x="T2" y="T3"/>
                </a:cxn>
                <a:cxn ang="0">
                  <a:pos x="T4" y="T5"/>
                </a:cxn>
                <a:cxn ang="0">
                  <a:pos x="T6" y="T7"/>
                </a:cxn>
                <a:cxn ang="0">
                  <a:pos x="T8" y="T9"/>
                </a:cxn>
                <a:cxn ang="0">
                  <a:pos x="T10" y="T11"/>
                </a:cxn>
              </a:cxnLst>
              <a:rect l="0" t="0" r="r" b="b"/>
              <a:pathLst>
                <a:path w="7922" h="1607">
                  <a:moveTo>
                    <a:pt x="7524" y="0"/>
                  </a:moveTo>
                  <a:lnTo>
                    <a:pt x="0" y="0"/>
                  </a:lnTo>
                  <a:lnTo>
                    <a:pt x="0" y="1606"/>
                  </a:lnTo>
                  <a:lnTo>
                    <a:pt x="7524" y="1606"/>
                  </a:lnTo>
                  <a:lnTo>
                    <a:pt x="7921" y="869"/>
                  </a:lnTo>
                  <a:lnTo>
                    <a:pt x="7524" y="0"/>
                  </a:lnTo>
                </a:path>
              </a:pathLst>
            </a:custGeom>
            <a:solidFill>
              <a:srgbClr val="7A2A3D"/>
            </a:solidFill>
            <a:ln>
              <a:solidFill>
                <a:srgbClr val="11111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13" name="Freeform 465">
              <a:extLst>
                <a:ext uri="{FF2B5EF4-FFF2-40B4-BE49-F238E27FC236}">
                  <a16:creationId xmlns:a16="http://schemas.microsoft.com/office/drawing/2014/main" id="{3967968D-B06D-7E84-A8F8-35E05A58B954}"/>
                </a:ext>
              </a:extLst>
            </p:cNvPr>
            <p:cNvSpPr>
              <a:spLocks noChangeArrowheads="1"/>
            </p:cNvSpPr>
            <p:nvPr/>
          </p:nvSpPr>
          <p:spPr bwMode="auto">
            <a:xfrm>
              <a:off x="5748941" y="1436029"/>
              <a:ext cx="24726" cy="583102"/>
            </a:xfrm>
            <a:custGeom>
              <a:avLst/>
              <a:gdLst>
                <a:gd name="T0" fmla="*/ 0 w 53"/>
                <a:gd name="T1" fmla="*/ 1248 h 1249"/>
                <a:gd name="T2" fmla="*/ 52 w 53"/>
                <a:gd name="T3" fmla="*/ 1248 h 1249"/>
                <a:gd name="T4" fmla="*/ 52 w 53"/>
                <a:gd name="T5" fmla="*/ 0 h 1249"/>
                <a:gd name="T6" fmla="*/ 0 w 53"/>
                <a:gd name="T7" fmla="*/ 0 h 1249"/>
                <a:gd name="T8" fmla="*/ 0 w 53"/>
                <a:gd name="T9" fmla="*/ 1248 h 1249"/>
              </a:gdLst>
              <a:ahLst/>
              <a:cxnLst>
                <a:cxn ang="0">
                  <a:pos x="T0" y="T1"/>
                </a:cxn>
                <a:cxn ang="0">
                  <a:pos x="T2" y="T3"/>
                </a:cxn>
                <a:cxn ang="0">
                  <a:pos x="T4" y="T5"/>
                </a:cxn>
                <a:cxn ang="0">
                  <a:pos x="T6" y="T7"/>
                </a:cxn>
                <a:cxn ang="0">
                  <a:pos x="T8" y="T9"/>
                </a:cxn>
              </a:cxnLst>
              <a:rect l="0" t="0" r="r" b="b"/>
              <a:pathLst>
                <a:path w="53" h="1249">
                  <a:moveTo>
                    <a:pt x="0" y="1248"/>
                  </a:moveTo>
                  <a:lnTo>
                    <a:pt x="52" y="1248"/>
                  </a:lnTo>
                  <a:lnTo>
                    <a:pt x="52" y="0"/>
                  </a:lnTo>
                  <a:lnTo>
                    <a:pt x="0" y="0"/>
                  </a:lnTo>
                  <a:lnTo>
                    <a:pt x="0" y="1248"/>
                  </a:lnTo>
                </a:path>
              </a:pathLst>
            </a:custGeom>
            <a:solidFill>
              <a:srgbClr val="FFFFF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14" name="TextBox 13">
              <a:extLst>
                <a:ext uri="{FF2B5EF4-FFF2-40B4-BE49-F238E27FC236}">
                  <a16:creationId xmlns:a16="http://schemas.microsoft.com/office/drawing/2014/main" id="{C2086D09-4DBE-BB2D-2B34-8490B3CCB5CA}"/>
                </a:ext>
              </a:extLst>
            </p:cNvPr>
            <p:cNvSpPr txBox="1"/>
            <p:nvPr/>
          </p:nvSpPr>
          <p:spPr>
            <a:xfrm>
              <a:off x="5857006" y="1256525"/>
              <a:ext cx="1773181"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12" normalizeH="0" baseline="0" noProof="0">
                  <a:ln>
                    <a:noFill/>
                  </a:ln>
                  <a:solidFill>
                    <a:srgbClr val="FFFFFF"/>
                  </a:solidFill>
                  <a:effectLst/>
                  <a:uLnTx/>
                  <a:uFillTx/>
                  <a:latin typeface="Arial"/>
                  <a:ea typeface="ヒラギノ角ゴ Pro W3"/>
                  <a:cs typeface="Poppins" pitchFamily="2" charset="77"/>
                </a:rPr>
                <a:t>Equities</a:t>
              </a:r>
            </a:p>
          </p:txBody>
        </p:sp>
        <p:sp>
          <p:nvSpPr>
            <p:cNvPr id="15" name="TextBox 14">
              <a:extLst>
                <a:ext uri="{FF2B5EF4-FFF2-40B4-BE49-F238E27FC236}">
                  <a16:creationId xmlns:a16="http://schemas.microsoft.com/office/drawing/2014/main" id="{18D3141D-EA36-25EA-4E0D-8AB9EAC64EE6}"/>
                </a:ext>
              </a:extLst>
            </p:cNvPr>
            <p:cNvSpPr txBox="1"/>
            <p:nvPr/>
          </p:nvSpPr>
          <p:spPr>
            <a:xfrm>
              <a:off x="5857007" y="1528985"/>
              <a:ext cx="2035996" cy="646331"/>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600"/>
                </a:spcAft>
                <a:buClr>
                  <a:srgbClr val="EEECE1"/>
                </a:buClr>
                <a:buSzPct val="100000"/>
                <a:buFontTx/>
                <a:buNone/>
                <a:tabLst/>
                <a:defRPr/>
              </a:pPr>
              <a:r>
                <a:rPr kumimoji="0" lang="en-GB" sz="1800" b="0" i="0" u="none" strike="noStrike" kern="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Volatility, Timing, Concentration  </a:t>
              </a:r>
            </a:p>
          </p:txBody>
        </p:sp>
        <p:pic>
          <p:nvPicPr>
            <p:cNvPr id="16" name="Graphic 15" descr="Upward trend">
              <a:extLst>
                <a:ext uri="{FF2B5EF4-FFF2-40B4-BE49-F238E27FC236}">
                  <a16:creationId xmlns:a16="http://schemas.microsoft.com/office/drawing/2014/main" id="{F1A9EEC3-4749-224F-0CDF-AB120DDCFD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1049" y="1293720"/>
              <a:ext cx="863275" cy="863275"/>
            </a:xfrm>
            <a:prstGeom prst="rect">
              <a:avLst/>
            </a:prstGeom>
          </p:spPr>
        </p:pic>
      </p:grpSp>
      <p:grpSp>
        <p:nvGrpSpPr>
          <p:cNvPr id="17" name="Group 16">
            <a:extLst>
              <a:ext uri="{FF2B5EF4-FFF2-40B4-BE49-F238E27FC236}">
                <a16:creationId xmlns:a16="http://schemas.microsoft.com/office/drawing/2014/main" id="{50FCAF44-6C4D-6CB1-735E-09762B1C0806}"/>
              </a:ext>
            </a:extLst>
          </p:cNvPr>
          <p:cNvGrpSpPr/>
          <p:nvPr/>
        </p:nvGrpSpPr>
        <p:grpSpPr>
          <a:xfrm>
            <a:off x="3759150" y="2327811"/>
            <a:ext cx="4186932" cy="903338"/>
            <a:chOff x="4566254" y="2395579"/>
            <a:chExt cx="4186932" cy="903338"/>
          </a:xfrm>
        </p:grpSpPr>
        <p:sp>
          <p:nvSpPr>
            <p:cNvPr id="18" name="Freeform 539">
              <a:extLst>
                <a:ext uri="{FF2B5EF4-FFF2-40B4-BE49-F238E27FC236}">
                  <a16:creationId xmlns:a16="http://schemas.microsoft.com/office/drawing/2014/main" id="{2C2078A2-D3CF-E152-C389-2EDDD371ED07}"/>
                </a:ext>
              </a:extLst>
            </p:cNvPr>
            <p:cNvSpPr>
              <a:spLocks noChangeArrowheads="1"/>
            </p:cNvSpPr>
            <p:nvPr/>
          </p:nvSpPr>
          <p:spPr bwMode="auto">
            <a:xfrm>
              <a:off x="4566254" y="2398917"/>
              <a:ext cx="4140000" cy="900000"/>
            </a:xfrm>
            <a:custGeom>
              <a:avLst/>
              <a:gdLst>
                <a:gd name="T0" fmla="*/ 7524 w 7922"/>
                <a:gd name="T1" fmla="*/ 0 h 1605"/>
                <a:gd name="T2" fmla="*/ 0 w 7922"/>
                <a:gd name="T3" fmla="*/ 0 h 1605"/>
                <a:gd name="T4" fmla="*/ 0 w 7922"/>
                <a:gd name="T5" fmla="*/ 1604 h 1605"/>
                <a:gd name="T6" fmla="*/ 7524 w 7922"/>
                <a:gd name="T7" fmla="*/ 1604 h 1605"/>
                <a:gd name="T8" fmla="*/ 7921 w 7922"/>
                <a:gd name="T9" fmla="*/ 868 h 1605"/>
                <a:gd name="T10" fmla="*/ 7524 w 7922"/>
                <a:gd name="T11" fmla="*/ 0 h 1605"/>
              </a:gdLst>
              <a:ahLst/>
              <a:cxnLst>
                <a:cxn ang="0">
                  <a:pos x="T0" y="T1"/>
                </a:cxn>
                <a:cxn ang="0">
                  <a:pos x="T2" y="T3"/>
                </a:cxn>
                <a:cxn ang="0">
                  <a:pos x="T4" y="T5"/>
                </a:cxn>
                <a:cxn ang="0">
                  <a:pos x="T6" y="T7"/>
                </a:cxn>
                <a:cxn ang="0">
                  <a:pos x="T8" y="T9"/>
                </a:cxn>
                <a:cxn ang="0">
                  <a:pos x="T10" y="T11"/>
                </a:cxn>
              </a:cxnLst>
              <a:rect l="0" t="0" r="r" b="b"/>
              <a:pathLst>
                <a:path w="7922" h="1605">
                  <a:moveTo>
                    <a:pt x="7524" y="0"/>
                  </a:moveTo>
                  <a:lnTo>
                    <a:pt x="0" y="0"/>
                  </a:lnTo>
                  <a:lnTo>
                    <a:pt x="0" y="1604"/>
                  </a:lnTo>
                  <a:lnTo>
                    <a:pt x="7524" y="1604"/>
                  </a:lnTo>
                  <a:lnTo>
                    <a:pt x="7921" y="868"/>
                  </a:lnTo>
                  <a:lnTo>
                    <a:pt x="7524" y="0"/>
                  </a:lnTo>
                </a:path>
              </a:pathLst>
            </a:custGeom>
            <a:solidFill>
              <a:srgbClr val="047BC1"/>
            </a:solidFill>
            <a:ln>
              <a:solidFill>
                <a:srgbClr val="11111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19" name="Freeform 596">
              <a:extLst>
                <a:ext uri="{FF2B5EF4-FFF2-40B4-BE49-F238E27FC236}">
                  <a16:creationId xmlns:a16="http://schemas.microsoft.com/office/drawing/2014/main" id="{7E79DAE2-A4F1-E6E9-3E4F-AB2C2650AC7E}"/>
                </a:ext>
              </a:extLst>
            </p:cNvPr>
            <p:cNvSpPr>
              <a:spLocks noChangeArrowheads="1"/>
            </p:cNvSpPr>
            <p:nvPr/>
          </p:nvSpPr>
          <p:spPr bwMode="auto">
            <a:xfrm>
              <a:off x="5748941" y="2562397"/>
              <a:ext cx="24726" cy="583102"/>
            </a:xfrm>
            <a:custGeom>
              <a:avLst/>
              <a:gdLst>
                <a:gd name="T0" fmla="*/ 0 w 53"/>
                <a:gd name="T1" fmla="*/ 1246 h 1247"/>
                <a:gd name="T2" fmla="*/ 52 w 53"/>
                <a:gd name="T3" fmla="*/ 1246 h 1247"/>
                <a:gd name="T4" fmla="*/ 52 w 53"/>
                <a:gd name="T5" fmla="*/ 0 h 1247"/>
                <a:gd name="T6" fmla="*/ 0 w 53"/>
                <a:gd name="T7" fmla="*/ 0 h 1247"/>
                <a:gd name="T8" fmla="*/ 0 w 53"/>
                <a:gd name="T9" fmla="*/ 1246 h 1247"/>
              </a:gdLst>
              <a:ahLst/>
              <a:cxnLst>
                <a:cxn ang="0">
                  <a:pos x="T0" y="T1"/>
                </a:cxn>
                <a:cxn ang="0">
                  <a:pos x="T2" y="T3"/>
                </a:cxn>
                <a:cxn ang="0">
                  <a:pos x="T4" y="T5"/>
                </a:cxn>
                <a:cxn ang="0">
                  <a:pos x="T6" y="T7"/>
                </a:cxn>
                <a:cxn ang="0">
                  <a:pos x="T8" y="T9"/>
                </a:cxn>
              </a:cxnLst>
              <a:rect l="0" t="0" r="r" b="b"/>
              <a:pathLst>
                <a:path w="53" h="1247">
                  <a:moveTo>
                    <a:pt x="0" y="1246"/>
                  </a:moveTo>
                  <a:lnTo>
                    <a:pt x="52" y="1246"/>
                  </a:lnTo>
                  <a:lnTo>
                    <a:pt x="52" y="0"/>
                  </a:lnTo>
                  <a:lnTo>
                    <a:pt x="0" y="0"/>
                  </a:lnTo>
                  <a:lnTo>
                    <a:pt x="0" y="1246"/>
                  </a:lnTo>
                </a:path>
              </a:pathLst>
            </a:custGeom>
            <a:solidFill>
              <a:srgbClr val="FFFFF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20" name="TextBox 19">
              <a:extLst>
                <a:ext uri="{FF2B5EF4-FFF2-40B4-BE49-F238E27FC236}">
                  <a16:creationId xmlns:a16="http://schemas.microsoft.com/office/drawing/2014/main" id="{F5270B07-431B-66FD-3F97-F7C977EC967E}"/>
                </a:ext>
              </a:extLst>
            </p:cNvPr>
            <p:cNvSpPr txBox="1"/>
            <p:nvPr/>
          </p:nvSpPr>
          <p:spPr>
            <a:xfrm>
              <a:off x="5848876" y="2395579"/>
              <a:ext cx="1773181"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12" normalizeH="0" baseline="0" noProof="0">
                  <a:ln>
                    <a:noFill/>
                  </a:ln>
                  <a:solidFill>
                    <a:srgbClr val="FFFFFF"/>
                  </a:solidFill>
                  <a:effectLst/>
                  <a:uLnTx/>
                  <a:uFillTx/>
                  <a:latin typeface="Arial"/>
                  <a:ea typeface="ヒラギノ角ゴ Pro W3"/>
                  <a:cs typeface="Poppins" pitchFamily="2" charset="77"/>
                </a:rPr>
                <a:t>Property</a:t>
              </a:r>
            </a:p>
          </p:txBody>
        </p:sp>
        <p:sp>
          <p:nvSpPr>
            <p:cNvPr id="21" name="TextBox 20">
              <a:extLst>
                <a:ext uri="{FF2B5EF4-FFF2-40B4-BE49-F238E27FC236}">
                  <a16:creationId xmlns:a16="http://schemas.microsoft.com/office/drawing/2014/main" id="{E58F602E-E3D9-8912-D0F6-309C5A7B954A}"/>
                </a:ext>
              </a:extLst>
            </p:cNvPr>
            <p:cNvSpPr txBox="1"/>
            <p:nvPr/>
          </p:nvSpPr>
          <p:spPr>
            <a:xfrm>
              <a:off x="5857006" y="2652586"/>
              <a:ext cx="2896180" cy="646331"/>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600"/>
                </a:spcAft>
                <a:buClr>
                  <a:srgbClr val="EEECE1"/>
                </a:buClr>
                <a:buSzPct val="100000"/>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Liquidity, Negative Equity, Taxation, Tenants</a:t>
              </a:r>
            </a:p>
          </p:txBody>
        </p:sp>
        <p:pic>
          <p:nvPicPr>
            <p:cNvPr id="22" name="Graphic 21" descr="Home">
              <a:extLst>
                <a:ext uri="{FF2B5EF4-FFF2-40B4-BE49-F238E27FC236}">
                  <a16:creationId xmlns:a16="http://schemas.microsoft.com/office/drawing/2014/main" id="{837F4E26-68D4-847E-CEA7-04E48A5000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4679" y="2493024"/>
              <a:ext cx="744941" cy="744941"/>
            </a:xfrm>
            <a:prstGeom prst="rect">
              <a:avLst/>
            </a:prstGeom>
          </p:spPr>
        </p:pic>
      </p:grpSp>
      <p:grpSp>
        <p:nvGrpSpPr>
          <p:cNvPr id="23" name="Group 22">
            <a:extLst>
              <a:ext uri="{FF2B5EF4-FFF2-40B4-BE49-F238E27FC236}">
                <a16:creationId xmlns:a16="http://schemas.microsoft.com/office/drawing/2014/main" id="{0E2DD095-93CE-6CAC-57A9-219BF1380145}"/>
              </a:ext>
            </a:extLst>
          </p:cNvPr>
          <p:cNvGrpSpPr/>
          <p:nvPr/>
        </p:nvGrpSpPr>
        <p:grpSpPr>
          <a:xfrm>
            <a:off x="2583540" y="3554650"/>
            <a:ext cx="4140000" cy="900375"/>
            <a:chOff x="4556562" y="3519758"/>
            <a:chExt cx="4140000" cy="900375"/>
          </a:xfrm>
        </p:grpSpPr>
        <p:sp>
          <p:nvSpPr>
            <p:cNvPr id="24" name="Freeform 471">
              <a:extLst>
                <a:ext uri="{FF2B5EF4-FFF2-40B4-BE49-F238E27FC236}">
                  <a16:creationId xmlns:a16="http://schemas.microsoft.com/office/drawing/2014/main" id="{9105F681-C490-B9AF-1C62-5FD75A2440BC}"/>
                </a:ext>
              </a:extLst>
            </p:cNvPr>
            <p:cNvSpPr>
              <a:spLocks noChangeArrowheads="1"/>
            </p:cNvSpPr>
            <p:nvPr/>
          </p:nvSpPr>
          <p:spPr bwMode="auto">
            <a:xfrm>
              <a:off x="4556562" y="3519758"/>
              <a:ext cx="4140000" cy="900000"/>
            </a:xfrm>
            <a:custGeom>
              <a:avLst/>
              <a:gdLst>
                <a:gd name="T0" fmla="*/ 7524 w 7922"/>
                <a:gd name="T1" fmla="*/ 0 h 1606"/>
                <a:gd name="T2" fmla="*/ 0 w 7922"/>
                <a:gd name="T3" fmla="*/ 0 h 1606"/>
                <a:gd name="T4" fmla="*/ 0 w 7922"/>
                <a:gd name="T5" fmla="*/ 1605 h 1606"/>
                <a:gd name="T6" fmla="*/ 7524 w 7922"/>
                <a:gd name="T7" fmla="*/ 1605 h 1606"/>
                <a:gd name="T8" fmla="*/ 7921 w 7922"/>
                <a:gd name="T9" fmla="*/ 869 h 1606"/>
                <a:gd name="T10" fmla="*/ 7524 w 7922"/>
                <a:gd name="T11" fmla="*/ 0 h 1606"/>
              </a:gdLst>
              <a:ahLst/>
              <a:cxnLst>
                <a:cxn ang="0">
                  <a:pos x="T0" y="T1"/>
                </a:cxn>
                <a:cxn ang="0">
                  <a:pos x="T2" y="T3"/>
                </a:cxn>
                <a:cxn ang="0">
                  <a:pos x="T4" y="T5"/>
                </a:cxn>
                <a:cxn ang="0">
                  <a:pos x="T6" y="T7"/>
                </a:cxn>
                <a:cxn ang="0">
                  <a:pos x="T8" y="T9"/>
                </a:cxn>
                <a:cxn ang="0">
                  <a:pos x="T10" y="T11"/>
                </a:cxn>
              </a:cxnLst>
              <a:rect l="0" t="0" r="r" b="b"/>
              <a:pathLst>
                <a:path w="7922" h="1606">
                  <a:moveTo>
                    <a:pt x="7524" y="0"/>
                  </a:moveTo>
                  <a:lnTo>
                    <a:pt x="0" y="0"/>
                  </a:lnTo>
                  <a:lnTo>
                    <a:pt x="0" y="1605"/>
                  </a:lnTo>
                  <a:lnTo>
                    <a:pt x="7524" y="1605"/>
                  </a:lnTo>
                  <a:lnTo>
                    <a:pt x="7921" y="869"/>
                  </a:lnTo>
                  <a:lnTo>
                    <a:pt x="7524" y="0"/>
                  </a:lnTo>
                </a:path>
              </a:pathLst>
            </a:custGeom>
            <a:solidFill>
              <a:srgbClr val="7DC202"/>
            </a:solidFill>
            <a:ln>
              <a:solidFill>
                <a:srgbClr val="11111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25" name="TextBox 24">
              <a:extLst>
                <a:ext uri="{FF2B5EF4-FFF2-40B4-BE49-F238E27FC236}">
                  <a16:creationId xmlns:a16="http://schemas.microsoft.com/office/drawing/2014/main" id="{02928F3D-049C-0C70-B2CB-1C0DC1C94F57}"/>
                </a:ext>
              </a:extLst>
            </p:cNvPr>
            <p:cNvSpPr txBox="1"/>
            <p:nvPr/>
          </p:nvSpPr>
          <p:spPr>
            <a:xfrm>
              <a:off x="5839184" y="3527065"/>
              <a:ext cx="1773181"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12" normalizeH="0" baseline="0" noProof="0">
                  <a:ln>
                    <a:noFill/>
                  </a:ln>
                  <a:solidFill>
                    <a:srgbClr val="FFFFFF"/>
                  </a:solidFill>
                  <a:effectLst/>
                  <a:uLnTx/>
                  <a:uFillTx/>
                  <a:latin typeface="Arial"/>
                  <a:ea typeface="ヒラギノ角ゴ Pro W3"/>
                  <a:cs typeface="Poppins" pitchFamily="2" charset="77"/>
                </a:rPr>
                <a:t>Bonds</a:t>
              </a:r>
            </a:p>
          </p:txBody>
        </p:sp>
        <p:sp>
          <p:nvSpPr>
            <p:cNvPr id="26" name="TextBox 25">
              <a:extLst>
                <a:ext uri="{FF2B5EF4-FFF2-40B4-BE49-F238E27FC236}">
                  <a16:creationId xmlns:a16="http://schemas.microsoft.com/office/drawing/2014/main" id="{C6F5C003-D35F-2CD0-3B40-86BFE4D9D07E}"/>
                </a:ext>
              </a:extLst>
            </p:cNvPr>
            <p:cNvSpPr txBox="1"/>
            <p:nvPr/>
          </p:nvSpPr>
          <p:spPr>
            <a:xfrm>
              <a:off x="5839185" y="3773802"/>
              <a:ext cx="2071444" cy="646331"/>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600"/>
                </a:spcAft>
                <a:buClr>
                  <a:srgbClr val="EEECE1"/>
                </a:buClr>
                <a:buSzPct val="100000"/>
                <a:buFontTx/>
                <a:buNone/>
                <a:tabLst/>
                <a:defRPr/>
              </a:pPr>
              <a:r>
                <a:rPr kumimoji="0" lang="en-GB" sz="1800" b="0" i="0" u="none" strike="noStrike" kern="0" cap="none" spc="0" normalizeH="0" baseline="0" noProof="0">
                  <a:ln>
                    <a:noFill/>
                  </a:ln>
                  <a:solidFill>
                    <a:srgbClr val="FFFFFF"/>
                  </a:solidFill>
                  <a:effectLst/>
                  <a:uLnTx/>
                  <a:uFillTx/>
                  <a:latin typeface="Arial" panose="020B0604020202020204" pitchFamily="34" charset="0"/>
                  <a:ea typeface="ヒラギノ角ゴ Pro W3"/>
                  <a:cs typeface="Arial" panose="020B0604020202020204" pitchFamily="34" charset="0"/>
                </a:rPr>
                <a:t>Default, Credit, Inflation</a:t>
              </a:r>
            </a:p>
          </p:txBody>
        </p:sp>
        <p:sp>
          <p:nvSpPr>
            <p:cNvPr id="27" name="Freeform 596">
              <a:extLst>
                <a:ext uri="{FF2B5EF4-FFF2-40B4-BE49-F238E27FC236}">
                  <a16:creationId xmlns:a16="http://schemas.microsoft.com/office/drawing/2014/main" id="{F12E37F5-32C3-41B4-C3BA-95B5DB128FB6}"/>
                </a:ext>
              </a:extLst>
            </p:cNvPr>
            <p:cNvSpPr>
              <a:spLocks noChangeArrowheads="1"/>
            </p:cNvSpPr>
            <p:nvPr/>
          </p:nvSpPr>
          <p:spPr bwMode="auto">
            <a:xfrm>
              <a:off x="5748941" y="3655943"/>
              <a:ext cx="24726" cy="583102"/>
            </a:xfrm>
            <a:custGeom>
              <a:avLst/>
              <a:gdLst>
                <a:gd name="T0" fmla="*/ 0 w 53"/>
                <a:gd name="T1" fmla="*/ 1246 h 1247"/>
                <a:gd name="T2" fmla="*/ 52 w 53"/>
                <a:gd name="T3" fmla="*/ 1246 h 1247"/>
                <a:gd name="T4" fmla="*/ 52 w 53"/>
                <a:gd name="T5" fmla="*/ 0 h 1247"/>
                <a:gd name="T6" fmla="*/ 0 w 53"/>
                <a:gd name="T7" fmla="*/ 0 h 1247"/>
                <a:gd name="T8" fmla="*/ 0 w 53"/>
                <a:gd name="T9" fmla="*/ 1246 h 1247"/>
              </a:gdLst>
              <a:ahLst/>
              <a:cxnLst>
                <a:cxn ang="0">
                  <a:pos x="T0" y="T1"/>
                </a:cxn>
                <a:cxn ang="0">
                  <a:pos x="T2" y="T3"/>
                </a:cxn>
                <a:cxn ang="0">
                  <a:pos x="T4" y="T5"/>
                </a:cxn>
                <a:cxn ang="0">
                  <a:pos x="T6" y="T7"/>
                </a:cxn>
                <a:cxn ang="0">
                  <a:pos x="T8" y="T9"/>
                </a:cxn>
              </a:cxnLst>
              <a:rect l="0" t="0" r="r" b="b"/>
              <a:pathLst>
                <a:path w="53" h="1247">
                  <a:moveTo>
                    <a:pt x="0" y="1246"/>
                  </a:moveTo>
                  <a:lnTo>
                    <a:pt x="52" y="1246"/>
                  </a:lnTo>
                  <a:lnTo>
                    <a:pt x="52" y="0"/>
                  </a:lnTo>
                  <a:lnTo>
                    <a:pt x="0" y="0"/>
                  </a:lnTo>
                  <a:lnTo>
                    <a:pt x="0" y="1246"/>
                  </a:lnTo>
                </a:path>
              </a:pathLst>
            </a:custGeom>
            <a:solidFill>
              <a:srgbClr val="FFFFF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pic>
          <p:nvPicPr>
            <p:cNvPr id="28" name="Graphic 27" descr="Diploma with solid fill">
              <a:extLst>
                <a:ext uri="{FF2B5EF4-FFF2-40B4-BE49-F238E27FC236}">
                  <a16:creationId xmlns:a16="http://schemas.microsoft.com/office/drawing/2014/main" id="{CBDF7917-9B49-009C-3927-61A34346EF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98326" y="3596489"/>
              <a:ext cx="758115" cy="758115"/>
            </a:xfrm>
            <a:prstGeom prst="rect">
              <a:avLst/>
            </a:prstGeom>
          </p:spPr>
        </p:pic>
      </p:grpSp>
      <p:grpSp>
        <p:nvGrpSpPr>
          <p:cNvPr id="29" name="Group 28">
            <a:extLst>
              <a:ext uri="{FF2B5EF4-FFF2-40B4-BE49-F238E27FC236}">
                <a16:creationId xmlns:a16="http://schemas.microsoft.com/office/drawing/2014/main" id="{DFDB4FAD-A5A2-BEA7-A878-1DF9658455C8}"/>
              </a:ext>
            </a:extLst>
          </p:cNvPr>
          <p:cNvGrpSpPr/>
          <p:nvPr/>
        </p:nvGrpSpPr>
        <p:grpSpPr>
          <a:xfrm>
            <a:off x="1602490" y="4764435"/>
            <a:ext cx="4140000" cy="940126"/>
            <a:chOff x="4556562" y="4641433"/>
            <a:chExt cx="4140000" cy="940126"/>
          </a:xfrm>
        </p:grpSpPr>
        <p:sp>
          <p:nvSpPr>
            <p:cNvPr id="30" name="Freeform 601">
              <a:extLst>
                <a:ext uri="{FF2B5EF4-FFF2-40B4-BE49-F238E27FC236}">
                  <a16:creationId xmlns:a16="http://schemas.microsoft.com/office/drawing/2014/main" id="{BCFDF33B-67D0-97D9-76BA-2821EAE81C43}"/>
                </a:ext>
              </a:extLst>
            </p:cNvPr>
            <p:cNvSpPr>
              <a:spLocks noChangeArrowheads="1"/>
            </p:cNvSpPr>
            <p:nvPr/>
          </p:nvSpPr>
          <p:spPr bwMode="auto">
            <a:xfrm>
              <a:off x="4556562" y="4641433"/>
              <a:ext cx="4140000" cy="900000"/>
            </a:xfrm>
            <a:custGeom>
              <a:avLst/>
              <a:gdLst>
                <a:gd name="T0" fmla="*/ 7524 w 7922"/>
                <a:gd name="T1" fmla="*/ 0 h 1606"/>
                <a:gd name="T2" fmla="*/ 0 w 7922"/>
                <a:gd name="T3" fmla="*/ 0 h 1606"/>
                <a:gd name="T4" fmla="*/ 0 w 7922"/>
                <a:gd name="T5" fmla="*/ 1605 h 1606"/>
                <a:gd name="T6" fmla="*/ 7524 w 7922"/>
                <a:gd name="T7" fmla="*/ 1605 h 1606"/>
                <a:gd name="T8" fmla="*/ 7921 w 7922"/>
                <a:gd name="T9" fmla="*/ 869 h 1606"/>
                <a:gd name="T10" fmla="*/ 7524 w 7922"/>
                <a:gd name="T11" fmla="*/ 0 h 1606"/>
              </a:gdLst>
              <a:ahLst/>
              <a:cxnLst>
                <a:cxn ang="0">
                  <a:pos x="T0" y="T1"/>
                </a:cxn>
                <a:cxn ang="0">
                  <a:pos x="T2" y="T3"/>
                </a:cxn>
                <a:cxn ang="0">
                  <a:pos x="T4" y="T5"/>
                </a:cxn>
                <a:cxn ang="0">
                  <a:pos x="T6" y="T7"/>
                </a:cxn>
                <a:cxn ang="0">
                  <a:pos x="T8" y="T9"/>
                </a:cxn>
                <a:cxn ang="0">
                  <a:pos x="T10" y="T11"/>
                </a:cxn>
              </a:cxnLst>
              <a:rect l="0" t="0" r="r" b="b"/>
              <a:pathLst>
                <a:path w="7922" h="1606">
                  <a:moveTo>
                    <a:pt x="7524" y="0"/>
                  </a:moveTo>
                  <a:lnTo>
                    <a:pt x="0" y="0"/>
                  </a:lnTo>
                  <a:lnTo>
                    <a:pt x="0" y="1605"/>
                  </a:lnTo>
                  <a:lnTo>
                    <a:pt x="7524" y="1605"/>
                  </a:lnTo>
                  <a:lnTo>
                    <a:pt x="7921" y="869"/>
                  </a:lnTo>
                  <a:lnTo>
                    <a:pt x="7524" y="0"/>
                  </a:lnTo>
                </a:path>
              </a:pathLst>
            </a:custGeom>
            <a:solidFill>
              <a:srgbClr val="B1B66E"/>
            </a:solidFill>
            <a:ln>
              <a:solidFill>
                <a:srgbClr val="111111"/>
              </a:solid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sp>
          <p:nvSpPr>
            <p:cNvPr id="31" name="TextBox 30">
              <a:extLst>
                <a:ext uri="{FF2B5EF4-FFF2-40B4-BE49-F238E27FC236}">
                  <a16:creationId xmlns:a16="http://schemas.microsoft.com/office/drawing/2014/main" id="{00CCAAE3-9DE4-FE85-8ADF-BB0673E0AB5D}"/>
                </a:ext>
              </a:extLst>
            </p:cNvPr>
            <p:cNvSpPr txBox="1"/>
            <p:nvPr/>
          </p:nvSpPr>
          <p:spPr>
            <a:xfrm>
              <a:off x="5867061" y="4656362"/>
              <a:ext cx="1773181"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12" normalizeH="0" baseline="0" noProof="0">
                  <a:ln>
                    <a:noFill/>
                  </a:ln>
                  <a:solidFill>
                    <a:srgbClr val="FFFFFF"/>
                  </a:solidFill>
                  <a:effectLst/>
                  <a:uLnTx/>
                  <a:uFillTx/>
                  <a:latin typeface="Arial"/>
                  <a:ea typeface="ヒラギノ角ゴ Pro W3"/>
                  <a:cs typeface="Poppins" pitchFamily="2" charset="77"/>
                </a:rPr>
                <a:t>Cash</a:t>
              </a:r>
            </a:p>
          </p:txBody>
        </p:sp>
        <p:sp>
          <p:nvSpPr>
            <p:cNvPr id="32" name="TextBox 31">
              <a:extLst>
                <a:ext uri="{FF2B5EF4-FFF2-40B4-BE49-F238E27FC236}">
                  <a16:creationId xmlns:a16="http://schemas.microsoft.com/office/drawing/2014/main" id="{E194E634-F1BD-CC61-8464-0ACBE0792560}"/>
                </a:ext>
              </a:extLst>
            </p:cNvPr>
            <p:cNvSpPr txBox="1"/>
            <p:nvPr/>
          </p:nvSpPr>
          <p:spPr>
            <a:xfrm>
              <a:off x="5842956" y="4935228"/>
              <a:ext cx="2717776" cy="646331"/>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600"/>
                </a:spcAft>
                <a:buClr>
                  <a:srgbClr val="EEECE1"/>
                </a:buClr>
                <a:buSzPct val="100000"/>
                <a:buFontTx/>
                <a:buNone/>
                <a:tabLst/>
                <a:defRPr/>
              </a:pPr>
              <a:r>
                <a:rPr kumimoji="0" lang="en-GB"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a:cs typeface="Arial" panose="020B0604020202020204" pitchFamily="34" charset="0"/>
                </a:rPr>
                <a:t>Inflation, Interest Rates, Currency Exposure</a:t>
              </a:r>
            </a:p>
          </p:txBody>
        </p:sp>
        <p:sp>
          <p:nvSpPr>
            <p:cNvPr id="33" name="Freeform 596">
              <a:extLst>
                <a:ext uri="{FF2B5EF4-FFF2-40B4-BE49-F238E27FC236}">
                  <a16:creationId xmlns:a16="http://schemas.microsoft.com/office/drawing/2014/main" id="{F026F037-E8AC-8135-CC87-25614F918355}"/>
                </a:ext>
              </a:extLst>
            </p:cNvPr>
            <p:cNvSpPr>
              <a:spLocks noChangeArrowheads="1"/>
            </p:cNvSpPr>
            <p:nvPr/>
          </p:nvSpPr>
          <p:spPr bwMode="auto">
            <a:xfrm>
              <a:off x="5736578" y="4791621"/>
              <a:ext cx="24726" cy="583102"/>
            </a:xfrm>
            <a:custGeom>
              <a:avLst/>
              <a:gdLst>
                <a:gd name="T0" fmla="*/ 0 w 53"/>
                <a:gd name="T1" fmla="*/ 1246 h 1247"/>
                <a:gd name="T2" fmla="*/ 52 w 53"/>
                <a:gd name="T3" fmla="*/ 1246 h 1247"/>
                <a:gd name="T4" fmla="*/ 52 w 53"/>
                <a:gd name="T5" fmla="*/ 0 h 1247"/>
                <a:gd name="T6" fmla="*/ 0 w 53"/>
                <a:gd name="T7" fmla="*/ 0 h 1247"/>
                <a:gd name="T8" fmla="*/ 0 w 53"/>
                <a:gd name="T9" fmla="*/ 1246 h 1247"/>
              </a:gdLst>
              <a:ahLst/>
              <a:cxnLst>
                <a:cxn ang="0">
                  <a:pos x="T0" y="T1"/>
                </a:cxn>
                <a:cxn ang="0">
                  <a:pos x="T2" y="T3"/>
                </a:cxn>
                <a:cxn ang="0">
                  <a:pos x="T4" y="T5"/>
                </a:cxn>
                <a:cxn ang="0">
                  <a:pos x="T6" y="T7"/>
                </a:cxn>
                <a:cxn ang="0">
                  <a:pos x="T8" y="T9"/>
                </a:cxn>
              </a:cxnLst>
              <a:rect l="0" t="0" r="r" b="b"/>
              <a:pathLst>
                <a:path w="53" h="1247">
                  <a:moveTo>
                    <a:pt x="0" y="1246"/>
                  </a:moveTo>
                  <a:lnTo>
                    <a:pt x="52" y="1246"/>
                  </a:lnTo>
                  <a:lnTo>
                    <a:pt x="52" y="0"/>
                  </a:lnTo>
                  <a:lnTo>
                    <a:pt x="0" y="0"/>
                  </a:lnTo>
                  <a:lnTo>
                    <a:pt x="0" y="1246"/>
                  </a:lnTo>
                </a:path>
              </a:pathLst>
            </a:custGeom>
            <a:solidFill>
              <a:srgbClr val="FFFFFF"/>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11111"/>
                </a:solidFill>
                <a:effectLst/>
                <a:uLnTx/>
                <a:uFillTx/>
                <a:latin typeface="Poppins" pitchFamily="2" charset="77"/>
                <a:ea typeface="ヒラギノ角ゴ Pro W3"/>
              </a:endParaRPr>
            </a:p>
          </p:txBody>
        </p:sp>
        <p:pic>
          <p:nvPicPr>
            <p:cNvPr id="34" name="Graphic 33" descr="Coins with solid fill">
              <a:extLst>
                <a:ext uri="{FF2B5EF4-FFF2-40B4-BE49-F238E27FC236}">
                  <a16:creationId xmlns:a16="http://schemas.microsoft.com/office/drawing/2014/main" id="{CEAF1FAD-EE11-E607-331F-3BDC58F32F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98326" y="4722225"/>
              <a:ext cx="721894" cy="721894"/>
            </a:xfrm>
            <a:prstGeom prst="rect">
              <a:avLst/>
            </a:prstGeom>
          </p:spPr>
        </p:pic>
      </p:grpSp>
      <p:sp>
        <p:nvSpPr>
          <p:cNvPr id="4" name="RefTextBox123">
            <a:extLst>
              <a:ext uri="{FF2B5EF4-FFF2-40B4-BE49-F238E27FC236}">
                <a16:creationId xmlns:a16="http://schemas.microsoft.com/office/drawing/2014/main" id="{C9D89AFF-D492-3967-BC64-250E7999FF98}"/>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911901396</a:t>
            </a:r>
          </a:p>
        </p:txBody>
      </p:sp>
    </p:spTree>
    <p:custDataLst>
      <p:tags r:id="rId1"/>
    </p:custDataLst>
    <p:extLst>
      <p:ext uri="{BB962C8B-B14F-4D97-AF65-F5344CB8AC3E}">
        <p14:creationId xmlns:p14="http://schemas.microsoft.com/office/powerpoint/2010/main" val="1815205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92100"/>
            <a:ext cx="8509000" cy="762000"/>
          </a:xfrm>
        </p:spPr>
        <p:txBody>
          <a:bodyPr anchor="ctr">
            <a:noAutofit/>
          </a:bodyPr>
          <a:lstStyle/>
          <a:p>
            <a:r>
              <a:rPr lang="en-GB"/>
              <a:t>diversification.</a:t>
            </a:r>
          </a:p>
        </p:txBody>
      </p:sp>
      <p:sp>
        <p:nvSpPr>
          <p:cNvPr id="7" name="Rectangle 6">
            <a:extLst>
              <a:ext uri="{FF2B5EF4-FFF2-40B4-BE49-F238E27FC236}">
                <a16:creationId xmlns:a16="http://schemas.microsoft.com/office/drawing/2014/main" id="{AFD30C85-1273-4FBF-AC03-621C56ABB1DE}"/>
              </a:ext>
            </a:extLst>
          </p:cNvPr>
          <p:cNvSpPr/>
          <p:nvPr/>
        </p:nvSpPr>
        <p:spPr>
          <a:xfrm>
            <a:off x="-23486" y="1748562"/>
            <a:ext cx="9156640" cy="4042053"/>
          </a:xfrm>
          <a:prstGeom prst="rect">
            <a:avLst/>
          </a:prstGeom>
          <a:pattFill prst="dotDmnd">
            <a:fgClr>
              <a:schemeClr val="bg1">
                <a:lumMod val="85000"/>
              </a:schemeClr>
            </a:fgClr>
            <a:bgClr>
              <a:schemeClr val="bg1"/>
            </a:bgClr>
          </a:patt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01AF6435-BDC7-4AEB-B445-2853E9B6FB66}"/>
              </a:ext>
            </a:extLst>
          </p:cNvPr>
          <p:cNvSpPr/>
          <p:nvPr/>
        </p:nvSpPr>
        <p:spPr>
          <a:xfrm rot="18900000" flipH="1">
            <a:off x="3963327" y="1725175"/>
            <a:ext cx="1214912" cy="186801"/>
          </a:xfrm>
          <a:custGeom>
            <a:avLst/>
            <a:gdLst>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679398 w 1402507"/>
              <a:gd name="connsiteY9" fmla="*/ 141922 h 228983"/>
              <a:gd name="connsiteX10" fmla="*/ 857973 w 1402507"/>
              <a:gd name="connsiteY10" fmla="*/ 170353 h 228983"/>
              <a:gd name="connsiteX11" fmla="*/ 1048878 w 1402507"/>
              <a:gd name="connsiteY11" fmla="*/ 180484 h 228983"/>
              <a:gd name="connsiteX12" fmla="*/ 1347475 w 1402507"/>
              <a:gd name="connsiteY12" fmla="*/ 56638 h 228983"/>
              <a:gd name="connsiteX13" fmla="*/ 1402507 w 1402507"/>
              <a:gd name="connsiteY13" fmla="*/ 2226 h 228983"/>
              <a:gd name="connsiteX14" fmla="*/ 1400275 w 1402507"/>
              <a:gd name="connsiteY14" fmla="*/ 0 h 228983"/>
              <a:gd name="connsiteX15" fmla="*/ 1393864 w 1402507"/>
              <a:gd name="connsiteY15" fmla="*/ 6394 h 228983"/>
              <a:gd name="connsiteX16" fmla="*/ 1102617 w 1402507"/>
              <a:gd name="connsiteY16" fmla="*/ 128257 h 228983"/>
              <a:gd name="connsiteX17" fmla="*/ 916411 w 1402507"/>
              <a:gd name="connsiteY17" fmla="*/ 118288 h 228983"/>
              <a:gd name="connsiteX18" fmla="*/ 730639 w 1402507"/>
              <a:gd name="connsiteY18" fmla="*/ 88452 h 228983"/>
              <a:gd name="connsiteX19" fmla="*/ 729551 w 1402507"/>
              <a:gd name="connsiteY19" fmla="*/ 89537 h 228983"/>
              <a:gd name="connsiteX20" fmla="*/ 723876 w 1402507"/>
              <a:gd name="connsiteY20" fmla="*/ 88656 h 228983"/>
              <a:gd name="connsiteX21" fmla="*/ 725150 w 1402507"/>
              <a:gd name="connsiteY21" fmla="*/ 87386 h 228983"/>
              <a:gd name="connsiteX22" fmla="*/ 723109 w 1402507"/>
              <a:gd name="connsiteY22" fmla="*/ 87061 h 228983"/>
              <a:gd name="connsiteX23" fmla="*/ 544534 w 1402507"/>
              <a:gd name="connsiteY23" fmla="*/ 58630 h 228983"/>
              <a:gd name="connsiteX24" fmla="*/ 353630 w 1402507"/>
              <a:gd name="connsiteY24" fmla="*/ 48499 h 228983"/>
              <a:gd name="connsiteX25" fmla="*/ 55032 w 1402507"/>
              <a:gd name="connsiteY25" fmla="*/ 172345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857973 w 1402507"/>
              <a:gd name="connsiteY9" fmla="*/ 170353 h 228983"/>
              <a:gd name="connsiteX10" fmla="*/ 1048878 w 1402507"/>
              <a:gd name="connsiteY10" fmla="*/ 180484 h 228983"/>
              <a:gd name="connsiteX11" fmla="*/ 1347475 w 1402507"/>
              <a:gd name="connsiteY11" fmla="*/ 56638 h 228983"/>
              <a:gd name="connsiteX12" fmla="*/ 1402507 w 1402507"/>
              <a:gd name="connsiteY12" fmla="*/ 2226 h 228983"/>
              <a:gd name="connsiteX13" fmla="*/ 1400275 w 1402507"/>
              <a:gd name="connsiteY13" fmla="*/ 0 h 228983"/>
              <a:gd name="connsiteX14" fmla="*/ 1393864 w 1402507"/>
              <a:gd name="connsiteY14" fmla="*/ 6394 h 228983"/>
              <a:gd name="connsiteX15" fmla="*/ 1102617 w 1402507"/>
              <a:gd name="connsiteY15" fmla="*/ 128257 h 228983"/>
              <a:gd name="connsiteX16" fmla="*/ 916411 w 1402507"/>
              <a:gd name="connsiteY16" fmla="*/ 118288 h 228983"/>
              <a:gd name="connsiteX17" fmla="*/ 730639 w 1402507"/>
              <a:gd name="connsiteY17" fmla="*/ 88452 h 228983"/>
              <a:gd name="connsiteX18" fmla="*/ 729551 w 1402507"/>
              <a:gd name="connsiteY18" fmla="*/ 89537 h 228983"/>
              <a:gd name="connsiteX19" fmla="*/ 723876 w 1402507"/>
              <a:gd name="connsiteY19" fmla="*/ 88656 h 228983"/>
              <a:gd name="connsiteX20" fmla="*/ 725150 w 1402507"/>
              <a:gd name="connsiteY20" fmla="*/ 87386 h 228983"/>
              <a:gd name="connsiteX21" fmla="*/ 723109 w 1402507"/>
              <a:gd name="connsiteY21" fmla="*/ 87061 h 228983"/>
              <a:gd name="connsiteX22" fmla="*/ 544534 w 1402507"/>
              <a:gd name="connsiteY22" fmla="*/ 58630 h 228983"/>
              <a:gd name="connsiteX23" fmla="*/ 353630 w 1402507"/>
              <a:gd name="connsiteY23" fmla="*/ 48499 h 228983"/>
              <a:gd name="connsiteX24" fmla="*/ 55032 w 1402507"/>
              <a:gd name="connsiteY24" fmla="*/ 172345 h 228983"/>
              <a:gd name="connsiteX25" fmla="*/ 0 w 1402507"/>
              <a:gd name="connsiteY25"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857973 w 1402507"/>
              <a:gd name="connsiteY8" fmla="*/ 170353 h 228983"/>
              <a:gd name="connsiteX9" fmla="*/ 1048878 w 1402507"/>
              <a:gd name="connsiteY9" fmla="*/ 180484 h 228983"/>
              <a:gd name="connsiteX10" fmla="*/ 1347475 w 1402507"/>
              <a:gd name="connsiteY10" fmla="*/ 56638 h 228983"/>
              <a:gd name="connsiteX11" fmla="*/ 1402507 w 1402507"/>
              <a:gd name="connsiteY11" fmla="*/ 2226 h 228983"/>
              <a:gd name="connsiteX12" fmla="*/ 1400275 w 1402507"/>
              <a:gd name="connsiteY12" fmla="*/ 0 h 228983"/>
              <a:gd name="connsiteX13" fmla="*/ 1393864 w 1402507"/>
              <a:gd name="connsiteY13" fmla="*/ 6394 h 228983"/>
              <a:gd name="connsiteX14" fmla="*/ 1102617 w 1402507"/>
              <a:gd name="connsiteY14" fmla="*/ 128257 h 228983"/>
              <a:gd name="connsiteX15" fmla="*/ 916411 w 1402507"/>
              <a:gd name="connsiteY15" fmla="*/ 118288 h 228983"/>
              <a:gd name="connsiteX16" fmla="*/ 730639 w 1402507"/>
              <a:gd name="connsiteY16" fmla="*/ 88452 h 228983"/>
              <a:gd name="connsiteX17" fmla="*/ 729551 w 1402507"/>
              <a:gd name="connsiteY17" fmla="*/ 89537 h 228983"/>
              <a:gd name="connsiteX18" fmla="*/ 723876 w 1402507"/>
              <a:gd name="connsiteY18" fmla="*/ 88656 h 228983"/>
              <a:gd name="connsiteX19" fmla="*/ 725150 w 1402507"/>
              <a:gd name="connsiteY19" fmla="*/ 87386 h 228983"/>
              <a:gd name="connsiteX20" fmla="*/ 723109 w 1402507"/>
              <a:gd name="connsiteY20" fmla="*/ 87061 h 228983"/>
              <a:gd name="connsiteX21" fmla="*/ 544534 w 1402507"/>
              <a:gd name="connsiteY21" fmla="*/ 58630 h 228983"/>
              <a:gd name="connsiteX22" fmla="*/ 353630 w 1402507"/>
              <a:gd name="connsiteY22" fmla="*/ 48499 h 228983"/>
              <a:gd name="connsiteX23" fmla="*/ 55032 w 1402507"/>
              <a:gd name="connsiteY23" fmla="*/ 172345 h 228983"/>
              <a:gd name="connsiteX24" fmla="*/ 0 w 1402507"/>
              <a:gd name="connsiteY24"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723109 w 1402507"/>
              <a:gd name="connsiteY19" fmla="*/ 87061 h 228983"/>
              <a:gd name="connsiteX20" fmla="*/ 544534 w 1402507"/>
              <a:gd name="connsiteY20" fmla="*/ 58630 h 228983"/>
              <a:gd name="connsiteX21" fmla="*/ 353630 w 1402507"/>
              <a:gd name="connsiteY21" fmla="*/ 48499 h 228983"/>
              <a:gd name="connsiteX22" fmla="*/ 55032 w 1402507"/>
              <a:gd name="connsiteY22" fmla="*/ 172345 h 228983"/>
              <a:gd name="connsiteX23" fmla="*/ 0 w 1402507"/>
              <a:gd name="connsiteY23"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544534 w 1402507"/>
              <a:gd name="connsiteY19" fmla="*/ 58630 h 228983"/>
              <a:gd name="connsiteX20" fmla="*/ 353630 w 1402507"/>
              <a:gd name="connsiteY20" fmla="*/ 48499 h 228983"/>
              <a:gd name="connsiteX21" fmla="*/ 55032 w 1402507"/>
              <a:gd name="connsiteY21" fmla="*/ 172345 h 228983"/>
              <a:gd name="connsiteX22" fmla="*/ 0 w 1402507"/>
              <a:gd name="connsiteY22"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544534 w 1402507"/>
              <a:gd name="connsiteY18" fmla="*/ 58630 h 228983"/>
              <a:gd name="connsiteX19" fmla="*/ 353630 w 1402507"/>
              <a:gd name="connsiteY19" fmla="*/ 48499 h 228983"/>
              <a:gd name="connsiteX20" fmla="*/ 55032 w 1402507"/>
              <a:gd name="connsiteY20" fmla="*/ 172345 h 228983"/>
              <a:gd name="connsiteX21" fmla="*/ 0 w 1402507"/>
              <a:gd name="connsiteY21"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544534 w 1402507"/>
              <a:gd name="connsiteY17" fmla="*/ 58630 h 228983"/>
              <a:gd name="connsiteX18" fmla="*/ 353630 w 1402507"/>
              <a:gd name="connsiteY18" fmla="*/ 48499 h 228983"/>
              <a:gd name="connsiteX19" fmla="*/ 55032 w 1402507"/>
              <a:gd name="connsiteY19" fmla="*/ 172345 h 228983"/>
              <a:gd name="connsiteX20" fmla="*/ 0 w 1402507"/>
              <a:gd name="connsiteY20"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729551 w 1402507"/>
              <a:gd name="connsiteY15" fmla="*/ 89537 h 228983"/>
              <a:gd name="connsiteX16" fmla="*/ 544534 w 1402507"/>
              <a:gd name="connsiteY16" fmla="*/ 58630 h 228983"/>
              <a:gd name="connsiteX17" fmla="*/ 353630 w 1402507"/>
              <a:gd name="connsiteY17" fmla="*/ 48499 h 228983"/>
              <a:gd name="connsiteX18" fmla="*/ 55032 w 1402507"/>
              <a:gd name="connsiteY18" fmla="*/ 172345 h 228983"/>
              <a:gd name="connsiteX19" fmla="*/ 0 w 1402507"/>
              <a:gd name="connsiteY19"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544534 w 1402507"/>
              <a:gd name="connsiteY15" fmla="*/ 58630 h 228983"/>
              <a:gd name="connsiteX16" fmla="*/ 353630 w 1402507"/>
              <a:gd name="connsiteY16" fmla="*/ 48499 h 228983"/>
              <a:gd name="connsiteX17" fmla="*/ 55032 w 1402507"/>
              <a:gd name="connsiteY17" fmla="*/ 172345 h 228983"/>
              <a:gd name="connsiteX18" fmla="*/ 0 w 1402507"/>
              <a:gd name="connsiteY18"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730639 w 1402507"/>
              <a:gd name="connsiteY13" fmla="*/ 88452 h 228983"/>
              <a:gd name="connsiteX14" fmla="*/ 544534 w 1402507"/>
              <a:gd name="connsiteY14" fmla="*/ 58630 h 228983"/>
              <a:gd name="connsiteX15" fmla="*/ 353630 w 1402507"/>
              <a:gd name="connsiteY15" fmla="*/ 48499 h 228983"/>
              <a:gd name="connsiteX16" fmla="*/ 55032 w 1402507"/>
              <a:gd name="connsiteY16" fmla="*/ 172345 h 228983"/>
              <a:gd name="connsiteX17" fmla="*/ 0 w 1402507"/>
              <a:gd name="connsiteY17"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544534 w 1402507"/>
              <a:gd name="connsiteY13" fmla="*/ 58630 h 228983"/>
              <a:gd name="connsiteX14" fmla="*/ 353630 w 1402507"/>
              <a:gd name="connsiteY14" fmla="*/ 48499 h 228983"/>
              <a:gd name="connsiteX15" fmla="*/ 55032 w 1402507"/>
              <a:gd name="connsiteY15" fmla="*/ 172345 h 228983"/>
              <a:gd name="connsiteX16" fmla="*/ 0 w 1402507"/>
              <a:gd name="connsiteY16" fmla="*/ 226757 h 2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07" h="228983">
                <a:moveTo>
                  <a:pt x="0" y="226757"/>
                </a:moveTo>
                <a:lnTo>
                  <a:pt x="2232" y="228983"/>
                </a:lnTo>
                <a:lnTo>
                  <a:pt x="8643" y="222589"/>
                </a:lnTo>
                <a:cubicBezTo>
                  <a:pt x="83178" y="147295"/>
                  <a:pt x="186151" y="100726"/>
                  <a:pt x="299890" y="100726"/>
                </a:cubicBezTo>
                <a:cubicBezTo>
                  <a:pt x="361959" y="100726"/>
                  <a:pt x="424027" y="104048"/>
                  <a:pt x="486096" y="110695"/>
                </a:cubicBezTo>
                <a:lnTo>
                  <a:pt x="857973" y="170353"/>
                </a:lnTo>
                <a:cubicBezTo>
                  <a:pt x="921608" y="177107"/>
                  <a:pt x="985242" y="180484"/>
                  <a:pt x="1048878" y="180484"/>
                </a:cubicBezTo>
                <a:cubicBezTo>
                  <a:pt x="1165488" y="180484"/>
                  <a:pt x="1271057" y="133157"/>
                  <a:pt x="1347475" y="56638"/>
                </a:cubicBezTo>
                <a:lnTo>
                  <a:pt x="1402507" y="2226"/>
                </a:lnTo>
                <a:lnTo>
                  <a:pt x="1400275" y="0"/>
                </a:lnTo>
                <a:lnTo>
                  <a:pt x="1393864" y="6394"/>
                </a:lnTo>
                <a:cubicBezTo>
                  <a:pt x="1319329" y="81688"/>
                  <a:pt x="1216356" y="128257"/>
                  <a:pt x="1102617" y="128257"/>
                </a:cubicBezTo>
                <a:cubicBezTo>
                  <a:pt x="1040548" y="128257"/>
                  <a:pt x="978480" y="124935"/>
                  <a:pt x="916411" y="118288"/>
                </a:cubicBezTo>
                <a:lnTo>
                  <a:pt x="544534" y="58630"/>
                </a:lnTo>
                <a:cubicBezTo>
                  <a:pt x="480899" y="51876"/>
                  <a:pt x="417265" y="48499"/>
                  <a:pt x="353630" y="48499"/>
                </a:cubicBezTo>
                <a:cubicBezTo>
                  <a:pt x="237019" y="48499"/>
                  <a:pt x="131450" y="95826"/>
                  <a:pt x="55032" y="172345"/>
                </a:cubicBezTo>
                <a:lnTo>
                  <a:pt x="0" y="226757"/>
                </a:lnTo>
                <a:close/>
              </a:path>
            </a:pathLst>
          </a:custGeom>
          <a:solidFill>
            <a:srgbClr val="7252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CAC65C95-C95D-49B4-8379-59BEC427C824}"/>
              </a:ext>
            </a:extLst>
          </p:cNvPr>
          <p:cNvSpPr/>
          <p:nvPr/>
        </p:nvSpPr>
        <p:spPr>
          <a:xfrm rot="18900000" flipH="1">
            <a:off x="6210532" y="1725175"/>
            <a:ext cx="1214912" cy="186801"/>
          </a:xfrm>
          <a:custGeom>
            <a:avLst/>
            <a:gdLst>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679398 w 1402507"/>
              <a:gd name="connsiteY9" fmla="*/ 141922 h 228983"/>
              <a:gd name="connsiteX10" fmla="*/ 857973 w 1402507"/>
              <a:gd name="connsiteY10" fmla="*/ 170353 h 228983"/>
              <a:gd name="connsiteX11" fmla="*/ 1048878 w 1402507"/>
              <a:gd name="connsiteY11" fmla="*/ 180484 h 228983"/>
              <a:gd name="connsiteX12" fmla="*/ 1347475 w 1402507"/>
              <a:gd name="connsiteY12" fmla="*/ 56638 h 228983"/>
              <a:gd name="connsiteX13" fmla="*/ 1402507 w 1402507"/>
              <a:gd name="connsiteY13" fmla="*/ 2226 h 228983"/>
              <a:gd name="connsiteX14" fmla="*/ 1400275 w 1402507"/>
              <a:gd name="connsiteY14" fmla="*/ 0 h 228983"/>
              <a:gd name="connsiteX15" fmla="*/ 1393864 w 1402507"/>
              <a:gd name="connsiteY15" fmla="*/ 6394 h 228983"/>
              <a:gd name="connsiteX16" fmla="*/ 1102617 w 1402507"/>
              <a:gd name="connsiteY16" fmla="*/ 128257 h 228983"/>
              <a:gd name="connsiteX17" fmla="*/ 916411 w 1402507"/>
              <a:gd name="connsiteY17" fmla="*/ 118288 h 228983"/>
              <a:gd name="connsiteX18" fmla="*/ 730639 w 1402507"/>
              <a:gd name="connsiteY18" fmla="*/ 88452 h 228983"/>
              <a:gd name="connsiteX19" fmla="*/ 729551 w 1402507"/>
              <a:gd name="connsiteY19" fmla="*/ 89537 h 228983"/>
              <a:gd name="connsiteX20" fmla="*/ 723876 w 1402507"/>
              <a:gd name="connsiteY20" fmla="*/ 88656 h 228983"/>
              <a:gd name="connsiteX21" fmla="*/ 725150 w 1402507"/>
              <a:gd name="connsiteY21" fmla="*/ 87386 h 228983"/>
              <a:gd name="connsiteX22" fmla="*/ 723109 w 1402507"/>
              <a:gd name="connsiteY22" fmla="*/ 87061 h 228983"/>
              <a:gd name="connsiteX23" fmla="*/ 544534 w 1402507"/>
              <a:gd name="connsiteY23" fmla="*/ 58630 h 228983"/>
              <a:gd name="connsiteX24" fmla="*/ 353630 w 1402507"/>
              <a:gd name="connsiteY24" fmla="*/ 48499 h 228983"/>
              <a:gd name="connsiteX25" fmla="*/ 55032 w 1402507"/>
              <a:gd name="connsiteY25" fmla="*/ 172345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857973 w 1402507"/>
              <a:gd name="connsiteY9" fmla="*/ 170353 h 228983"/>
              <a:gd name="connsiteX10" fmla="*/ 1048878 w 1402507"/>
              <a:gd name="connsiteY10" fmla="*/ 180484 h 228983"/>
              <a:gd name="connsiteX11" fmla="*/ 1347475 w 1402507"/>
              <a:gd name="connsiteY11" fmla="*/ 56638 h 228983"/>
              <a:gd name="connsiteX12" fmla="*/ 1402507 w 1402507"/>
              <a:gd name="connsiteY12" fmla="*/ 2226 h 228983"/>
              <a:gd name="connsiteX13" fmla="*/ 1400275 w 1402507"/>
              <a:gd name="connsiteY13" fmla="*/ 0 h 228983"/>
              <a:gd name="connsiteX14" fmla="*/ 1393864 w 1402507"/>
              <a:gd name="connsiteY14" fmla="*/ 6394 h 228983"/>
              <a:gd name="connsiteX15" fmla="*/ 1102617 w 1402507"/>
              <a:gd name="connsiteY15" fmla="*/ 128257 h 228983"/>
              <a:gd name="connsiteX16" fmla="*/ 916411 w 1402507"/>
              <a:gd name="connsiteY16" fmla="*/ 118288 h 228983"/>
              <a:gd name="connsiteX17" fmla="*/ 730639 w 1402507"/>
              <a:gd name="connsiteY17" fmla="*/ 88452 h 228983"/>
              <a:gd name="connsiteX18" fmla="*/ 729551 w 1402507"/>
              <a:gd name="connsiteY18" fmla="*/ 89537 h 228983"/>
              <a:gd name="connsiteX19" fmla="*/ 723876 w 1402507"/>
              <a:gd name="connsiteY19" fmla="*/ 88656 h 228983"/>
              <a:gd name="connsiteX20" fmla="*/ 725150 w 1402507"/>
              <a:gd name="connsiteY20" fmla="*/ 87386 h 228983"/>
              <a:gd name="connsiteX21" fmla="*/ 723109 w 1402507"/>
              <a:gd name="connsiteY21" fmla="*/ 87061 h 228983"/>
              <a:gd name="connsiteX22" fmla="*/ 544534 w 1402507"/>
              <a:gd name="connsiteY22" fmla="*/ 58630 h 228983"/>
              <a:gd name="connsiteX23" fmla="*/ 353630 w 1402507"/>
              <a:gd name="connsiteY23" fmla="*/ 48499 h 228983"/>
              <a:gd name="connsiteX24" fmla="*/ 55032 w 1402507"/>
              <a:gd name="connsiteY24" fmla="*/ 172345 h 228983"/>
              <a:gd name="connsiteX25" fmla="*/ 0 w 1402507"/>
              <a:gd name="connsiteY25"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857973 w 1402507"/>
              <a:gd name="connsiteY8" fmla="*/ 170353 h 228983"/>
              <a:gd name="connsiteX9" fmla="*/ 1048878 w 1402507"/>
              <a:gd name="connsiteY9" fmla="*/ 180484 h 228983"/>
              <a:gd name="connsiteX10" fmla="*/ 1347475 w 1402507"/>
              <a:gd name="connsiteY10" fmla="*/ 56638 h 228983"/>
              <a:gd name="connsiteX11" fmla="*/ 1402507 w 1402507"/>
              <a:gd name="connsiteY11" fmla="*/ 2226 h 228983"/>
              <a:gd name="connsiteX12" fmla="*/ 1400275 w 1402507"/>
              <a:gd name="connsiteY12" fmla="*/ 0 h 228983"/>
              <a:gd name="connsiteX13" fmla="*/ 1393864 w 1402507"/>
              <a:gd name="connsiteY13" fmla="*/ 6394 h 228983"/>
              <a:gd name="connsiteX14" fmla="*/ 1102617 w 1402507"/>
              <a:gd name="connsiteY14" fmla="*/ 128257 h 228983"/>
              <a:gd name="connsiteX15" fmla="*/ 916411 w 1402507"/>
              <a:gd name="connsiteY15" fmla="*/ 118288 h 228983"/>
              <a:gd name="connsiteX16" fmla="*/ 730639 w 1402507"/>
              <a:gd name="connsiteY16" fmla="*/ 88452 h 228983"/>
              <a:gd name="connsiteX17" fmla="*/ 729551 w 1402507"/>
              <a:gd name="connsiteY17" fmla="*/ 89537 h 228983"/>
              <a:gd name="connsiteX18" fmla="*/ 723876 w 1402507"/>
              <a:gd name="connsiteY18" fmla="*/ 88656 h 228983"/>
              <a:gd name="connsiteX19" fmla="*/ 725150 w 1402507"/>
              <a:gd name="connsiteY19" fmla="*/ 87386 h 228983"/>
              <a:gd name="connsiteX20" fmla="*/ 723109 w 1402507"/>
              <a:gd name="connsiteY20" fmla="*/ 87061 h 228983"/>
              <a:gd name="connsiteX21" fmla="*/ 544534 w 1402507"/>
              <a:gd name="connsiteY21" fmla="*/ 58630 h 228983"/>
              <a:gd name="connsiteX22" fmla="*/ 353630 w 1402507"/>
              <a:gd name="connsiteY22" fmla="*/ 48499 h 228983"/>
              <a:gd name="connsiteX23" fmla="*/ 55032 w 1402507"/>
              <a:gd name="connsiteY23" fmla="*/ 172345 h 228983"/>
              <a:gd name="connsiteX24" fmla="*/ 0 w 1402507"/>
              <a:gd name="connsiteY24"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723109 w 1402507"/>
              <a:gd name="connsiteY19" fmla="*/ 87061 h 228983"/>
              <a:gd name="connsiteX20" fmla="*/ 544534 w 1402507"/>
              <a:gd name="connsiteY20" fmla="*/ 58630 h 228983"/>
              <a:gd name="connsiteX21" fmla="*/ 353630 w 1402507"/>
              <a:gd name="connsiteY21" fmla="*/ 48499 h 228983"/>
              <a:gd name="connsiteX22" fmla="*/ 55032 w 1402507"/>
              <a:gd name="connsiteY22" fmla="*/ 172345 h 228983"/>
              <a:gd name="connsiteX23" fmla="*/ 0 w 1402507"/>
              <a:gd name="connsiteY23"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544534 w 1402507"/>
              <a:gd name="connsiteY19" fmla="*/ 58630 h 228983"/>
              <a:gd name="connsiteX20" fmla="*/ 353630 w 1402507"/>
              <a:gd name="connsiteY20" fmla="*/ 48499 h 228983"/>
              <a:gd name="connsiteX21" fmla="*/ 55032 w 1402507"/>
              <a:gd name="connsiteY21" fmla="*/ 172345 h 228983"/>
              <a:gd name="connsiteX22" fmla="*/ 0 w 1402507"/>
              <a:gd name="connsiteY22"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544534 w 1402507"/>
              <a:gd name="connsiteY18" fmla="*/ 58630 h 228983"/>
              <a:gd name="connsiteX19" fmla="*/ 353630 w 1402507"/>
              <a:gd name="connsiteY19" fmla="*/ 48499 h 228983"/>
              <a:gd name="connsiteX20" fmla="*/ 55032 w 1402507"/>
              <a:gd name="connsiteY20" fmla="*/ 172345 h 228983"/>
              <a:gd name="connsiteX21" fmla="*/ 0 w 1402507"/>
              <a:gd name="connsiteY21"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544534 w 1402507"/>
              <a:gd name="connsiteY17" fmla="*/ 58630 h 228983"/>
              <a:gd name="connsiteX18" fmla="*/ 353630 w 1402507"/>
              <a:gd name="connsiteY18" fmla="*/ 48499 h 228983"/>
              <a:gd name="connsiteX19" fmla="*/ 55032 w 1402507"/>
              <a:gd name="connsiteY19" fmla="*/ 172345 h 228983"/>
              <a:gd name="connsiteX20" fmla="*/ 0 w 1402507"/>
              <a:gd name="connsiteY20"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729551 w 1402507"/>
              <a:gd name="connsiteY15" fmla="*/ 89537 h 228983"/>
              <a:gd name="connsiteX16" fmla="*/ 544534 w 1402507"/>
              <a:gd name="connsiteY16" fmla="*/ 58630 h 228983"/>
              <a:gd name="connsiteX17" fmla="*/ 353630 w 1402507"/>
              <a:gd name="connsiteY17" fmla="*/ 48499 h 228983"/>
              <a:gd name="connsiteX18" fmla="*/ 55032 w 1402507"/>
              <a:gd name="connsiteY18" fmla="*/ 172345 h 228983"/>
              <a:gd name="connsiteX19" fmla="*/ 0 w 1402507"/>
              <a:gd name="connsiteY19"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544534 w 1402507"/>
              <a:gd name="connsiteY15" fmla="*/ 58630 h 228983"/>
              <a:gd name="connsiteX16" fmla="*/ 353630 w 1402507"/>
              <a:gd name="connsiteY16" fmla="*/ 48499 h 228983"/>
              <a:gd name="connsiteX17" fmla="*/ 55032 w 1402507"/>
              <a:gd name="connsiteY17" fmla="*/ 172345 h 228983"/>
              <a:gd name="connsiteX18" fmla="*/ 0 w 1402507"/>
              <a:gd name="connsiteY18"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730639 w 1402507"/>
              <a:gd name="connsiteY13" fmla="*/ 88452 h 228983"/>
              <a:gd name="connsiteX14" fmla="*/ 544534 w 1402507"/>
              <a:gd name="connsiteY14" fmla="*/ 58630 h 228983"/>
              <a:gd name="connsiteX15" fmla="*/ 353630 w 1402507"/>
              <a:gd name="connsiteY15" fmla="*/ 48499 h 228983"/>
              <a:gd name="connsiteX16" fmla="*/ 55032 w 1402507"/>
              <a:gd name="connsiteY16" fmla="*/ 172345 h 228983"/>
              <a:gd name="connsiteX17" fmla="*/ 0 w 1402507"/>
              <a:gd name="connsiteY17"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544534 w 1402507"/>
              <a:gd name="connsiteY13" fmla="*/ 58630 h 228983"/>
              <a:gd name="connsiteX14" fmla="*/ 353630 w 1402507"/>
              <a:gd name="connsiteY14" fmla="*/ 48499 h 228983"/>
              <a:gd name="connsiteX15" fmla="*/ 55032 w 1402507"/>
              <a:gd name="connsiteY15" fmla="*/ 172345 h 228983"/>
              <a:gd name="connsiteX16" fmla="*/ 0 w 1402507"/>
              <a:gd name="connsiteY16" fmla="*/ 226757 h 2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07" h="228983">
                <a:moveTo>
                  <a:pt x="0" y="226757"/>
                </a:moveTo>
                <a:lnTo>
                  <a:pt x="2232" y="228983"/>
                </a:lnTo>
                <a:lnTo>
                  <a:pt x="8643" y="222589"/>
                </a:lnTo>
                <a:cubicBezTo>
                  <a:pt x="83178" y="147295"/>
                  <a:pt x="186151" y="100726"/>
                  <a:pt x="299890" y="100726"/>
                </a:cubicBezTo>
                <a:cubicBezTo>
                  <a:pt x="361959" y="100726"/>
                  <a:pt x="424027" y="104048"/>
                  <a:pt x="486096" y="110695"/>
                </a:cubicBezTo>
                <a:lnTo>
                  <a:pt x="857973" y="170353"/>
                </a:lnTo>
                <a:cubicBezTo>
                  <a:pt x="921608" y="177107"/>
                  <a:pt x="985242" y="180484"/>
                  <a:pt x="1048878" y="180484"/>
                </a:cubicBezTo>
                <a:cubicBezTo>
                  <a:pt x="1165488" y="180484"/>
                  <a:pt x="1271057" y="133157"/>
                  <a:pt x="1347475" y="56638"/>
                </a:cubicBezTo>
                <a:lnTo>
                  <a:pt x="1402507" y="2226"/>
                </a:lnTo>
                <a:lnTo>
                  <a:pt x="1400275" y="0"/>
                </a:lnTo>
                <a:lnTo>
                  <a:pt x="1393864" y="6394"/>
                </a:lnTo>
                <a:cubicBezTo>
                  <a:pt x="1319329" y="81688"/>
                  <a:pt x="1216356" y="128257"/>
                  <a:pt x="1102617" y="128257"/>
                </a:cubicBezTo>
                <a:cubicBezTo>
                  <a:pt x="1040548" y="128257"/>
                  <a:pt x="978480" y="124935"/>
                  <a:pt x="916411" y="118288"/>
                </a:cubicBezTo>
                <a:lnTo>
                  <a:pt x="544534" y="58630"/>
                </a:lnTo>
                <a:cubicBezTo>
                  <a:pt x="480899" y="51876"/>
                  <a:pt x="417265" y="48499"/>
                  <a:pt x="353630" y="48499"/>
                </a:cubicBezTo>
                <a:cubicBezTo>
                  <a:pt x="237019" y="48499"/>
                  <a:pt x="131450" y="95826"/>
                  <a:pt x="55032" y="172345"/>
                </a:cubicBezTo>
                <a:lnTo>
                  <a:pt x="0" y="226757"/>
                </a:lnTo>
                <a:close/>
              </a:path>
            </a:pathLst>
          </a:custGeom>
          <a:solidFill>
            <a:srgbClr val="6C263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78763A77-B97B-46FD-BBC0-E2AA9958B343}"/>
              </a:ext>
            </a:extLst>
          </p:cNvPr>
          <p:cNvSpPr/>
          <p:nvPr/>
        </p:nvSpPr>
        <p:spPr>
          <a:xfrm rot="18900000" flipH="1">
            <a:off x="1720256" y="1725174"/>
            <a:ext cx="1214912" cy="186801"/>
          </a:xfrm>
          <a:custGeom>
            <a:avLst/>
            <a:gdLst>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679398 w 1402507"/>
              <a:gd name="connsiteY9" fmla="*/ 141922 h 228983"/>
              <a:gd name="connsiteX10" fmla="*/ 857973 w 1402507"/>
              <a:gd name="connsiteY10" fmla="*/ 170353 h 228983"/>
              <a:gd name="connsiteX11" fmla="*/ 1048878 w 1402507"/>
              <a:gd name="connsiteY11" fmla="*/ 180484 h 228983"/>
              <a:gd name="connsiteX12" fmla="*/ 1347475 w 1402507"/>
              <a:gd name="connsiteY12" fmla="*/ 56638 h 228983"/>
              <a:gd name="connsiteX13" fmla="*/ 1402507 w 1402507"/>
              <a:gd name="connsiteY13" fmla="*/ 2226 h 228983"/>
              <a:gd name="connsiteX14" fmla="*/ 1400275 w 1402507"/>
              <a:gd name="connsiteY14" fmla="*/ 0 h 228983"/>
              <a:gd name="connsiteX15" fmla="*/ 1393864 w 1402507"/>
              <a:gd name="connsiteY15" fmla="*/ 6394 h 228983"/>
              <a:gd name="connsiteX16" fmla="*/ 1102617 w 1402507"/>
              <a:gd name="connsiteY16" fmla="*/ 128257 h 228983"/>
              <a:gd name="connsiteX17" fmla="*/ 916411 w 1402507"/>
              <a:gd name="connsiteY17" fmla="*/ 118288 h 228983"/>
              <a:gd name="connsiteX18" fmla="*/ 730639 w 1402507"/>
              <a:gd name="connsiteY18" fmla="*/ 88452 h 228983"/>
              <a:gd name="connsiteX19" fmla="*/ 729551 w 1402507"/>
              <a:gd name="connsiteY19" fmla="*/ 89537 h 228983"/>
              <a:gd name="connsiteX20" fmla="*/ 723876 w 1402507"/>
              <a:gd name="connsiteY20" fmla="*/ 88656 h 228983"/>
              <a:gd name="connsiteX21" fmla="*/ 725150 w 1402507"/>
              <a:gd name="connsiteY21" fmla="*/ 87386 h 228983"/>
              <a:gd name="connsiteX22" fmla="*/ 723109 w 1402507"/>
              <a:gd name="connsiteY22" fmla="*/ 87061 h 228983"/>
              <a:gd name="connsiteX23" fmla="*/ 544534 w 1402507"/>
              <a:gd name="connsiteY23" fmla="*/ 58630 h 228983"/>
              <a:gd name="connsiteX24" fmla="*/ 353630 w 1402507"/>
              <a:gd name="connsiteY24" fmla="*/ 48499 h 228983"/>
              <a:gd name="connsiteX25" fmla="*/ 55032 w 1402507"/>
              <a:gd name="connsiteY25" fmla="*/ 172345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677357 w 1402507"/>
              <a:gd name="connsiteY8" fmla="*/ 141597 h 228983"/>
              <a:gd name="connsiteX9" fmla="*/ 857973 w 1402507"/>
              <a:gd name="connsiteY9" fmla="*/ 170353 h 228983"/>
              <a:gd name="connsiteX10" fmla="*/ 1048878 w 1402507"/>
              <a:gd name="connsiteY10" fmla="*/ 180484 h 228983"/>
              <a:gd name="connsiteX11" fmla="*/ 1347475 w 1402507"/>
              <a:gd name="connsiteY11" fmla="*/ 56638 h 228983"/>
              <a:gd name="connsiteX12" fmla="*/ 1402507 w 1402507"/>
              <a:gd name="connsiteY12" fmla="*/ 2226 h 228983"/>
              <a:gd name="connsiteX13" fmla="*/ 1400275 w 1402507"/>
              <a:gd name="connsiteY13" fmla="*/ 0 h 228983"/>
              <a:gd name="connsiteX14" fmla="*/ 1393864 w 1402507"/>
              <a:gd name="connsiteY14" fmla="*/ 6394 h 228983"/>
              <a:gd name="connsiteX15" fmla="*/ 1102617 w 1402507"/>
              <a:gd name="connsiteY15" fmla="*/ 128257 h 228983"/>
              <a:gd name="connsiteX16" fmla="*/ 916411 w 1402507"/>
              <a:gd name="connsiteY16" fmla="*/ 118288 h 228983"/>
              <a:gd name="connsiteX17" fmla="*/ 730639 w 1402507"/>
              <a:gd name="connsiteY17" fmla="*/ 88452 h 228983"/>
              <a:gd name="connsiteX18" fmla="*/ 729551 w 1402507"/>
              <a:gd name="connsiteY18" fmla="*/ 89537 h 228983"/>
              <a:gd name="connsiteX19" fmla="*/ 723876 w 1402507"/>
              <a:gd name="connsiteY19" fmla="*/ 88656 h 228983"/>
              <a:gd name="connsiteX20" fmla="*/ 725150 w 1402507"/>
              <a:gd name="connsiteY20" fmla="*/ 87386 h 228983"/>
              <a:gd name="connsiteX21" fmla="*/ 723109 w 1402507"/>
              <a:gd name="connsiteY21" fmla="*/ 87061 h 228983"/>
              <a:gd name="connsiteX22" fmla="*/ 544534 w 1402507"/>
              <a:gd name="connsiteY22" fmla="*/ 58630 h 228983"/>
              <a:gd name="connsiteX23" fmla="*/ 353630 w 1402507"/>
              <a:gd name="connsiteY23" fmla="*/ 48499 h 228983"/>
              <a:gd name="connsiteX24" fmla="*/ 55032 w 1402507"/>
              <a:gd name="connsiteY24" fmla="*/ 172345 h 228983"/>
              <a:gd name="connsiteX25" fmla="*/ 0 w 1402507"/>
              <a:gd name="connsiteY25"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678631 w 1402507"/>
              <a:gd name="connsiteY7" fmla="*/ 140327 h 228983"/>
              <a:gd name="connsiteX8" fmla="*/ 857973 w 1402507"/>
              <a:gd name="connsiteY8" fmla="*/ 170353 h 228983"/>
              <a:gd name="connsiteX9" fmla="*/ 1048878 w 1402507"/>
              <a:gd name="connsiteY9" fmla="*/ 180484 h 228983"/>
              <a:gd name="connsiteX10" fmla="*/ 1347475 w 1402507"/>
              <a:gd name="connsiteY10" fmla="*/ 56638 h 228983"/>
              <a:gd name="connsiteX11" fmla="*/ 1402507 w 1402507"/>
              <a:gd name="connsiteY11" fmla="*/ 2226 h 228983"/>
              <a:gd name="connsiteX12" fmla="*/ 1400275 w 1402507"/>
              <a:gd name="connsiteY12" fmla="*/ 0 h 228983"/>
              <a:gd name="connsiteX13" fmla="*/ 1393864 w 1402507"/>
              <a:gd name="connsiteY13" fmla="*/ 6394 h 228983"/>
              <a:gd name="connsiteX14" fmla="*/ 1102617 w 1402507"/>
              <a:gd name="connsiteY14" fmla="*/ 128257 h 228983"/>
              <a:gd name="connsiteX15" fmla="*/ 916411 w 1402507"/>
              <a:gd name="connsiteY15" fmla="*/ 118288 h 228983"/>
              <a:gd name="connsiteX16" fmla="*/ 730639 w 1402507"/>
              <a:gd name="connsiteY16" fmla="*/ 88452 h 228983"/>
              <a:gd name="connsiteX17" fmla="*/ 729551 w 1402507"/>
              <a:gd name="connsiteY17" fmla="*/ 89537 h 228983"/>
              <a:gd name="connsiteX18" fmla="*/ 723876 w 1402507"/>
              <a:gd name="connsiteY18" fmla="*/ 88656 h 228983"/>
              <a:gd name="connsiteX19" fmla="*/ 725150 w 1402507"/>
              <a:gd name="connsiteY19" fmla="*/ 87386 h 228983"/>
              <a:gd name="connsiteX20" fmla="*/ 723109 w 1402507"/>
              <a:gd name="connsiteY20" fmla="*/ 87061 h 228983"/>
              <a:gd name="connsiteX21" fmla="*/ 544534 w 1402507"/>
              <a:gd name="connsiteY21" fmla="*/ 58630 h 228983"/>
              <a:gd name="connsiteX22" fmla="*/ 353630 w 1402507"/>
              <a:gd name="connsiteY22" fmla="*/ 48499 h 228983"/>
              <a:gd name="connsiteX23" fmla="*/ 55032 w 1402507"/>
              <a:gd name="connsiteY23" fmla="*/ 172345 h 228983"/>
              <a:gd name="connsiteX24" fmla="*/ 0 w 1402507"/>
              <a:gd name="connsiteY24"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723109 w 1402507"/>
              <a:gd name="connsiteY19" fmla="*/ 87061 h 228983"/>
              <a:gd name="connsiteX20" fmla="*/ 544534 w 1402507"/>
              <a:gd name="connsiteY20" fmla="*/ 58630 h 228983"/>
              <a:gd name="connsiteX21" fmla="*/ 353630 w 1402507"/>
              <a:gd name="connsiteY21" fmla="*/ 48499 h 228983"/>
              <a:gd name="connsiteX22" fmla="*/ 55032 w 1402507"/>
              <a:gd name="connsiteY22" fmla="*/ 172345 h 228983"/>
              <a:gd name="connsiteX23" fmla="*/ 0 w 1402507"/>
              <a:gd name="connsiteY23"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725150 w 1402507"/>
              <a:gd name="connsiteY18" fmla="*/ 87386 h 228983"/>
              <a:gd name="connsiteX19" fmla="*/ 544534 w 1402507"/>
              <a:gd name="connsiteY19" fmla="*/ 58630 h 228983"/>
              <a:gd name="connsiteX20" fmla="*/ 353630 w 1402507"/>
              <a:gd name="connsiteY20" fmla="*/ 48499 h 228983"/>
              <a:gd name="connsiteX21" fmla="*/ 55032 w 1402507"/>
              <a:gd name="connsiteY21" fmla="*/ 172345 h 228983"/>
              <a:gd name="connsiteX22" fmla="*/ 0 w 1402507"/>
              <a:gd name="connsiteY22"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723876 w 1402507"/>
              <a:gd name="connsiteY17" fmla="*/ 88656 h 228983"/>
              <a:gd name="connsiteX18" fmla="*/ 544534 w 1402507"/>
              <a:gd name="connsiteY18" fmla="*/ 58630 h 228983"/>
              <a:gd name="connsiteX19" fmla="*/ 353630 w 1402507"/>
              <a:gd name="connsiteY19" fmla="*/ 48499 h 228983"/>
              <a:gd name="connsiteX20" fmla="*/ 55032 w 1402507"/>
              <a:gd name="connsiteY20" fmla="*/ 172345 h 228983"/>
              <a:gd name="connsiteX21" fmla="*/ 0 w 1402507"/>
              <a:gd name="connsiteY21"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672956 w 1402507"/>
              <a:gd name="connsiteY6" fmla="*/ 139446 h 228983"/>
              <a:gd name="connsiteX7" fmla="*/ 857973 w 1402507"/>
              <a:gd name="connsiteY7" fmla="*/ 170353 h 228983"/>
              <a:gd name="connsiteX8" fmla="*/ 1048878 w 1402507"/>
              <a:gd name="connsiteY8" fmla="*/ 180484 h 228983"/>
              <a:gd name="connsiteX9" fmla="*/ 1347475 w 1402507"/>
              <a:gd name="connsiteY9" fmla="*/ 56638 h 228983"/>
              <a:gd name="connsiteX10" fmla="*/ 1402507 w 1402507"/>
              <a:gd name="connsiteY10" fmla="*/ 2226 h 228983"/>
              <a:gd name="connsiteX11" fmla="*/ 1400275 w 1402507"/>
              <a:gd name="connsiteY11" fmla="*/ 0 h 228983"/>
              <a:gd name="connsiteX12" fmla="*/ 1393864 w 1402507"/>
              <a:gd name="connsiteY12" fmla="*/ 6394 h 228983"/>
              <a:gd name="connsiteX13" fmla="*/ 1102617 w 1402507"/>
              <a:gd name="connsiteY13" fmla="*/ 128257 h 228983"/>
              <a:gd name="connsiteX14" fmla="*/ 916411 w 1402507"/>
              <a:gd name="connsiteY14" fmla="*/ 118288 h 228983"/>
              <a:gd name="connsiteX15" fmla="*/ 730639 w 1402507"/>
              <a:gd name="connsiteY15" fmla="*/ 88452 h 228983"/>
              <a:gd name="connsiteX16" fmla="*/ 729551 w 1402507"/>
              <a:gd name="connsiteY16" fmla="*/ 89537 h 228983"/>
              <a:gd name="connsiteX17" fmla="*/ 544534 w 1402507"/>
              <a:gd name="connsiteY17" fmla="*/ 58630 h 228983"/>
              <a:gd name="connsiteX18" fmla="*/ 353630 w 1402507"/>
              <a:gd name="connsiteY18" fmla="*/ 48499 h 228983"/>
              <a:gd name="connsiteX19" fmla="*/ 55032 w 1402507"/>
              <a:gd name="connsiteY19" fmla="*/ 172345 h 228983"/>
              <a:gd name="connsiteX20" fmla="*/ 0 w 1402507"/>
              <a:gd name="connsiteY20"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729551 w 1402507"/>
              <a:gd name="connsiteY15" fmla="*/ 89537 h 228983"/>
              <a:gd name="connsiteX16" fmla="*/ 544534 w 1402507"/>
              <a:gd name="connsiteY16" fmla="*/ 58630 h 228983"/>
              <a:gd name="connsiteX17" fmla="*/ 353630 w 1402507"/>
              <a:gd name="connsiteY17" fmla="*/ 48499 h 228983"/>
              <a:gd name="connsiteX18" fmla="*/ 55032 w 1402507"/>
              <a:gd name="connsiteY18" fmla="*/ 172345 h 228983"/>
              <a:gd name="connsiteX19" fmla="*/ 0 w 1402507"/>
              <a:gd name="connsiteY19"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671868 w 1402507"/>
              <a:gd name="connsiteY5" fmla="*/ 140531 h 228983"/>
              <a:gd name="connsiteX6" fmla="*/ 857973 w 1402507"/>
              <a:gd name="connsiteY6" fmla="*/ 170353 h 228983"/>
              <a:gd name="connsiteX7" fmla="*/ 1048878 w 1402507"/>
              <a:gd name="connsiteY7" fmla="*/ 180484 h 228983"/>
              <a:gd name="connsiteX8" fmla="*/ 1347475 w 1402507"/>
              <a:gd name="connsiteY8" fmla="*/ 56638 h 228983"/>
              <a:gd name="connsiteX9" fmla="*/ 1402507 w 1402507"/>
              <a:gd name="connsiteY9" fmla="*/ 2226 h 228983"/>
              <a:gd name="connsiteX10" fmla="*/ 1400275 w 1402507"/>
              <a:gd name="connsiteY10" fmla="*/ 0 h 228983"/>
              <a:gd name="connsiteX11" fmla="*/ 1393864 w 1402507"/>
              <a:gd name="connsiteY11" fmla="*/ 6394 h 228983"/>
              <a:gd name="connsiteX12" fmla="*/ 1102617 w 1402507"/>
              <a:gd name="connsiteY12" fmla="*/ 128257 h 228983"/>
              <a:gd name="connsiteX13" fmla="*/ 916411 w 1402507"/>
              <a:gd name="connsiteY13" fmla="*/ 118288 h 228983"/>
              <a:gd name="connsiteX14" fmla="*/ 730639 w 1402507"/>
              <a:gd name="connsiteY14" fmla="*/ 88452 h 228983"/>
              <a:gd name="connsiteX15" fmla="*/ 544534 w 1402507"/>
              <a:gd name="connsiteY15" fmla="*/ 58630 h 228983"/>
              <a:gd name="connsiteX16" fmla="*/ 353630 w 1402507"/>
              <a:gd name="connsiteY16" fmla="*/ 48499 h 228983"/>
              <a:gd name="connsiteX17" fmla="*/ 55032 w 1402507"/>
              <a:gd name="connsiteY17" fmla="*/ 172345 h 228983"/>
              <a:gd name="connsiteX18" fmla="*/ 0 w 1402507"/>
              <a:gd name="connsiteY18"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730639 w 1402507"/>
              <a:gd name="connsiteY13" fmla="*/ 88452 h 228983"/>
              <a:gd name="connsiteX14" fmla="*/ 544534 w 1402507"/>
              <a:gd name="connsiteY14" fmla="*/ 58630 h 228983"/>
              <a:gd name="connsiteX15" fmla="*/ 353630 w 1402507"/>
              <a:gd name="connsiteY15" fmla="*/ 48499 h 228983"/>
              <a:gd name="connsiteX16" fmla="*/ 55032 w 1402507"/>
              <a:gd name="connsiteY16" fmla="*/ 172345 h 228983"/>
              <a:gd name="connsiteX17" fmla="*/ 0 w 1402507"/>
              <a:gd name="connsiteY17" fmla="*/ 226757 h 228983"/>
              <a:gd name="connsiteX0" fmla="*/ 0 w 1402507"/>
              <a:gd name="connsiteY0" fmla="*/ 226757 h 228983"/>
              <a:gd name="connsiteX1" fmla="*/ 2232 w 1402507"/>
              <a:gd name="connsiteY1" fmla="*/ 228983 h 228983"/>
              <a:gd name="connsiteX2" fmla="*/ 8643 w 1402507"/>
              <a:gd name="connsiteY2" fmla="*/ 222589 h 228983"/>
              <a:gd name="connsiteX3" fmla="*/ 299890 w 1402507"/>
              <a:gd name="connsiteY3" fmla="*/ 100726 h 228983"/>
              <a:gd name="connsiteX4" fmla="*/ 486096 w 1402507"/>
              <a:gd name="connsiteY4" fmla="*/ 110695 h 228983"/>
              <a:gd name="connsiteX5" fmla="*/ 857973 w 1402507"/>
              <a:gd name="connsiteY5" fmla="*/ 170353 h 228983"/>
              <a:gd name="connsiteX6" fmla="*/ 1048878 w 1402507"/>
              <a:gd name="connsiteY6" fmla="*/ 180484 h 228983"/>
              <a:gd name="connsiteX7" fmla="*/ 1347475 w 1402507"/>
              <a:gd name="connsiteY7" fmla="*/ 56638 h 228983"/>
              <a:gd name="connsiteX8" fmla="*/ 1402507 w 1402507"/>
              <a:gd name="connsiteY8" fmla="*/ 2226 h 228983"/>
              <a:gd name="connsiteX9" fmla="*/ 1400275 w 1402507"/>
              <a:gd name="connsiteY9" fmla="*/ 0 h 228983"/>
              <a:gd name="connsiteX10" fmla="*/ 1393864 w 1402507"/>
              <a:gd name="connsiteY10" fmla="*/ 6394 h 228983"/>
              <a:gd name="connsiteX11" fmla="*/ 1102617 w 1402507"/>
              <a:gd name="connsiteY11" fmla="*/ 128257 h 228983"/>
              <a:gd name="connsiteX12" fmla="*/ 916411 w 1402507"/>
              <a:gd name="connsiteY12" fmla="*/ 118288 h 228983"/>
              <a:gd name="connsiteX13" fmla="*/ 544534 w 1402507"/>
              <a:gd name="connsiteY13" fmla="*/ 58630 h 228983"/>
              <a:gd name="connsiteX14" fmla="*/ 353630 w 1402507"/>
              <a:gd name="connsiteY14" fmla="*/ 48499 h 228983"/>
              <a:gd name="connsiteX15" fmla="*/ 55032 w 1402507"/>
              <a:gd name="connsiteY15" fmla="*/ 172345 h 228983"/>
              <a:gd name="connsiteX16" fmla="*/ 0 w 1402507"/>
              <a:gd name="connsiteY16" fmla="*/ 226757 h 22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07" h="228983">
                <a:moveTo>
                  <a:pt x="0" y="226757"/>
                </a:moveTo>
                <a:lnTo>
                  <a:pt x="2232" y="228983"/>
                </a:lnTo>
                <a:lnTo>
                  <a:pt x="8643" y="222589"/>
                </a:lnTo>
                <a:cubicBezTo>
                  <a:pt x="83178" y="147295"/>
                  <a:pt x="186151" y="100726"/>
                  <a:pt x="299890" y="100726"/>
                </a:cubicBezTo>
                <a:cubicBezTo>
                  <a:pt x="361959" y="100726"/>
                  <a:pt x="424027" y="104048"/>
                  <a:pt x="486096" y="110695"/>
                </a:cubicBezTo>
                <a:lnTo>
                  <a:pt x="857973" y="170353"/>
                </a:lnTo>
                <a:cubicBezTo>
                  <a:pt x="921608" y="177107"/>
                  <a:pt x="985242" y="180484"/>
                  <a:pt x="1048878" y="180484"/>
                </a:cubicBezTo>
                <a:cubicBezTo>
                  <a:pt x="1165488" y="180484"/>
                  <a:pt x="1271057" y="133157"/>
                  <a:pt x="1347475" y="56638"/>
                </a:cubicBezTo>
                <a:lnTo>
                  <a:pt x="1402507" y="2226"/>
                </a:lnTo>
                <a:lnTo>
                  <a:pt x="1400275" y="0"/>
                </a:lnTo>
                <a:lnTo>
                  <a:pt x="1393864" y="6394"/>
                </a:lnTo>
                <a:cubicBezTo>
                  <a:pt x="1319329" y="81688"/>
                  <a:pt x="1216356" y="128257"/>
                  <a:pt x="1102617" y="128257"/>
                </a:cubicBezTo>
                <a:cubicBezTo>
                  <a:pt x="1040548" y="128257"/>
                  <a:pt x="978480" y="124935"/>
                  <a:pt x="916411" y="118288"/>
                </a:cubicBezTo>
                <a:lnTo>
                  <a:pt x="544534" y="58630"/>
                </a:lnTo>
                <a:cubicBezTo>
                  <a:pt x="480899" y="51876"/>
                  <a:pt x="417265" y="48499"/>
                  <a:pt x="353630" y="48499"/>
                </a:cubicBezTo>
                <a:cubicBezTo>
                  <a:pt x="237019" y="48499"/>
                  <a:pt x="131450" y="95826"/>
                  <a:pt x="55032" y="172345"/>
                </a:cubicBezTo>
                <a:lnTo>
                  <a:pt x="0" y="226757"/>
                </a:lnTo>
                <a:close/>
              </a:path>
            </a:pathLst>
          </a:custGeom>
          <a:solidFill>
            <a:srgbClr val="00668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6FD2F4D-84F3-4208-895F-75AF9922CC22}"/>
              </a:ext>
            </a:extLst>
          </p:cNvPr>
          <p:cNvGrpSpPr/>
          <p:nvPr/>
        </p:nvGrpSpPr>
        <p:grpSpPr>
          <a:xfrm>
            <a:off x="45705" y="858954"/>
            <a:ext cx="2063813" cy="1917579"/>
            <a:chOff x="19329" y="1075768"/>
            <a:chExt cx="2063813" cy="1917579"/>
          </a:xfrm>
        </p:grpSpPr>
        <p:sp>
          <p:nvSpPr>
            <p:cNvPr id="52" name="Freeform: Shape 51">
              <a:extLst>
                <a:ext uri="{FF2B5EF4-FFF2-40B4-BE49-F238E27FC236}">
                  <a16:creationId xmlns:a16="http://schemas.microsoft.com/office/drawing/2014/main" id="{BAB1B653-4C61-4E6A-A205-ADC20DE9E2F3}"/>
                </a:ext>
              </a:extLst>
            </p:cNvPr>
            <p:cNvSpPr/>
            <p:nvPr/>
          </p:nvSpPr>
          <p:spPr>
            <a:xfrm rot="18900000" flipH="1">
              <a:off x="19329" y="1075768"/>
              <a:ext cx="1922191" cy="1917579"/>
            </a:xfrm>
            <a:custGeom>
              <a:avLst/>
              <a:gdLst>
                <a:gd name="connsiteX0" fmla="*/ 1628282 w 2226233"/>
                <a:gd name="connsiteY0" fmla="*/ 0 h 2220892"/>
                <a:gd name="connsiteX1" fmla="*/ 1193323 w 2226233"/>
                <a:gd name="connsiteY1" fmla="*/ 434959 h 2220892"/>
                <a:gd name="connsiteX2" fmla="*/ 1118385 w 2226233"/>
                <a:gd name="connsiteY2" fmla="*/ 509897 h 2220892"/>
                <a:gd name="connsiteX3" fmla="*/ 124622 w 2226233"/>
                <a:gd name="connsiteY3" fmla="*/ 1503660 h 2220892"/>
                <a:gd name="connsiteX4" fmla="*/ 0 w 2226233"/>
                <a:gd name="connsiteY4" fmla="*/ 1800747 h 2220892"/>
                <a:gd name="connsiteX5" fmla="*/ 40779 w 2226233"/>
                <a:gd name="connsiteY5" fmla="*/ 2180625 h 2220892"/>
                <a:gd name="connsiteX6" fmla="*/ 425486 w 2226233"/>
                <a:gd name="connsiteY6" fmla="*/ 2220892 h 2220892"/>
                <a:gd name="connsiteX7" fmla="*/ 726350 w 2226233"/>
                <a:gd name="connsiteY7" fmla="*/ 2097834 h 2220892"/>
                <a:gd name="connsiteX8" fmla="*/ 1720113 w 2226233"/>
                <a:gd name="connsiteY8" fmla="*/ 1104071 h 2220892"/>
                <a:gd name="connsiteX9" fmla="*/ 1787497 w 2226233"/>
                <a:gd name="connsiteY9" fmla="*/ 1036687 h 2220892"/>
                <a:gd name="connsiteX10" fmla="*/ 2226233 w 2226233"/>
                <a:gd name="connsiteY10" fmla="*/ 597951 h 22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233" h="2220892">
                  <a:moveTo>
                    <a:pt x="1628282" y="0"/>
                  </a:moveTo>
                  <a:lnTo>
                    <a:pt x="1193323" y="434959"/>
                  </a:lnTo>
                  <a:lnTo>
                    <a:pt x="1118385" y="509897"/>
                  </a:lnTo>
                  <a:lnTo>
                    <a:pt x="124622" y="1503660"/>
                  </a:lnTo>
                  <a:cubicBezTo>
                    <a:pt x="47624" y="1579691"/>
                    <a:pt x="0" y="1684727"/>
                    <a:pt x="0" y="1800747"/>
                  </a:cubicBezTo>
                  <a:cubicBezTo>
                    <a:pt x="0" y="1927373"/>
                    <a:pt x="13593" y="2053999"/>
                    <a:pt x="40779" y="2180625"/>
                  </a:cubicBezTo>
                  <a:cubicBezTo>
                    <a:pt x="169014" y="2207470"/>
                    <a:pt x="297250" y="2220892"/>
                    <a:pt x="425486" y="2220892"/>
                  </a:cubicBezTo>
                  <a:cubicBezTo>
                    <a:pt x="542981" y="2220892"/>
                    <a:pt x="649352" y="2173866"/>
                    <a:pt x="726350" y="2097834"/>
                  </a:cubicBezTo>
                  <a:lnTo>
                    <a:pt x="1720113" y="1104071"/>
                  </a:lnTo>
                  <a:lnTo>
                    <a:pt x="1787497" y="1036687"/>
                  </a:lnTo>
                  <a:lnTo>
                    <a:pt x="2226233" y="597951"/>
                  </a:lnTo>
                  <a:close/>
                </a:path>
              </a:pathLst>
            </a:custGeom>
            <a:solidFill>
              <a:srgbClr val="7DC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E4079930-EB6C-4AF7-90E2-88041B969FF6}"/>
                </a:ext>
              </a:extLst>
            </p:cNvPr>
            <p:cNvGrpSpPr/>
            <p:nvPr/>
          </p:nvGrpSpPr>
          <p:grpSpPr>
            <a:xfrm>
              <a:off x="44140" y="1741226"/>
              <a:ext cx="2039002" cy="593548"/>
              <a:chOff x="1086929" y="953614"/>
              <a:chExt cx="2263992" cy="659042"/>
            </a:xfrm>
          </p:grpSpPr>
          <p:sp>
            <p:nvSpPr>
              <p:cNvPr id="45" name="TextBox 44">
                <a:extLst>
                  <a:ext uri="{FF2B5EF4-FFF2-40B4-BE49-F238E27FC236}">
                    <a16:creationId xmlns:a16="http://schemas.microsoft.com/office/drawing/2014/main" id="{D7D7E0A9-3C46-4998-9896-BB5B86185548}"/>
                  </a:ext>
                </a:extLst>
              </p:cNvPr>
              <p:cNvSpPr txBox="1"/>
              <p:nvPr/>
            </p:nvSpPr>
            <p:spPr>
              <a:xfrm>
                <a:off x="1086929" y="953614"/>
                <a:ext cx="781521"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01.</a:t>
                </a:r>
              </a:p>
            </p:txBody>
          </p:sp>
          <p:sp>
            <p:nvSpPr>
              <p:cNvPr id="46" name="TextBox 45">
                <a:extLst>
                  <a:ext uri="{FF2B5EF4-FFF2-40B4-BE49-F238E27FC236}">
                    <a16:creationId xmlns:a16="http://schemas.microsoft.com/office/drawing/2014/main" id="{D1613AA5-531C-44AE-9993-9156EFC6CD98}"/>
                  </a:ext>
                </a:extLst>
              </p:cNvPr>
              <p:cNvSpPr txBox="1"/>
              <p:nvPr/>
            </p:nvSpPr>
            <p:spPr>
              <a:xfrm>
                <a:off x="1850337" y="1236745"/>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Company</a:t>
                </a:r>
              </a:p>
            </p:txBody>
          </p:sp>
          <p:sp>
            <p:nvSpPr>
              <p:cNvPr id="47" name="TextBox 46">
                <a:extLst>
                  <a:ext uri="{FF2B5EF4-FFF2-40B4-BE49-F238E27FC236}">
                    <a16:creationId xmlns:a16="http://schemas.microsoft.com/office/drawing/2014/main" id="{7D8A7B71-7532-4C61-99D0-45AF45672EBB}"/>
                  </a:ext>
                </a:extLst>
              </p:cNvPr>
              <p:cNvSpPr txBox="1"/>
              <p:nvPr/>
            </p:nvSpPr>
            <p:spPr>
              <a:xfrm>
                <a:off x="1850337" y="953614"/>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Single</a:t>
                </a:r>
              </a:p>
            </p:txBody>
          </p:sp>
        </p:grpSp>
      </p:grpSp>
      <p:grpSp>
        <p:nvGrpSpPr>
          <p:cNvPr id="3" name="Group 2">
            <a:extLst>
              <a:ext uri="{FF2B5EF4-FFF2-40B4-BE49-F238E27FC236}">
                <a16:creationId xmlns:a16="http://schemas.microsoft.com/office/drawing/2014/main" id="{4071AD03-7707-4374-B2A6-E67DB4AC2447}"/>
              </a:ext>
            </a:extLst>
          </p:cNvPr>
          <p:cNvGrpSpPr/>
          <p:nvPr/>
        </p:nvGrpSpPr>
        <p:grpSpPr>
          <a:xfrm>
            <a:off x="2542796" y="991302"/>
            <a:ext cx="1937575" cy="1649626"/>
            <a:chOff x="2516420" y="1208116"/>
            <a:chExt cx="1937575" cy="1649626"/>
          </a:xfrm>
        </p:grpSpPr>
        <p:sp>
          <p:nvSpPr>
            <p:cNvPr id="48" name="Freeform: Shape 47">
              <a:extLst>
                <a:ext uri="{FF2B5EF4-FFF2-40B4-BE49-F238E27FC236}">
                  <a16:creationId xmlns:a16="http://schemas.microsoft.com/office/drawing/2014/main" id="{47E49F02-A6EB-4404-A615-9E677611B380}"/>
                </a:ext>
              </a:extLst>
            </p:cNvPr>
            <p:cNvSpPr/>
            <p:nvPr/>
          </p:nvSpPr>
          <p:spPr>
            <a:xfrm rot="18900000" flipH="1">
              <a:off x="2589784" y="1208116"/>
              <a:ext cx="1649626" cy="1649626"/>
            </a:xfrm>
            <a:custGeom>
              <a:avLst/>
              <a:gdLst>
                <a:gd name="connsiteX0" fmla="*/ 1193323 w 1910555"/>
                <a:gd name="connsiteY0" fmla="*/ 124622 h 1910555"/>
                <a:gd name="connsiteX1" fmla="*/ 1171088 w 1910555"/>
                <a:gd name="connsiteY1" fmla="*/ 151913 h 1910555"/>
                <a:gd name="connsiteX2" fmla="*/ 151913 w 1910555"/>
                <a:gd name="connsiteY2" fmla="*/ 1171088 h 1910555"/>
                <a:gd name="connsiteX3" fmla="*/ 124622 w 1910555"/>
                <a:gd name="connsiteY3" fmla="*/ 1193323 h 1910555"/>
                <a:gd name="connsiteX4" fmla="*/ 0 w 1910555"/>
                <a:gd name="connsiteY4" fmla="*/ 1490410 h 1910555"/>
                <a:gd name="connsiteX5" fmla="*/ 40779 w 1910555"/>
                <a:gd name="connsiteY5" fmla="*/ 1870288 h 1910555"/>
                <a:gd name="connsiteX6" fmla="*/ 425486 w 1910555"/>
                <a:gd name="connsiteY6" fmla="*/ 1910555 h 1910555"/>
                <a:gd name="connsiteX7" fmla="*/ 726350 w 1910555"/>
                <a:gd name="connsiteY7" fmla="*/ 1787497 h 1910555"/>
                <a:gd name="connsiteX8" fmla="*/ 732584 w 1910555"/>
                <a:gd name="connsiteY8" fmla="*/ 1780037 h 1910555"/>
                <a:gd name="connsiteX9" fmla="*/ 1780037 w 1910555"/>
                <a:gd name="connsiteY9" fmla="*/ 732584 h 1910555"/>
                <a:gd name="connsiteX10" fmla="*/ 1787497 w 1910555"/>
                <a:gd name="connsiteY10" fmla="*/ 726350 h 1910555"/>
                <a:gd name="connsiteX11" fmla="*/ 1910555 w 1910555"/>
                <a:gd name="connsiteY11" fmla="*/ 425486 h 1910555"/>
                <a:gd name="connsiteX12" fmla="*/ 1870288 w 1910555"/>
                <a:gd name="connsiteY12" fmla="*/ 40779 h 1910555"/>
                <a:gd name="connsiteX13" fmla="*/ 1490410 w 1910555"/>
                <a:gd name="connsiteY13" fmla="*/ 0 h 1910555"/>
                <a:gd name="connsiteX14" fmla="*/ 1193323 w 1910555"/>
                <a:gd name="connsiteY14" fmla="*/ 124622 h 1910555"/>
                <a:gd name="connsiteX0" fmla="*/ 1193323 w 1910555"/>
                <a:gd name="connsiteY0" fmla="*/ 124622 h 1910555"/>
                <a:gd name="connsiteX1" fmla="*/ 1171088 w 1910555"/>
                <a:gd name="connsiteY1" fmla="*/ 151913 h 1910555"/>
                <a:gd name="connsiteX2" fmla="*/ 124622 w 1910555"/>
                <a:gd name="connsiteY2" fmla="*/ 1193323 h 1910555"/>
                <a:gd name="connsiteX3" fmla="*/ 0 w 1910555"/>
                <a:gd name="connsiteY3" fmla="*/ 1490410 h 1910555"/>
                <a:gd name="connsiteX4" fmla="*/ 40779 w 1910555"/>
                <a:gd name="connsiteY4" fmla="*/ 1870288 h 1910555"/>
                <a:gd name="connsiteX5" fmla="*/ 425486 w 1910555"/>
                <a:gd name="connsiteY5" fmla="*/ 1910555 h 1910555"/>
                <a:gd name="connsiteX6" fmla="*/ 726350 w 1910555"/>
                <a:gd name="connsiteY6" fmla="*/ 1787497 h 1910555"/>
                <a:gd name="connsiteX7" fmla="*/ 732584 w 1910555"/>
                <a:gd name="connsiteY7" fmla="*/ 1780037 h 1910555"/>
                <a:gd name="connsiteX8" fmla="*/ 1780037 w 1910555"/>
                <a:gd name="connsiteY8" fmla="*/ 732584 h 1910555"/>
                <a:gd name="connsiteX9" fmla="*/ 1787497 w 1910555"/>
                <a:gd name="connsiteY9" fmla="*/ 726350 h 1910555"/>
                <a:gd name="connsiteX10" fmla="*/ 1910555 w 1910555"/>
                <a:gd name="connsiteY10" fmla="*/ 425486 h 1910555"/>
                <a:gd name="connsiteX11" fmla="*/ 1870288 w 1910555"/>
                <a:gd name="connsiteY11" fmla="*/ 40779 h 1910555"/>
                <a:gd name="connsiteX12" fmla="*/ 1490410 w 1910555"/>
                <a:gd name="connsiteY12" fmla="*/ 0 h 1910555"/>
                <a:gd name="connsiteX13" fmla="*/ 1193323 w 1910555"/>
                <a:gd name="connsiteY13"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732584 w 1910555"/>
                <a:gd name="connsiteY6" fmla="*/ 1780037 h 1910555"/>
                <a:gd name="connsiteX7" fmla="*/ 1780037 w 1910555"/>
                <a:gd name="connsiteY7" fmla="*/ 732584 h 1910555"/>
                <a:gd name="connsiteX8" fmla="*/ 1787497 w 1910555"/>
                <a:gd name="connsiteY8" fmla="*/ 726350 h 1910555"/>
                <a:gd name="connsiteX9" fmla="*/ 1910555 w 1910555"/>
                <a:gd name="connsiteY9" fmla="*/ 425486 h 1910555"/>
                <a:gd name="connsiteX10" fmla="*/ 1870288 w 1910555"/>
                <a:gd name="connsiteY10" fmla="*/ 40779 h 1910555"/>
                <a:gd name="connsiteX11" fmla="*/ 1490410 w 1910555"/>
                <a:gd name="connsiteY11" fmla="*/ 0 h 1910555"/>
                <a:gd name="connsiteX12" fmla="*/ 1193323 w 1910555"/>
                <a:gd name="connsiteY12"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0037 w 1910555"/>
                <a:gd name="connsiteY6" fmla="*/ 732584 h 1910555"/>
                <a:gd name="connsiteX7" fmla="*/ 1787497 w 1910555"/>
                <a:gd name="connsiteY7" fmla="*/ 726350 h 1910555"/>
                <a:gd name="connsiteX8" fmla="*/ 1910555 w 1910555"/>
                <a:gd name="connsiteY8" fmla="*/ 425486 h 1910555"/>
                <a:gd name="connsiteX9" fmla="*/ 1870288 w 1910555"/>
                <a:gd name="connsiteY9" fmla="*/ 40779 h 1910555"/>
                <a:gd name="connsiteX10" fmla="*/ 1490410 w 1910555"/>
                <a:gd name="connsiteY10" fmla="*/ 0 h 1910555"/>
                <a:gd name="connsiteX11" fmla="*/ 1193323 w 1910555"/>
                <a:gd name="connsiteY11"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7497 w 1910555"/>
                <a:gd name="connsiteY6" fmla="*/ 726350 h 1910555"/>
                <a:gd name="connsiteX7" fmla="*/ 1910555 w 1910555"/>
                <a:gd name="connsiteY7" fmla="*/ 425486 h 1910555"/>
                <a:gd name="connsiteX8" fmla="*/ 1870288 w 1910555"/>
                <a:gd name="connsiteY8" fmla="*/ 40779 h 1910555"/>
                <a:gd name="connsiteX9" fmla="*/ 1490410 w 1910555"/>
                <a:gd name="connsiteY9" fmla="*/ 0 h 1910555"/>
                <a:gd name="connsiteX10" fmla="*/ 1193323 w 1910555"/>
                <a:gd name="connsiteY10" fmla="*/ 124622 h 191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555" h="1910555">
                  <a:moveTo>
                    <a:pt x="1193323" y="124622"/>
                  </a:moveTo>
                  <a:lnTo>
                    <a:pt x="124622" y="1193323"/>
                  </a:lnTo>
                  <a:cubicBezTo>
                    <a:pt x="47624" y="1269354"/>
                    <a:pt x="0" y="1374390"/>
                    <a:pt x="0" y="1490410"/>
                  </a:cubicBezTo>
                  <a:cubicBezTo>
                    <a:pt x="0" y="1617036"/>
                    <a:pt x="13593" y="1743662"/>
                    <a:pt x="40779" y="1870288"/>
                  </a:cubicBezTo>
                  <a:cubicBezTo>
                    <a:pt x="169014" y="1897133"/>
                    <a:pt x="297250" y="1910555"/>
                    <a:pt x="425486" y="1910555"/>
                  </a:cubicBezTo>
                  <a:cubicBezTo>
                    <a:pt x="542981" y="1910555"/>
                    <a:pt x="649352" y="1863529"/>
                    <a:pt x="726350" y="1787497"/>
                  </a:cubicBezTo>
                  <a:lnTo>
                    <a:pt x="1787497" y="726350"/>
                  </a:lnTo>
                  <a:cubicBezTo>
                    <a:pt x="1863529" y="649352"/>
                    <a:pt x="1910555" y="542981"/>
                    <a:pt x="1910555" y="425486"/>
                  </a:cubicBezTo>
                  <a:cubicBezTo>
                    <a:pt x="1910555" y="297250"/>
                    <a:pt x="1897133" y="169014"/>
                    <a:pt x="1870288" y="40779"/>
                  </a:cubicBezTo>
                  <a:cubicBezTo>
                    <a:pt x="1743662" y="13593"/>
                    <a:pt x="1617036" y="0"/>
                    <a:pt x="1490410" y="0"/>
                  </a:cubicBezTo>
                  <a:cubicBezTo>
                    <a:pt x="1374390" y="0"/>
                    <a:pt x="1269354" y="47624"/>
                    <a:pt x="1193323" y="124622"/>
                  </a:cubicBezTo>
                  <a:close/>
                </a:path>
              </a:pathLst>
            </a:custGeom>
            <a:solidFill>
              <a:srgbClr val="00A5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B7653959-B427-450E-BA2D-72BB4E2527C8}"/>
                </a:ext>
              </a:extLst>
            </p:cNvPr>
            <p:cNvGrpSpPr/>
            <p:nvPr/>
          </p:nvGrpSpPr>
          <p:grpSpPr>
            <a:xfrm>
              <a:off x="2516420" y="1741226"/>
              <a:ext cx="1937575" cy="593548"/>
              <a:chOff x="1086929" y="953614"/>
              <a:chExt cx="2151373" cy="659042"/>
            </a:xfrm>
          </p:grpSpPr>
          <p:sp>
            <p:nvSpPr>
              <p:cNvPr id="42" name="TextBox 41">
                <a:extLst>
                  <a:ext uri="{FF2B5EF4-FFF2-40B4-BE49-F238E27FC236}">
                    <a16:creationId xmlns:a16="http://schemas.microsoft.com/office/drawing/2014/main" id="{8E3B093C-57E1-4A58-8115-290F7A9E72D2}"/>
                  </a:ext>
                </a:extLst>
              </p:cNvPr>
              <p:cNvSpPr txBox="1"/>
              <p:nvPr/>
            </p:nvSpPr>
            <p:spPr>
              <a:xfrm>
                <a:off x="1086929" y="953614"/>
                <a:ext cx="781521"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02.</a:t>
                </a:r>
              </a:p>
            </p:txBody>
          </p:sp>
          <p:sp>
            <p:nvSpPr>
              <p:cNvPr id="43" name="TextBox 42">
                <a:extLst>
                  <a:ext uri="{FF2B5EF4-FFF2-40B4-BE49-F238E27FC236}">
                    <a16:creationId xmlns:a16="http://schemas.microsoft.com/office/drawing/2014/main" id="{C3253E09-36D3-4E40-8200-3C29403C6E2F}"/>
                  </a:ext>
                </a:extLst>
              </p:cNvPr>
              <p:cNvSpPr txBox="1"/>
              <p:nvPr/>
            </p:nvSpPr>
            <p:spPr>
              <a:xfrm>
                <a:off x="1737718" y="1236745"/>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Companies</a:t>
                </a:r>
              </a:p>
            </p:txBody>
          </p:sp>
          <p:sp>
            <p:nvSpPr>
              <p:cNvPr id="44" name="TextBox 43">
                <a:extLst>
                  <a:ext uri="{FF2B5EF4-FFF2-40B4-BE49-F238E27FC236}">
                    <a16:creationId xmlns:a16="http://schemas.microsoft.com/office/drawing/2014/main" id="{38E4A367-2438-4502-B0CD-0EC27501F5D4}"/>
                  </a:ext>
                </a:extLst>
              </p:cNvPr>
              <p:cNvSpPr txBox="1"/>
              <p:nvPr/>
            </p:nvSpPr>
            <p:spPr>
              <a:xfrm>
                <a:off x="1737718" y="953614"/>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Many</a:t>
                </a:r>
              </a:p>
            </p:txBody>
          </p:sp>
        </p:grpSp>
      </p:grpSp>
      <p:grpSp>
        <p:nvGrpSpPr>
          <p:cNvPr id="58" name="Group 57">
            <a:extLst>
              <a:ext uri="{FF2B5EF4-FFF2-40B4-BE49-F238E27FC236}">
                <a16:creationId xmlns:a16="http://schemas.microsoft.com/office/drawing/2014/main" id="{AEE6D702-464F-45DB-B6FE-8CB350C3DEAC}"/>
              </a:ext>
            </a:extLst>
          </p:cNvPr>
          <p:cNvGrpSpPr/>
          <p:nvPr/>
        </p:nvGrpSpPr>
        <p:grpSpPr>
          <a:xfrm>
            <a:off x="7017923" y="856648"/>
            <a:ext cx="2099969" cy="1922191"/>
            <a:chOff x="6991547" y="1073462"/>
            <a:chExt cx="2099969" cy="1922191"/>
          </a:xfrm>
        </p:grpSpPr>
        <p:sp>
          <p:nvSpPr>
            <p:cNvPr id="54" name="Freeform: Shape 53">
              <a:extLst>
                <a:ext uri="{FF2B5EF4-FFF2-40B4-BE49-F238E27FC236}">
                  <a16:creationId xmlns:a16="http://schemas.microsoft.com/office/drawing/2014/main" id="{7F0A4CB1-A8B8-40A3-BFF6-AF95183828EE}"/>
                </a:ext>
              </a:extLst>
            </p:cNvPr>
            <p:cNvSpPr/>
            <p:nvPr/>
          </p:nvSpPr>
          <p:spPr>
            <a:xfrm rot="2700000">
              <a:off x="7171631" y="1075768"/>
              <a:ext cx="1922191" cy="1917579"/>
            </a:xfrm>
            <a:custGeom>
              <a:avLst/>
              <a:gdLst>
                <a:gd name="connsiteX0" fmla="*/ 1628282 w 2226233"/>
                <a:gd name="connsiteY0" fmla="*/ 0 h 2220892"/>
                <a:gd name="connsiteX1" fmla="*/ 1193323 w 2226233"/>
                <a:gd name="connsiteY1" fmla="*/ 434959 h 2220892"/>
                <a:gd name="connsiteX2" fmla="*/ 1118385 w 2226233"/>
                <a:gd name="connsiteY2" fmla="*/ 509897 h 2220892"/>
                <a:gd name="connsiteX3" fmla="*/ 124622 w 2226233"/>
                <a:gd name="connsiteY3" fmla="*/ 1503660 h 2220892"/>
                <a:gd name="connsiteX4" fmla="*/ 0 w 2226233"/>
                <a:gd name="connsiteY4" fmla="*/ 1800747 h 2220892"/>
                <a:gd name="connsiteX5" fmla="*/ 40779 w 2226233"/>
                <a:gd name="connsiteY5" fmla="*/ 2180625 h 2220892"/>
                <a:gd name="connsiteX6" fmla="*/ 425486 w 2226233"/>
                <a:gd name="connsiteY6" fmla="*/ 2220892 h 2220892"/>
                <a:gd name="connsiteX7" fmla="*/ 726350 w 2226233"/>
                <a:gd name="connsiteY7" fmla="*/ 2097834 h 2220892"/>
                <a:gd name="connsiteX8" fmla="*/ 1720113 w 2226233"/>
                <a:gd name="connsiteY8" fmla="*/ 1104071 h 2220892"/>
                <a:gd name="connsiteX9" fmla="*/ 1787497 w 2226233"/>
                <a:gd name="connsiteY9" fmla="*/ 1036687 h 2220892"/>
                <a:gd name="connsiteX10" fmla="*/ 2226233 w 2226233"/>
                <a:gd name="connsiteY10" fmla="*/ 597951 h 22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233" h="2220892">
                  <a:moveTo>
                    <a:pt x="1628282" y="0"/>
                  </a:moveTo>
                  <a:lnTo>
                    <a:pt x="1193323" y="434959"/>
                  </a:lnTo>
                  <a:lnTo>
                    <a:pt x="1118385" y="509897"/>
                  </a:lnTo>
                  <a:lnTo>
                    <a:pt x="124622" y="1503660"/>
                  </a:lnTo>
                  <a:cubicBezTo>
                    <a:pt x="47624" y="1579691"/>
                    <a:pt x="0" y="1684727"/>
                    <a:pt x="0" y="1800747"/>
                  </a:cubicBezTo>
                  <a:cubicBezTo>
                    <a:pt x="0" y="1927373"/>
                    <a:pt x="13593" y="2053999"/>
                    <a:pt x="40779" y="2180625"/>
                  </a:cubicBezTo>
                  <a:cubicBezTo>
                    <a:pt x="169014" y="2207470"/>
                    <a:pt x="297250" y="2220892"/>
                    <a:pt x="425486" y="2220892"/>
                  </a:cubicBezTo>
                  <a:cubicBezTo>
                    <a:pt x="542981" y="2220892"/>
                    <a:pt x="649352" y="2173866"/>
                    <a:pt x="726350" y="2097834"/>
                  </a:cubicBezTo>
                  <a:lnTo>
                    <a:pt x="1720113" y="1104071"/>
                  </a:lnTo>
                  <a:lnTo>
                    <a:pt x="1787497" y="1036687"/>
                  </a:lnTo>
                  <a:lnTo>
                    <a:pt x="2226233" y="597951"/>
                  </a:lnTo>
                  <a:close/>
                </a:path>
              </a:pathLst>
            </a:custGeom>
            <a:solidFill>
              <a:srgbClr val="A539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B7E75746-D4C1-4694-B008-9F99320A78AB}"/>
                </a:ext>
              </a:extLst>
            </p:cNvPr>
            <p:cNvGrpSpPr/>
            <p:nvPr/>
          </p:nvGrpSpPr>
          <p:grpSpPr>
            <a:xfrm>
              <a:off x="6991547" y="1741226"/>
              <a:ext cx="2089088" cy="593548"/>
              <a:chOff x="1086929" y="953614"/>
              <a:chExt cx="2319604" cy="659042"/>
            </a:xfrm>
          </p:grpSpPr>
          <p:sp>
            <p:nvSpPr>
              <p:cNvPr id="39" name="TextBox 38">
                <a:extLst>
                  <a:ext uri="{FF2B5EF4-FFF2-40B4-BE49-F238E27FC236}">
                    <a16:creationId xmlns:a16="http://schemas.microsoft.com/office/drawing/2014/main" id="{C95ABC8A-2593-452E-9474-15F0E06C6F4E}"/>
                  </a:ext>
                </a:extLst>
              </p:cNvPr>
              <p:cNvSpPr txBox="1"/>
              <p:nvPr/>
            </p:nvSpPr>
            <p:spPr>
              <a:xfrm>
                <a:off x="1086929" y="953614"/>
                <a:ext cx="781521"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04.</a:t>
                </a:r>
              </a:p>
            </p:txBody>
          </p:sp>
          <p:sp>
            <p:nvSpPr>
              <p:cNvPr id="40" name="TextBox 39">
                <a:extLst>
                  <a:ext uri="{FF2B5EF4-FFF2-40B4-BE49-F238E27FC236}">
                    <a16:creationId xmlns:a16="http://schemas.microsoft.com/office/drawing/2014/main" id="{F41E464D-4AAF-4A43-865E-7D0212B50621}"/>
                  </a:ext>
                </a:extLst>
              </p:cNvPr>
              <p:cNvSpPr txBox="1"/>
              <p:nvPr/>
            </p:nvSpPr>
            <p:spPr>
              <a:xfrm>
                <a:off x="1819857" y="1236745"/>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Areas</a:t>
                </a:r>
              </a:p>
            </p:txBody>
          </p:sp>
          <p:sp>
            <p:nvSpPr>
              <p:cNvPr id="41" name="TextBox 40">
                <a:extLst>
                  <a:ext uri="{FF2B5EF4-FFF2-40B4-BE49-F238E27FC236}">
                    <a16:creationId xmlns:a16="http://schemas.microsoft.com/office/drawing/2014/main" id="{C1DF83FF-EE6A-4407-9796-555F2B01F246}"/>
                  </a:ext>
                </a:extLst>
              </p:cNvPr>
              <p:cNvSpPr txBox="1"/>
              <p:nvPr/>
            </p:nvSpPr>
            <p:spPr>
              <a:xfrm>
                <a:off x="1819856" y="953614"/>
                <a:ext cx="1586677"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Geographical</a:t>
                </a:r>
              </a:p>
            </p:txBody>
          </p:sp>
        </p:grpSp>
      </p:grpSp>
      <p:grpSp>
        <p:nvGrpSpPr>
          <p:cNvPr id="4" name="Group 3">
            <a:extLst>
              <a:ext uri="{FF2B5EF4-FFF2-40B4-BE49-F238E27FC236}">
                <a16:creationId xmlns:a16="http://schemas.microsoft.com/office/drawing/2014/main" id="{6A8FE3AD-7C73-4168-AD10-809696E0F986}"/>
              </a:ext>
            </a:extLst>
          </p:cNvPr>
          <p:cNvGrpSpPr/>
          <p:nvPr/>
        </p:nvGrpSpPr>
        <p:grpSpPr>
          <a:xfrm>
            <a:off x="4678412" y="991301"/>
            <a:ext cx="1958163" cy="1649626"/>
            <a:chOff x="4652036" y="1208115"/>
            <a:chExt cx="1958163" cy="1649626"/>
          </a:xfrm>
        </p:grpSpPr>
        <p:sp>
          <p:nvSpPr>
            <p:cNvPr id="49" name="Freeform: Shape 48">
              <a:extLst>
                <a:ext uri="{FF2B5EF4-FFF2-40B4-BE49-F238E27FC236}">
                  <a16:creationId xmlns:a16="http://schemas.microsoft.com/office/drawing/2014/main" id="{9EB6B698-58BF-4835-9F0C-E31C673043C2}"/>
                </a:ext>
              </a:extLst>
            </p:cNvPr>
            <p:cNvSpPr/>
            <p:nvPr/>
          </p:nvSpPr>
          <p:spPr>
            <a:xfrm rot="18900000" flipH="1">
              <a:off x="4828721" y="1208115"/>
              <a:ext cx="1649626" cy="1649626"/>
            </a:xfrm>
            <a:custGeom>
              <a:avLst/>
              <a:gdLst>
                <a:gd name="connsiteX0" fmla="*/ 1193323 w 1910555"/>
                <a:gd name="connsiteY0" fmla="*/ 124622 h 1910555"/>
                <a:gd name="connsiteX1" fmla="*/ 1171088 w 1910555"/>
                <a:gd name="connsiteY1" fmla="*/ 151913 h 1910555"/>
                <a:gd name="connsiteX2" fmla="*/ 151913 w 1910555"/>
                <a:gd name="connsiteY2" fmla="*/ 1171088 h 1910555"/>
                <a:gd name="connsiteX3" fmla="*/ 124622 w 1910555"/>
                <a:gd name="connsiteY3" fmla="*/ 1193323 h 1910555"/>
                <a:gd name="connsiteX4" fmla="*/ 0 w 1910555"/>
                <a:gd name="connsiteY4" fmla="*/ 1490410 h 1910555"/>
                <a:gd name="connsiteX5" fmla="*/ 40779 w 1910555"/>
                <a:gd name="connsiteY5" fmla="*/ 1870288 h 1910555"/>
                <a:gd name="connsiteX6" fmla="*/ 425486 w 1910555"/>
                <a:gd name="connsiteY6" fmla="*/ 1910555 h 1910555"/>
                <a:gd name="connsiteX7" fmla="*/ 726350 w 1910555"/>
                <a:gd name="connsiteY7" fmla="*/ 1787497 h 1910555"/>
                <a:gd name="connsiteX8" fmla="*/ 732584 w 1910555"/>
                <a:gd name="connsiteY8" fmla="*/ 1780037 h 1910555"/>
                <a:gd name="connsiteX9" fmla="*/ 1780037 w 1910555"/>
                <a:gd name="connsiteY9" fmla="*/ 732584 h 1910555"/>
                <a:gd name="connsiteX10" fmla="*/ 1787497 w 1910555"/>
                <a:gd name="connsiteY10" fmla="*/ 726350 h 1910555"/>
                <a:gd name="connsiteX11" fmla="*/ 1910555 w 1910555"/>
                <a:gd name="connsiteY11" fmla="*/ 425486 h 1910555"/>
                <a:gd name="connsiteX12" fmla="*/ 1870288 w 1910555"/>
                <a:gd name="connsiteY12" fmla="*/ 40779 h 1910555"/>
                <a:gd name="connsiteX13" fmla="*/ 1490410 w 1910555"/>
                <a:gd name="connsiteY13" fmla="*/ 0 h 1910555"/>
                <a:gd name="connsiteX14" fmla="*/ 1193323 w 1910555"/>
                <a:gd name="connsiteY14" fmla="*/ 124622 h 1910555"/>
                <a:gd name="connsiteX0" fmla="*/ 1193323 w 1910555"/>
                <a:gd name="connsiteY0" fmla="*/ 124622 h 1910555"/>
                <a:gd name="connsiteX1" fmla="*/ 1171088 w 1910555"/>
                <a:gd name="connsiteY1" fmla="*/ 151913 h 1910555"/>
                <a:gd name="connsiteX2" fmla="*/ 124622 w 1910555"/>
                <a:gd name="connsiteY2" fmla="*/ 1193323 h 1910555"/>
                <a:gd name="connsiteX3" fmla="*/ 0 w 1910555"/>
                <a:gd name="connsiteY3" fmla="*/ 1490410 h 1910555"/>
                <a:gd name="connsiteX4" fmla="*/ 40779 w 1910555"/>
                <a:gd name="connsiteY4" fmla="*/ 1870288 h 1910555"/>
                <a:gd name="connsiteX5" fmla="*/ 425486 w 1910555"/>
                <a:gd name="connsiteY5" fmla="*/ 1910555 h 1910555"/>
                <a:gd name="connsiteX6" fmla="*/ 726350 w 1910555"/>
                <a:gd name="connsiteY6" fmla="*/ 1787497 h 1910555"/>
                <a:gd name="connsiteX7" fmla="*/ 732584 w 1910555"/>
                <a:gd name="connsiteY7" fmla="*/ 1780037 h 1910555"/>
                <a:gd name="connsiteX8" fmla="*/ 1780037 w 1910555"/>
                <a:gd name="connsiteY8" fmla="*/ 732584 h 1910555"/>
                <a:gd name="connsiteX9" fmla="*/ 1787497 w 1910555"/>
                <a:gd name="connsiteY9" fmla="*/ 726350 h 1910555"/>
                <a:gd name="connsiteX10" fmla="*/ 1910555 w 1910555"/>
                <a:gd name="connsiteY10" fmla="*/ 425486 h 1910555"/>
                <a:gd name="connsiteX11" fmla="*/ 1870288 w 1910555"/>
                <a:gd name="connsiteY11" fmla="*/ 40779 h 1910555"/>
                <a:gd name="connsiteX12" fmla="*/ 1490410 w 1910555"/>
                <a:gd name="connsiteY12" fmla="*/ 0 h 1910555"/>
                <a:gd name="connsiteX13" fmla="*/ 1193323 w 1910555"/>
                <a:gd name="connsiteY13"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732584 w 1910555"/>
                <a:gd name="connsiteY6" fmla="*/ 1780037 h 1910555"/>
                <a:gd name="connsiteX7" fmla="*/ 1780037 w 1910555"/>
                <a:gd name="connsiteY7" fmla="*/ 732584 h 1910555"/>
                <a:gd name="connsiteX8" fmla="*/ 1787497 w 1910555"/>
                <a:gd name="connsiteY8" fmla="*/ 726350 h 1910555"/>
                <a:gd name="connsiteX9" fmla="*/ 1910555 w 1910555"/>
                <a:gd name="connsiteY9" fmla="*/ 425486 h 1910555"/>
                <a:gd name="connsiteX10" fmla="*/ 1870288 w 1910555"/>
                <a:gd name="connsiteY10" fmla="*/ 40779 h 1910555"/>
                <a:gd name="connsiteX11" fmla="*/ 1490410 w 1910555"/>
                <a:gd name="connsiteY11" fmla="*/ 0 h 1910555"/>
                <a:gd name="connsiteX12" fmla="*/ 1193323 w 1910555"/>
                <a:gd name="connsiteY12"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0037 w 1910555"/>
                <a:gd name="connsiteY6" fmla="*/ 732584 h 1910555"/>
                <a:gd name="connsiteX7" fmla="*/ 1787497 w 1910555"/>
                <a:gd name="connsiteY7" fmla="*/ 726350 h 1910555"/>
                <a:gd name="connsiteX8" fmla="*/ 1910555 w 1910555"/>
                <a:gd name="connsiteY8" fmla="*/ 425486 h 1910555"/>
                <a:gd name="connsiteX9" fmla="*/ 1870288 w 1910555"/>
                <a:gd name="connsiteY9" fmla="*/ 40779 h 1910555"/>
                <a:gd name="connsiteX10" fmla="*/ 1490410 w 1910555"/>
                <a:gd name="connsiteY10" fmla="*/ 0 h 1910555"/>
                <a:gd name="connsiteX11" fmla="*/ 1193323 w 1910555"/>
                <a:gd name="connsiteY11" fmla="*/ 124622 h 1910555"/>
                <a:gd name="connsiteX0" fmla="*/ 1193323 w 1910555"/>
                <a:gd name="connsiteY0" fmla="*/ 124622 h 1910555"/>
                <a:gd name="connsiteX1" fmla="*/ 124622 w 1910555"/>
                <a:gd name="connsiteY1" fmla="*/ 1193323 h 1910555"/>
                <a:gd name="connsiteX2" fmla="*/ 0 w 1910555"/>
                <a:gd name="connsiteY2" fmla="*/ 1490410 h 1910555"/>
                <a:gd name="connsiteX3" fmla="*/ 40779 w 1910555"/>
                <a:gd name="connsiteY3" fmla="*/ 1870288 h 1910555"/>
                <a:gd name="connsiteX4" fmla="*/ 425486 w 1910555"/>
                <a:gd name="connsiteY4" fmla="*/ 1910555 h 1910555"/>
                <a:gd name="connsiteX5" fmla="*/ 726350 w 1910555"/>
                <a:gd name="connsiteY5" fmla="*/ 1787497 h 1910555"/>
                <a:gd name="connsiteX6" fmla="*/ 1787497 w 1910555"/>
                <a:gd name="connsiteY6" fmla="*/ 726350 h 1910555"/>
                <a:gd name="connsiteX7" fmla="*/ 1910555 w 1910555"/>
                <a:gd name="connsiteY7" fmla="*/ 425486 h 1910555"/>
                <a:gd name="connsiteX8" fmla="*/ 1870288 w 1910555"/>
                <a:gd name="connsiteY8" fmla="*/ 40779 h 1910555"/>
                <a:gd name="connsiteX9" fmla="*/ 1490410 w 1910555"/>
                <a:gd name="connsiteY9" fmla="*/ 0 h 1910555"/>
                <a:gd name="connsiteX10" fmla="*/ 1193323 w 1910555"/>
                <a:gd name="connsiteY10" fmla="*/ 124622 h 191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555" h="1910555">
                  <a:moveTo>
                    <a:pt x="1193323" y="124622"/>
                  </a:moveTo>
                  <a:lnTo>
                    <a:pt x="124622" y="1193323"/>
                  </a:lnTo>
                  <a:cubicBezTo>
                    <a:pt x="47624" y="1269354"/>
                    <a:pt x="0" y="1374390"/>
                    <a:pt x="0" y="1490410"/>
                  </a:cubicBezTo>
                  <a:cubicBezTo>
                    <a:pt x="0" y="1617036"/>
                    <a:pt x="13593" y="1743662"/>
                    <a:pt x="40779" y="1870288"/>
                  </a:cubicBezTo>
                  <a:cubicBezTo>
                    <a:pt x="169014" y="1897133"/>
                    <a:pt x="297250" y="1910555"/>
                    <a:pt x="425486" y="1910555"/>
                  </a:cubicBezTo>
                  <a:cubicBezTo>
                    <a:pt x="542981" y="1910555"/>
                    <a:pt x="649352" y="1863529"/>
                    <a:pt x="726350" y="1787497"/>
                  </a:cubicBezTo>
                  <a:lnTo>
                    <a:pt x="1787497" y="726350"/>
                  </a:lnTo>
                  <a:cubicBezTo>
                    <a:pt x="1863529" y="649352"/>
                    <a:pt x="1910555" y="542981"/>
                    <a:pt x="1910555" y="425486"/>
                  </a:cubicBezTo>
                  <a:cubicBezTo>
                    <a:pt x="1910555" y="297250"/>
                    <a:pt x="1897133" y="169014"/>
                    <a:pt x="1870288" y="40779"/>
                  </a:cubicBezTo>
                  <a:cubicBezTo>
                    <a:pt x="1743662" y="13593"/>
                    <a:pt x="1617036" y="0"/>
                    <a:pt x="1490410" y="0"/>
                  </a:cubicBezTo>
                  <a:cubicBezTo>
                    <a:pt x="1374390" y="0"/>
                    <a:pt x="1269354" y="47624"/>
                    <a:pt x="1193323" y="124622"/>
                  </a:cubicBezTo>
                  <a:close/>
                </a:path>
              </a:pathLst>
            </a:custGeom>
            <a:solidFill>
              <a:srgbClr val="9875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id="{06563E17-A0B4-47AA-86C5-014E727FBA3C}"/>
                </a:ext>
              </a:extLst>
            </p:cNvPr>
            <p:cNvGrpSpPr/>
            <p:nvPr/>
          </p:nvGrpSpPr>
          <p:grpSpPr>
            <a:xfrm>
              <a:off x="4652036" y="1741226"/>
              <a:ext cx="1958163" cy="593548"/>
              <a:chOff x="1086929" y="953614"/>
              <a:chExt cx="2174233" cy="659042"/>
            </a:xfrm>
          </p:grpSpPr>
          <p:sp>
            <p:nvSpPr>
              <p:cNvPr id="36" name="TextBox 35">
                <a:extLst>
                  <a:ext uri="{FF2B5EF4-FFF2-40B4-BE49-F238E27FC236}">
                    <a16:creationId xmlns:a16="http://schemas.microsoft.com/office/drawing/2014/main" id="{DA6E7CE9-9D27-4329-9BE4-8D2409185F5D}"/>
                  </a:ext>
                </a:extLst>
              </p:cNvPr>
              <p:cNvSpPr txBox="1"/>
              <p:nvPr/>
            </p:nvSpPr>
            <p:spPr>
              <a:xfrm>
                <a:off x="1086929" y="953614"/>
                <a:ext cx="781521" cy="64633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03.</a:t>
                </a:r>
              </a:p>
            </p:txBody>
          </p:sp>
          <p:sp>
            <p:nvSpPr>
              <p:cNvPr id="37" name="TextBox 36">
                <a:extLst>
                  <a:ext uri="{FF2B5EF4-FFF2-40B4-BE49-F238E27FC236}">
                    <a16:creationId xmlns:a16="http://schemas.microsoft.com/office/drawing/2014/main" id="{8D1FF4CF-787F-4B9B-85B6-4AE418906BB0}"/>
                  </a:ext>
                </a:extLst>
              </p:cNvPr>
              <p:cNvSpPr txBox="1"/>
              <p:nvPr/>
            </p:nvSpPr>
            <p:spPr>
              <a:xfrm>
                <a:off x="1760578" y="1236745"/>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Sectors</a:t>
                </a:r>
              </a:p>
            </p:txBody>
          </p:sp>
          <p:sp>
            <p:nvSpPr>
              <p:cNvPr id="38" name="TextBox 37">
                <a:extLst>
                  <a:ext uri="{FF2B5EF4-FFF2-40B4-BE49-F238E27FC236}">
                    <a16:creationId xmlns:a16="http://schemas.microsoft.com/office/drawing/2014/main" id="{5DCC5328-FB4E-49BA-823A-04B6C9E42580}"/>
                  </a:ext>
                </a:extLst>
              </p:cNvPr>
              <p:cNvSpPr txBox="1"/>
              <p:nvPr/>
            </p:nvSpPr>
            <p:spPr>
              <a:xfrm>
                <a:off x="1760578" y="953614"/>
                <a:ext cx="1500584" cy="375911"/>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ヒラギノ角ゴ Pro W3"/>
                  </a:rPr>
                  <a:t>Many</a:t>
                </a:r>
              </a:p>
            </p:txBody>
          </p:sp>
        </p:grpSp>
      </p:grpSp>
      <p:pic>
        <p:nvPicPr>
          <p:cNvPr id="9" name="Graphic 8" descr="City">
            <a:extLst>
              <a:ext uri="{FF2B5EF4-FFF2-40B4-BE49-F238E27FC236}">
                <a16:creationId xmlns:a16="http://schemas.microsoft.com/office/drawing/2014/main" id="{2BB11255-6FB6-4880-B160-7E4EA6994A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6241" y="2348519"/>
            <a:ext cx="823529" cy="823529"/>
          </a:xfrm>
          <a:prstGeom prst="rect">
            <a:avLst/>
          </a:prstGeom>
        </p:spPr>
      </p:pic>
      <p:pic>
        <p:nvPicPr>
          <p:cNvPr id="10" name="Graphic 9" descr="Building">
            <a:extLst>
              <a:ext uri="{FF2B5EF4-FFF2-40B4-BE49-F238E27FC236}">
                <a16:creationId xmlns:a16="http://schemas.microsoft.com/office/drawing/2014/main" id="{1452959C-E943-4F53-8FBA-992961387A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795" y="2394748"/>
            <a:ext cx="612994" cy="612994"/>
          </a:xfrm>
          <a:prstGeom prst="rect">
            <a:avLst/>
          </a:prstGeom>
        </p:spPr>
      </p:pic>
      <p:grpSp>
        <p:nvGrpSpPr>
          <p:cNvPr id="11" name="Group 10">
            <a:extLst>
              <a:ext uri="{FF2B5EF4-FFF2-40B4-BE49-F238E27FC236}">
                <a16:creationId xmlns:a16="http://schemas.microsoft.com/office/drawing/2014/main" id="{51DAF451-0683-48CA-BBFE-6AD825D6F603}"/>
              </a:ext>
            </a:extLst>
          </p:cNvPr>
          <p:cNvGrpSpPr/>
          <p:nvPr/>
        </p:nvGrpSpPr>
        <p:grpSpPr>
          <a:xfrm>
            <a:off x="5239312" y="2378986"/>
            <a:ext cx="924449" cy="793061"/>
            <a:chOff x="6680235" y="1947463"/>
            <a:chExt cx="1322975" cy="1134946"/>
          </a:xfrm>
        </p:grpSpPr>
        <p:pic>
          <p:nvPicPr>
            <p:cNvPr id="27" name="Graphic 26" descr="Shoe">
              <a:extLst>
                <a:ext uri="{FF2B5EF4-FFF2-40B4-BE49-F238E27FC236}">
                  <a16:creationId xmlns:a16="http://schemas.microsoft.com/office/drawing/2014/main" id="{001C4C56-3D64-437F-8EE8-BBFAD5DE97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9922" y="2629121"/>
              <a:ext cx="453288" cy="453288"/>
            </a:xfrm>
            <a:prstGeom prst="rect">
              <a:avLst/>
            </a:prstGeom>
          </p:spPr>
        </p:pic>
        <p:pic>
          <p:nvPicPr>
            <p:cNvPr id="28" name="Graphic 27" descr="Whole pizza">
              <a:extLst>
                <a:ext uri="{FF2B5EF4-FFF2-40B4-BE49-F238E27FC236}">
                  <a16:creationId xmlns:a16="http://schemas.microsoft.com/office/drawing/2014/main" id="{FAD710D1-8144-4C38-A7E4-6DB8FD31B9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0235" y="1947463"/>
              <a:ext cx="453288" cy="453288"/>
            </a:xfrm>
            <a:prstGeom prst="rect">
              <a:avLst/>
            </a:prstGeom>
          </p:spPr>
        </p:pic>
        <p:pic>
          <p:nvPicPr>
            <p:cNvPr id="29" name="Graphic 28" descr="Receiver">
              <a:extLst>
                <a:ext uri="{FF2B5EF4-FFF2-40B4-BE49-F238E27FC236}">
                  <a16:creationId xmlns:a16="http://schemas.microsoft.com/office/drawing/2014/main" id="{B49AE056-39D4-48DF-94AA-F48DE2234D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6217" y="2600577"/>
              <a:ext cx="453288" cy="453288"/>
            </a:xfrm>
            <a:prstGeom prst="rect">
              <a:avLst/>
            </a:prstGeom>
          </p:spPr>
        </p:pic>
        <p:pic>
          <p:nvPicPr>
            <p:cNvPr id="30" name="Graphic 29" descr="Stethoscope">
              <a:extLst>
                <a:ext uri="{FF2B5EF4-FFF2-40B4-BE49-F238E27FC236}">
                  <a16:creationId xmlns:a16="http://schemas.microsoft.com/office/drawing/2014/main" id="{4AFB64B8-A2C3-4A36-B67B-1C0DAF5A03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95209" y="2005724"/>
              <a:ext cx="453288" cy="453288"/>
            </a:xfrm>
            <a:prstGeom prst="rect">
              <a:avLst/>
            </a:prstGeom>
          </p:spPr>
        </p:pic>
      </p:grpSp>
      <p:pic>
        <p:nvPicPr>
          <p:cNvPr id="12" name="Graphic 11" descr="Earth globe: Africa and Europe">
            <a:extLst>
              <a:ext uri="{FF2B5EF4-FFF2-40B4-BE49-F238E27FC236}">
                <a16:creationId xmlns:a16="http://schemas.microsoft.com/office/drawing/2014/main" id="{554AD033-2F74-4055-AD33-637B9A037B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08358" y="2449897"/>
            <a:ext cx="701488" cy="701488"/>
          </a:xfrm>
          <a:prstGeom prst="rect">
            <a:avLst/>
          </a:prstGeom>
        </p:spPr>
      </p:pic>
      <p:cxnSp>
        <p:nvCxnSpPr>
          <p:cNvPr id="16" name="Straight Connector 15">
            <a:extLst>
              <a:ext uri="{FF2B5EF4-FFF2-40B4-BE49-F238E27FC236}">
                <a16:creationId xmlns:a16="http://schemas.microsoft.com/office/drawing/2014/main" id="{C056FB2B-F9D6-4E26-BD7D-9B4DCFA76A70}"/>
              </a:ext>
            </a:extLst>
          </p:cNvPr>
          <p:cNvCxnSpPr>
            <a:cxnSpLocks/>
          </p:cNvCxnSpPr>
          <p:nvPr/>
        </p:nvCxnSpPr>
        <p:spPr>
          <a:xfrm>
            <a:off x="2327712" y="2561844"/>
            <a:ext cx="0" cy="2833315"/>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FA5F94-9328-4591-B380-833956A27E9E}"/>
              </a:ext>
            </a:extLst>
          </p:cNvPr>
          <p:cNvCxnSpPr>
            <a:cxnSpLocks/>
          </p:cNvCxnSpPr>
          <p:nvPr/>
        </p:nvCxnSpPr>
        <p:spPr>
          <a:xfrm>
            <a:off x="4581799" y="2561844"/>
            <a:ext cx="0" cy="2833315"/>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ED18A0-79CD-464F-8967-9314B6862291}"/>
              </a:ext>
            </a:extLst>
          </p:cNvPr>
          <p:cNvCxnSpPr>
            <a:cxnSpLocks/>
          </p:cNvCxnSpPr>
          <p:nvPr/>
        </p:nvCxnSpPr>
        <p:spPr>
          <a:xfrm>
            <a:off x="6846373" y="2561844"/>
            <a:ext cx="0" cy="2833315"/>
          </a:xfrm>
          <a:prstGeom prst="line">
            <a:avLst/>
          </a:prstGeom>
          <a:ln w="28575">
            <a:solidFill>
              <a:schemeClr val="bg1">
                <a:lumMod val="8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88379E-7D2A-4125-8604-784A071460D3}"/>
              </a:ext>
            </a:extLst>
          </p:cNvPr>
          <p:cNvSpPr txBox="1"/>
          <p:nvPr/>
        </p:nvSpPr>
        <p:spPr>
          <a:xfrm>
            <a:off x="111968" y="3640160"/>
            <a:ext cx="2112103" cy="92333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Exposure to the fortunes of a single company </a:t>
            </a:r>
          </a:p>
        </p:txBody>
      </p:sp>
      <p:sp>
        <p:nvSpPr>
          <p:cNvPr id="20" name="TextBox 19">
            <a:extLst>
              <a:ext uri="{FF2B5EF4-FFF2-40B4-BE49-F238E27FC236}">
                <a16:creationId xmlns:a16="http://schemas.microsoft.com/office/drawing/2014/main" id="{8638A327-C658-4DD9-8603-F2D6D2F9CBA7}"/>
              </a:ext>
            </a:extLst>
          </p:cNvPr>
          <p:cNvSpPr txBox="1"/>
          <p:nvPr/>
        </p:nvSpPr>
        <p:spPr>
          <a:xfrm>
            <a:off x="2435664" y="3640160"/>
            <a:ext cx="2010618" cy="92333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Invest in a number of companies</a:t>
            </a:r>
          </a:p>
        </p:txBody>
      </p:sp>
      <p:sp>
        <p:nvSpPr>
          <p:cNvPr id="21" name="TextBox 20">
            <a:extLst>
              <a:ext uri="{FF2B5EF4-FFF2-40B4-BE49-F238E27FC236}">
                <a16:creationId xmlns:a16="http://schemas.microsoft.com/office/drawing/2014/main" id="{433C5936-A764-4DED-8E29-C32CB180AB1F}"/>
              </a:ext>
            </a:extLst>
          </p:cNvPr>
          <p:cNvSpPr txBox="1"/>
          <p:nvPr/>
        </p:nvSpPr>
        <p:spPr>
          <a:xfrm>
            <a:off x="4708777" y="3526763"/>
            <a:ext cx="2010618" cy="1477328"/>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Diversify further by ensuring investments are in different sectors</a:t>
            </a:r>
          </a:p>
        </p:txBody>
      </p:sp>
      <p:sp>
        <p:nvSpPr>
          <p:cNvPr id="22" name="TextBox 21">
            <a:extLst>
              <a:ext uri="{FF2B5EF4-FFF2-40B4-BE49-F238E27FC236}">
                <a16:creationId xmlns:a16="http://schemas.microsoft.com/office/drawing/2014/main" id="{46DA5101-B2BF-40F6-95ED-8F7B50D7E5DA}"/>
              </a:ext>
            </a:extLst>
          </p:cNvPr>
          <p:cNvSpPr txBox="1"/>
          <p:nvPr/>
        </p:nvSpPr>
        <p:spPr>
          <a:xfrm>
            <a:off x="7007233" y="3413368"/>
            <a:ext cx="2010618" cy="1754326"/>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Finally, spread investments across economies throughout the world</a:t>
            </a:r>
          </a:p>
        </p:txBody>
      </p:sp>
      <p:sp>
        <p:nvSpPr>
          <p:cNvPr id="23" name="TextBox 22">
            <a:extLst>
              <a:ext uri="{FF2B5EF4-FFF2-40B4-BE49-F238E27FC236}">
                <a16:creationId xmlns:a16="http://schemas.microsoft.com/office/drawing/2014/main" id="{89E40AEC-5975-49E6-969C-26F7340F6AAA}"/>
              </a:ext>
            </a:extLst>
          </p:cNvPr>
          <p:cNvSpPr txBox="1"/>
          <p:nvPr/>
        </p:nvSpPr>
        <p:spPr>
          <a:xfrm>
            <a:off x="4632210" y="5220030"/>
            <a:ext cx="2172059" cy="5232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Limits exposure to a single sector (e.g. retail)</a:t>
            </a:r>
          </a:p>
        </p:txBody>
      </p:sp>
      <p:sp>
        <p:nvSpPr>
          <p:cNvPr id="24" name="TextBox 23">
            <a:extLst>
              <a:ext uri="{FF2B5EF4-FFF2-40B4-BE49-F238E27FC236}">
                <a16:creationId xmlns:a16="http://schemas.microsoft.com/office/drawing/2014/main" id="{F54D6CD0-2E1A-485F-86E8-EA258B276EAB}"/>
              </a:ext>
            </a:extLst>
          </p:cNvPr>
          <p:cNvSpPr txBox="1"/>
          <p:nvPr/>
        </p:nvSpPr>
        <p:spPr>
          <a:xfrm>
            <a:off x="6880259" y="5220030"/>
            <a:ext cx="2252894" cy="5232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Limits exposure to a single country or region</a:t>
            </a:r>
          </a:p>
        </p:txBody>
      </p:sp>
      <p:sp>
        <p:nvSpPr>
          <p:cNvPr id="25" name="TextBox 24">
            <a:extLst>
              <a:ext uri="{FF2B5EF4-FFF2-40B4-BE49-F238E27FC236}">
                <a16:creationId xmlns:a16="http://schemas.microsoft.com/office/drawing/2014/main" id="{E2ABD80B-F737-4933-81F5-F7E77646EFC7}"/>
              </a:ext>
            </a:extLst>
          </p:cNvPr>
          <p:cNvSpPr txBox="1"/>
          <p:nvPr/>
        </p:nvSpPr>
        <p:spPr>
          <a:xfrm>
            <a:off x="2483710" y="5220030"/>
            <a:ext cx="2010618" cy="5232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Limits exposure to a single company</a:t>
            </a:r>
          </a:p>
        </p:txBody>
      </p:sp>
      <p:sp>
        <p:nvSpPr>
          <p:cNvPr id="26" name="TextBox 25">
            <a:extLst>
              <a:ext uri="{FF2B5EF4-FFF2-40B4-BE49-F238E27FC236}">
                <a16:creationId xmlns:a16="http://schemas.microsoft.com/office/drawing/2014/main" id="{31A7429E-5174-4934-AE28-1A85F731F6B9}"/>
              </a:ext>
            </a:extLst>
          </p:cNvPr>
          <p:cNvSpPr txBox="1"/>
          <p:nvPr/>
        </p:nvSpPr>
        <p:spPr>
          <a:xfrm>
            <a:off x="-131339" y="5220030"/>
            <a:ext cx="2598716" cy="5232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Arial" panose="020B0604020202020204" pitchFamily="34" charset="0"/>
              </a:rPr>
              <a:t>Future wealth aligned to the success of a single company</a:t>
            </a:r>
          </a:p>
        </p:txBody>
      </p:sp>
      <p:sp>
        <p:nvSpPr>
          <p:cNvPr id="55" name="Arrow: Chevron 54">
            <a:extLst>
              <a:ext uri="{FF2B5EF4-FFF2-40B4-BE49-F238E27FC236}">
                <a16:creationId xmlns:a16="http://schemas.microsoft.com/office/drawing/2014/main" id="{EDE7ACF7-C166-4CE5-94AA-ECCEB8FB69ED}"/>
              </a:ext>
            </a:extLst>
          </p:cNvPr>
          <p:cNvSpPr/>
          <p:nvPr/>
        </p:nvSpPr>
        <p:spPr>
          <a:xfrm>
            <a:off x="2233300" y="2943763"/>
            <a:ext cx="226368" cy="226368"/>
          </a:xfrm>
          <a:prstGeom prst="chevron">
            <a:avLst/>
          </a:prstGeom>
          <a:solidFill>
            <a:srgbClr val="00A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56" name="Arrow: Chevron 55">
            <a:extLst>
              <a:ext uri="{FF2B5EF4-FFF2-40B4-BE49-F238E27FC236}">
                <a16:creationId xmlns:a16="http://schemas.microsoft.com/office/drawing/2014/main" id="{CF4883DE-AA6D-4C33-94D8-BF648CE8990D}"/>
              </a:ext>
            </a:extLst>
          </p:cNvPr>
          <p:cNvSpPr/>
          <p:nvPr/>
        </p:nvSpPr>
        <p:spPr>
          <a:xfrm>
            <a:off x="4501309" y="2950944"/>
            <a:ext cx="226368" cy="226368"/>
          </a:xfrm>
          <a:prstGeom prst="chevron">
            <a:avLst/>
          </a:prstGeom>
          <a:solidFill>
            <a:srgbClr val="977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57" name="Arrow: Chevron 56">
            <a:extLst>
              <a:ext uri="{FF2B5EF4-FFF2-40B4-BE49-F238E27FC236}">
                <a16:creationId xmlns:a16="http://schemas.microsoft.com/office/drawing/2014/main" id="{5B985B1B-7BAB-48E9-B4AE-85572FCA209D}"/>
              </a:ext>
            </a:extLst>
          </p:cNvPr>
          <p:cNvSpPr/>
          <p:nvPr/>
        </p:nvSpPr>
        <p:spPr>
          <a:xfrm>
            <a:off x="6718778" y="2950694"/>
            <a:ext cx="226368" cy="226368"/>
          </a:xfrm>
          <a:prstGeom prst="chevron">
            <a:avLst/>
          </a:prstGeom>
          <a:solidFill>
            <a:srgbClr val="A5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6" name="RefTextBox123">
            <a:extLst>
              <a:ext uri="{FF2B5EF4-FFF2-40B4-BE49-F238E27FC236}">
                <a16:creationId xmlns:a16="http://schemas.microsoft.com/office/drawing/2014/main" id="{2EFB0B1A-46D1-115F-EFB7-CBC527848A28}"/>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128804912</a:t>
            </a:r>
          </a:p>
        </p:txBody>
      </p:sp>
    </p:spTree>
    <p:custDataLst>
      <p:tags r:id="rId1"/>
    </p:custDataLst>
    <p:extLst>
      <p:ext uri="{BB962C8B-B14F-4D97-AF65-F5344CB8AC3E}">
        <p14:creationId xmlns:p14="http://schemas.microsoft.com/office/powerpoint/2010/main" val="39302843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500"/>
                                        <p:tgtEl>
                                          <p:spTgt spid="5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500"/>
                                        <p:tgtEl>
                                          <p:spTgt spid="4"/>
                                        </p:tgtEl>
                                      </p:cBhvr>
                                    </p:animEffect>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down)">
                                      <p:cBhvr>
                                        <p:cTn id="83" dur="500"/>
                                        <p:tgtEl>
                                          <p:spTgt spid="5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down)">
                                      <p:cBhvr>
                                        <p:cTn id="86" dur="500"/>
                                        <p:tgtEl>
                                          <p:spTgt spid="51"/>
                                        </p:tgtEl>
                                      </p:cBhvr>
                                    </p:animEffect>
                                  </p:childTnLst>
                                </p:cTn>
                              </p:par>
                              <p:par>
                                <p:cTn id="87" presetID="22" presetClass="entr" presetSubtype="4"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down)">
                                      <p:cBhvr>
                                        <p:cTn id="89" dur="500"/>
                                        <p:tgtEl>
                                          <p:spTgt spid="58"/>
                                        </p:tgtEl>
                                      </p:cBhvr>
                                    </p:animEffect>
                                  </p:childTnLst>
                                </p:cTn>
                              </p:par>
                            </p:childTnLst>
                          </p:cTn>
                        </p:par>
                        <p:par>
                          <p:cTn id="90" fill="hold">
                            <p:stCondLst>
                              <p:cond delay="1000"/>
                            </p:stCondLst>
                            <p:childTnLst>
                              <p:par>
                                <p:cTn id="91" presetID="22" presetClass="entr" presetSubtype="4"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00"/>
                                        <p:tgtEl>
                                          <p:spTgt spid="1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par>
                          <p:cTn id="98" fill="hold">
                            <p:stCondLst>
                              <p:cond delay="2000"/>
                            </p:stCondLst>
                            <p:childTnLst>
                              <p:par>
                                <p:cTn id="99" presetID="10"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3" grpId="0" animBg="1"/>
      <p:bldP spid="19" grpId="0"/>
      <p:bldP spid="20" grpId="0"/>
      <p:bldP spid="21" grpId="0"/>
      <p:bldP spid="22" grpId="0"/>
      <p:bldP spid="23" grpId="0"/>
      <p:bldP spid="24" grpId="0"/>
      <p:bldP spid="25" grpId="0"/>
      <p:bldP spid="26" grpId="0"/>
      <p:bldP spid="55" grpId="0" animBg="1"/>
      <p:bldP spid="56"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F9B5CF71-6971-E79B-B693-0B63177AC2AE}"/>
              </a:ext>
            </a:extLst>
          </p:cNvPr>
          <p:cNvGrpSpPr/>
          <p:nvPr/>
        </p:nvGrpSpPr>
        <p:grpSpPr>
          <a:xfrm>
            <a:off x="508490" y="1839433"/>
            <a:ext cx="4209560" cy="3774558"/>
            <a:chOff x="2605613" y="1935126"/>
            <a:chExt cx="4209560" cy="3774558"/>
          </a:xfrm>
        </p:grpSpPr>
        <p:sp>
          <p:nvSpPr>
            <p:cNvPr id="35" name="Oval 34">
              <a:extLst>
                <a:ext uri="{FF2B5EF4-FFF2-40B4-BE49-F238E27FC236}">
                  <a16:creationId xmlns:a16="http://schemas.microsoft.com/office/drawing/2014/main" id="{20CD7660-0047-5274-674B-42F47A67BB5A}"/>
                </a:ext>
              </a:extLst>
            </p:cNvPr>
            <p:cNvSpPr/>
            <p:nvPr/>
          </p:nvSpPr>
          <p:spPr>
            <a:xfrm>
              <a:off x="2605613" y="1935126"/>
              <a:ext cx="3774558" cy="3774558"/>
            </a:xfrm>
            <a:prstGeom prst="ellipse">
              <a:avLst/>
            </a:prstGeom>
            <a:noFill/>
            <a:ln>
              <a:solidFill>
                <a:srgbClr val="B1B66E"/>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4" name="Group 43">
              <a:extLst>
                <a:ext uri="{FF2B5EF4-FFF2-40B4-BE49-F238E27FC236}">
                  <a16:creationId xmlns:a16="http://schemas.microsoft.com/office/drawing/2014/main" id="{35B8D4F4-A631-59FA-B3D3-4CAC0C8D4B2E}"/>
                </a:ext>
              </a:extLst>
            </p:cNvPr>
            <p:cNvGrpSpPr/>
            <p:nvPr/>
          </p:nvGrpSpPr>
          <p:grpSpPr>
            <a:xfrm>
              <a:off x="2871475" y="2234726"/>
              <a:ext cx="3943698" cy="3163144"/>
              <a:chOff x="2903373" y="2212774"/>
              <a:chExt cx="3943698" cy="3163144"/>
            </a:xfrm>
          </p:grpSpPr>
          <p:grpSp>
            <p:nvGrpSpPr>
              <p:cNvPr id="18" name="Group 17">
                <a:extLst>
                  <a:ext uri="{FF2B5EF4-FFF2-40B4-BE49-F238E27FC236}">
                    <a16:creationId xmlns:a16="http://schemas.microsoft.com/office/drawing/2014/main" id="{E908DE93-65DC-8D83-39DE-DE4A9CA59F59}"/>
                  </a:ext>
                </a:extLst>
              </p:cNvPr>
              <p:cNvGrpSpPr/>
              <p:nvPr/>
            </p:nvGrpSpPr>
            <p:grpSpPr>
              <a:xfrm>
                <a:off x="2903373" y="2212774"/>
                <a:ext cx="3179038" cy="3163144"/>
                <a:chOff x="1867391" y="1789712"/>
                <a:chExt cx="3247382" cy="3231145"/>
              </a:xfrm>
            </p:grpSpPr>
            <p:sp>
              <p:nvSpPr>
                <p:cNvPr id="20" name="Shape">
                  <a:extLst>
                    <a:ext uri="{FF2B5EF4-FFF2-40B4-BE49-F238E27FC236}">
                      <a16:creationId xmlns:a16="http://schemas.microsoft.com/office/drawing/2014/main" id="{04E715DF-4B88-E440-BC6D-9A79DD88AD51}"/>
                    </a:ext>
                  </a:extLst>
                </p:cNvPr>
                <p:cNvSpPr/>
                <p:nvPr/>
              </p:nvSpPr>
              <p:spPr>
                <a:xfrm>
                  <a:off x="2664071" y="1789712"/>
                  <a:ext cx="1674716" cy="1422076"/>
                </a:xfrm>
                <a:custGeom>
                  <a:avLst/>
                  <a:gdLst/>
                  <a:ahLst/>
                  <a:cxnLst>
                    <a:cxn ang="0">
                      <a:pos x="wd2" y="hd2"/>
                    </a:cxn>
                    <a:cxn ang="5400000">
                      <a:pos x="wd2" y="hd2"/>
                    </a:cxn>
                    <a:cxn ang="10800000">
                      <a:pos x="wd2" y="hd2"/>
                    </a:cxn>
                    <a:cxn ang="16200000">
                      <a:pos x="wd2" y="hd2"/>
                    </a:cxn>
                  </a:cxnLst>
                  <a:rect l="0" t="0" r="r" b="b"/>
                  <a:pathLst>
                    <a:path w="20849" h="21236" extrusionOk="0">
                      <a:moveTo>
                        <a:pt x="12210" y="20146"/>
                      </a:moveTo>
                      <a:lnTo>
                        <a:pt x="20432" y="6583"/>
                      </a:lnTo>
                      <a:cubicBezTo>
                        <a:pt x="21225" y="5261"/>
                        <a:pt x="20850" y="3411"/>
                        <a:pt x="19638" y="2670"/>
                      </a:cubicBezTo>
                      <a:cubicBezTo>
                        <a:pt x="16883" y="978"/>
                        <a:pt x="13753" y="0"/>
                        <a:pt x="10425" y="0"/>
                      </a:cubicBezTo>
                      <a:cubicBezTo>
                        <a:pt x="7097" y="0"/>
                        <a:pt x="3989" y="952"/>
                        <a:pt x="1212" y="2670"/>
                      </a:cubicBezTo>
                      <a:cubicBezTo>
                        <a:pt x="0" y="3411"/>
                        <a:pt x="-375" y="5261"/>
                        <a:pt x="418" y="6583"/>
                      </a:cubicBezTo>
                      <a:lnTo>
                        <a:pt x="8640" y="20146"/>
                      </a:lnTo>
                      <a:cubicBezTo>
                        <a:pt x="9521" y="21600"/>
                        <a:pt x="11329" y="21600"/>
                        <a:pt x="12210" y="20146"/>
                      </a:cubicBezTo>
                      <a:close/>
                    </a:path>
                  </a:pathLst>
                </a:custGeom>
                <a:solidFill>
                  <a:srgbClr val="4CC1EF"/>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ヒラギノ角ゴ Pro W3"/>
                    <a:cs typeface="+mn-cs"/>
                  </a:endParaRPr>
                </a:p>
              </p:txBody>
            </p:sp>
            <p:sp>
              <p:nvSpPr>
                <p:cNvPr id="21" name="Shape">
                  <a:extLst>
                    <a:ext uri="{FF2B5EF4-FFF2-40B4-BE49-F238E27FC236}">
                      <a16:creationId xmlns:a16="http://schemas.microsoft.com/office/drawing/2014/main" id="{97F8EC66-5F91-EF0F-D0FC-1CE74229E984}"/>
                    </a:ext>
                  </a:extLst>
                </p:cNvPr>
                <p:cNvSpPr/>
                <p:nvPr/>
              </p:nvSpPr>
              <p:spPr>
                <a:xfrm>
                  <a:off x="3673200" y="2214609"/>
                  <a:ext cx="1441573" cy="1608865"/>
                </a:xfrm>
                <a:custGeom>
                  <a:avLst/>
                  <a:gdLst/>
                  <a:ahLst/>
                  <a:cxnLst>
                    <a:cxn ang="0">
                      <a:pos x="wd2" y="hd2"/>
                    </a:cxn>
                    <a:cxn ang="5400000">
                      <a:pos x="wd2" y="hd2"/>
                    </a:cxn>
                    <a:cxn ang="10800000">
                      <a:pos x="wd2" y="hd2"/>
                    </a:cxn>
                    <a:cxn ang="16200000">
                      <a:pos x="wd2" y="hd2"/>
                    </a:cxn>
                  </a:cxnLst>
                  <a:rect l="0" t="0" r="r" b="b"/>
                  <a:pathLst>
                    <a:path w="21064" h="20949" extrusionOk="0">
                      <a:moveTo>
                        <a:pt x="1792" y="16317"/>
                      </a:moveTo>
                      <a:lnTo>
                        <a:pt x="17417" y="20835"/>
                      </a:lnTo>
                      <a:cubicBezTo>
                        <a:pt x="18917" y="21273"/>
                        <a:pt x="20521" y="20397"/>
                        <a:pt x="20754" y="19014"/>
                      </a:cubicBezTo>
                      <a:cubicBezTo>
                        <a:pt x="20961" y="17930"/>
                        <a:pt x="21064" y="16801"/>
                        <a:pt x="21064" y="15648"/>
                      </a:cubicBezTo>
                      <a:cubicBezTo>
                        <a:pt x="21064" y="9793"/>
                        <a:pt x="18374" y="4491"/>
                        <a:pt x="14054" y="664"/>
                      </a:cubicBezTo>
                      <a:cubicBezTo>
                        <a:pt x="12941" y="-327"/>
                        <a:pt x="11079" y="-189"/>
                        <a:pt x="10148" y="941"/>
                      </a:cubicBezTo>
                      <a:lnTo>
                        <a:pt x="499" y="12767"/>
                      </a:lnTo>
                      <a:cubicBezTo>
                        <a:pt x="-536" y="14035"/>
                        <a:pt x="111" y="15833"/>
                        <a:pt x="1792" y="16317"/>
                      </a:cubicBezTo>
                      <a:close/>
                    </a:path>
                  </a:pathLst>
                </a:custGeom>
                <a:solidFill>
                  <a:srgbClr val="70000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ヒラギノ角ゴ Pro W3"/>
                    <a:cs typeface="+mn-cs"/>
                  </a:endParaRPr>
                </a:p>
              </p:txBody>
            </p:sp>
            <p:sp>
              <p:nvSpPr>
                <p:cNvPr id="22" name="Shape">
                  <a:extLst>
                    <a:ext uri="{FF2B5EF4-FFF2-40B4-BE49-F238E27FC236}">
                      <a16:creationId xmlns:a16="http://schemas.microsoft.com/office/drawing/2014/main" id="{E5FFDDD5-DCE9-ABFD-6743-5A935DBA93DC}"/>
                    </a:ext>
                  </a:extLst>
                </p:cNvPr>
                <p:cNvSpPr/>
                <p:nvPr/>
              </p:nvSpPr>
              <p:spPr>
                <a:xfrm>
                  <a:off x="2026728" y="3542411"/>
                  <a:ext cx="1422263" cy="1478446"/>
                </a:xfrm>
                <a:custGeom>
                  <a:avLst/>
                  <a:gdLst/>
                  <a:ahLst/>
                  <a:cxnLst>
                    <a:cxn ang="0">
                      <a:pos x="wd2" y="hd2"/>
                    </a:cxn>
                    <a:cxn ang="5400000">
                      <a:pos x="wd2" y="hd2"/>
                    </a:cxn>
                    <a:cxn ang="10800000">
                      <a:pos x="wd2" y="hd2"/>
                    </a:cxn>
                    <a:cxn ang="16200000">
                      <a:pos x="wd2" y="hd2"/>
                    </a:cxn>
                  </a:cxnLst>
                  <a:rect l="0" t="0" r="r" b="b"/>
                  <a:pathLst>
                    <a:path w="21136" h="20999" extrusionOk="0">
                      <a:moveTo>
                        <a:pt x="17716" y="125"/>
                      </a:moveTo>
                      <a:lnTo>
                        <a:pt x="1825" y="5054"/>
                      </a:lnTo>
                      <a:cubicBezTo>
                        <a:pt x="299" y="5531"/>
                        <a:pt x="-438" y="7191"/>
                        <a:pt x="272" y="8549"/>
                      </a:cubicBezTo>
                      <a:cubicBezTo>
                        <a:pt x="3719" y="15087"/>
                        <a:pt x="10296" y="19839"/>
                        <a:pt x="18136" y="20971"/>
                      </a:cubicBezTo>
                      <a:cubicBezTo>
                        <a:pt x="19715" y="21197"/>
                        <a:pt x="21136" y="20015"/>
                        <a:pt x="21136" y="18481"/>
                      </a:cubicBezTo>
                      <a:lnTo>
                        <a:pt x="21136" y="2514"/>
                      </a:lnTo>
                      <a:cubicBezTo>
                        <a:pt x="21162" y="804"/>
                        <a:pt x="19426" y="-403"/>
                        <a:pt x="17716" y="125"/>
                      </a:cubicBezTo>
                      <a:close/>
                    </a:path>
                  </a:pathLst>
                </a:custGeom>
                <a:solidFill>
                  <a:srgbClr val="835E94"/>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ヒラギノ角ゴ Pro W3"/>
                    <a:cs typeface="+mn-cs"/>
                  </a:endParaRPr>
                </a:p>
              </p:txBody>
            </p:sp>
            <p:sp>
              <p:nvSpPr>
                <p:cNvPr id="23" name="Shape">
                  <a:extLst>
                    <a:ext uri="{FF2B5EF4-FFF2-40B4-BE49-F238E27FC236}">
                      <a16:creationId xmlns:a16="http://schemas.microsoft.com/office/drawing/2014/main" id="{3835D0E2-96F2-BC38-1D88-15828B631D6E}"/>
                    </a:ext>
                  </a:extLst>
                </p:cNvPr>
                <p:cNvSpPr/>
                <p:nvPr/>
              </p:nvSpPr>
              <p:spPr>
                <a:xfrm>
                  <a:off x="1867391" y="2214610"/>
                  <a:ext cx="1440469" cy="1609597"/>
                </a:xfrm>
                <a:custGeom>
                  <a:avLst/>
                  <a:gdLst/>
                  <a:ahLst/>
                  <a:cxnLst>
                    <a:cxn ang="0">
                      <a:pos x="wd2" y="hd2"/>
                    </a:cxn>
                    <a:cxn ang="5400000">
                      <a:pos x="wd2" y="hd2"/>
                    </a:cxn>
                    <a:cxn ang="10800000">
                      <a:pos x="wd2" y="hd2"/>
                    </a:cxn>
                    <a:cxn ang="16200000">
                      <a:pos x="wd2" y="hd2"/>
                    </a:cxn>
                  </a:cxnLst>
                  <a:rect l="0" t="0" r="r" b="b"/>
                  <a:pathLst>
                    <a:path w="21073" h="20958" extrusionOk="0">
                      <a:moveTo>
                        <a:pt x="20590" y="12775"/>
                      </a:moveTo>
                      <a:lnTo>
                        <a:pt x="10930" y="949"/>
                      </a:lnTo>
                      <a:cubicBezTo>
                        <a:pt x="9997" y="-204"/>
                        <a:pt x="8132" y="-319"/>
                        <a:pt x="7019" y="672"/>
                      </a:cubicBezTo>
                      <a:cubicBezTo>
                        <a:pt x="2694" y="4499"/>
                        <a:pt x="0" y="9801"/>
                        <a:pt x="0" y="15656"/>
                      </a:cubicBezTo>
                      <a:cubicBezTo>
                        <a:pt x="0" y="16809"/>
                        <a:pt x="104" y="17915"/>
                        <a:pt x="311" y="19022"/>
                      </a:cubicBezTo>
                      <a:cubicBezTo>
                        <a:pt x="570" y="20428"/>
                        <a:pt x="2150" y="21281"/>
                        <a:pt x="3678" y="20843"/>
                      </a:cubicBezTo>
                      <a:lnTo>
                        <a:pt x="19321" y="16325"/>
                      </a:lnTo>
                      <a:cubicBezTo>
                        <a:pt x="20953" y="15841"/>
                        <a:pt x="21600" y="14043"/>
                        <a:pt x="20590" y="12775"/>
                      </a:cubicBezTo>
                      <a:close/>
                    </a:path>
                  </a:pathLst>
                </a:custGeom>
                <a:solidFill>
                  <a:srgbClr val="7DC20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ヒラギノ角ゴ Pro W3"/>
                    <a:cs typeface="+mn-cs"/>
                  </a:endParaRPr>
                </a:p>
              </p:txBody>
            </p:sp>
            <p:sp>
              <p:nvSpPr>
                <p:cNvPr id="24" name="Shape">
                  <a:extLst>
                    <a:ext uri="{FF2B5EF4-FFF2-40B4-BE49-F238E27FC236}">
                      <a16:creationId xmlns:a16="http://schemas.microsoft.com/office/drawing/2014/main" id="{69ACCA06-05D8-0A06-E9B5-F62CEF790F3D}"/>
                    </a:ext>
                  </a:extLst>
                </p:cNvPr>
                <p:cNvSpPr/>
                <p:nvPr/>
              </p:nvSpPr>
              <p:spPr>
                <a:xfrm>
                  <a:off x="3531570" y="3542412"/>
                  <a:ext cx="1422241" cy="1478445"/>
                </a:xfrm>
                <a:custGeom>
                  <a:avLst/>
                  <a:gdLst/>
                  <a:ahLst/>
                  <a:cxnLst>
                    <a:cxn ang="0">
                      <a:pos x="wd2" y="hd2"/>
                    </a:cxn>
                    <a:cxn ang="5400000">
                      <a:pos x="wd2" y="hd2"/>
                    </a:cxn>
                    <a:cxn ang="10800000">
                      <a:pos x="wd2" y="hd2"/>
                    </a:cxn>
                    <a:cxn ang="16200000">
                      <a:pos x="wd2" y="hd2"/>
                    </a:cxn>
                  </a:cxnLst>
                  <a:rect l="0" t="0" r="r" b="b"/>
                  <a:pathLst>
                    <a:path w="21161" h="20999" extrusionOk="0">
                      <a:moveTo>
                        <a:pt x="0" y="2514"/>
                      </a:moveTo>
                      <a:lnTo>
                        <a:pt x="0" y="18481"/>
                      </a:lnTo>
                      <a:cubicBezTo>
                        <a:pt x="0" y="20015"/>
                        <a:pt x="1422" y="21197"/>
                        <a:pt x="3003" y="20971"/>
                      </a:cubicBezTo>
                      <a:cubicBezTo>
                        <a:pt x="10853" y="19839"/>
                        <a:pt x="17464" y="15087"/>
                        <a:pt x="20889" y="8549"/>
                      </a:cubicBezTo>
                      <a:cubicBezTo>
                        <a:pt x="21600" y="7191"/>
                        <a:pt x="20862" y="5531"/>
                        <a:pt x="19335" y="5054"/>
                      </a:cubicBezTo>
                      <a:lnTo>
                        <a:pt x="3424" y="125"/>
                      </a:lnTo>
                      <a:cubicBezTo>
                        <a:pt x="1739" y="-403"/>
                        <a:pt x="0" y="804"/>
                        <a:pt x="0" y="2514"/>
                      </a:cubicBezTo>
                      <a:close/>
                    </a:path>
                  </a:pathLst>
                </a:custGeom>
                <a:solidFill>
                  <a:srgbClr val="0707B1"/>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ヒラギノ角ゴ Pro W3"/>
                    <a:cs typeface="+mn-cs"/>
                  </a:endParaRPr>
                </a:p>
              </p:txBody>
            </p:sp>
          </p:grpSp>
          <p:sp>
            <p:nvSpPr>
              <p:cNvPr id="37" name="TextBox 36">
                <a:extLst>
                  <a:ext uri="{FF2B5EF4-FFF2-40B4-BE49-F238E27FC236}">
                    <a16:creationId xmlns:a16="http://schemas.microsoft.com/office/drawing/2014/main" id="{C9E21472-D4D5-AE80-4BFC-FA8D8E3D9E38}"/>
                  </a:ext>
                </a:extLst>
              </p:cNvPr>
              <p:cNvSpPr txBox="1"/>
              <p:nvPr/>
            </p:nvSpPr>
            <p:spPr>
              <a:xfrm>
                <a:off x="4721769" y="4467586"/>
                <a:ext cx="1773181" cy="369332"/>
              </a:xfrm>
              <a:prstGeom prst="rect">
                <a:avLst/>
              </a:prstGeom>
              <a:noFill/>
            </p:spPr>
            <p:txBody>
              <a:bodyPr wrap="square" rtlCol="0" anchor="b">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12" normalizeH="0" baseline="0" noProof="0">
                    <a:ln>
                      <a:noFill/>
                    </a:ln>
                    <a:solidFill>
                      <a:srgbClr val="FFFFFF"/>
                    </a:solidFill>
                    <a:effectLst/>
                    <a:uLnTx/>
                    <a:uFillTx/>
                    <a:latin typeface="Arial"/>
                    <a:ea typeface="ヒラギノ角ゴ Pro W3"/>
                    <a:cs typeface="Poppins" pitchFamily="2" charset="77"/>
                  </a:rPr>
                  <a:t>Cash</a:t>
                </a:r>
              </a:p>
            </p:txBody>
          </p:sp>
          <p:sp>
            <p:nvSpPr>
              <p:cNvPr id="38" name="TextBox 37">
                <a:extLst>
                  <a:ext uri="{FF2B5EF4-FFF2-40B4-BE49-F238E27FC236}">
                    <a16:creationId xmlns:a16="http://schemas.microsoft.com/office/drawing/2014/main" id="{6660D7E5-2731-AB1F-0D33-9F010A68440D}"/>
                  </a:ext>
                </a:extLst>
              </p:cNvPr>
              <p:cNvSpPr txBox="1"/>
              <p:nvPr/>
            </p:nvSpPr>
            <p:spPr>
              <a:xfrm>
                <a:off x="4059022" y="2538620"/>
                <a:ext cx="1773181" cy="369332"/>
              </a:xfrm>
              <a:prstGeom prst="rect">
                <a:avLst/>
              </a:prstGeom>
              <a:noFill/>
            </p:spPr>
            <p:txBody>
              <a:bodyPr wrap="square" rtlCol="0" anchor="b">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12" normalizeH="0" baseline="0" noProof="0">
                    <a:ln>
                      <a:noFill/>
                    </a:ln>
                    <a:solidFill>
                      <a:srgbClr val="FFFFFF"/>
                    </a:solidFill>
                    <a:effectLst/>
                    <a:uLnTx/>
                    <a:uFillTx/>
                    <a:latin typeface="Arial"/>
                    <a:ea typeface="ヒラギノ角ゴ Pro W3"/>
                    <a:cs typeface="Poppins" pitchFamily="2" charset="77"/>
                  </a:rPr>
                  <a:t>Bonds</a:t>
                </a:r>
              </a:p>
            </p:txBody>
          </p:sp>
          <p:sp>
            <p:nvSpPr>
              <p:cNvPr id="39" name="TextBox 38">
                <a:extLst>
                  <a:ext uri="{FF2B5EF4-FFF2-40B4-BE49-F238E27FC236}">
                    <a16:creationId xmlns:a16="http://schemas.microsoft.com/office/drawing/2014/main" id="{4F7AEF1A-5A93-784E-C31A-9A7841140C48}"/>
                  </a:ext>
                </a:extLst>
              </p:cNvPr>
              <p:cNvSpPr txBox="1"/>
              <p:nvPr/>
            </p:nvSpPr>
            <p:spPr>
              <a:xfrm>
                <a:off x="5073890" y="3295405"/>
                <a:ext cx="1773181" cy="369332"/>
              </a:xfrm>
              <a:prstGeom prst="rect">
                <a:avLst/>
              </a:prstGeom>
              <a:noFill/>
            </p:spPr>
            <p:txBody>
              <a:bodyPr wrap="square" rtlCol="0" anchor="b">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12" normalizeH="0" baseline="0" noProof="0">
                    <a:ln>
                      <a:noFill/>
                    </a:ln>
                    <a:solidFill>
                      <a:srgbClr val="FFFFFF"/>
                    </a:solidFill>
                    <a:effectLst/>
                    <a:uLnTx/>
                    <a:uFillTx/>
                    <a:latin typeface="Arial"/>
                    <a:ea typeface="ヒラギノ角ゴ Pro W3"/>
                    <a:cs typeface="Poppins" pitchFamily="2" charset="77"/>
                  </a:rPr>
                  <a:t>Equity</a:t>
                </a:r>
              </a:p>
            </p:txBody>
          </p:sp>
          <p:sp>
            <p:nvSpPr>
              <p:cNvPr id="40" name="TextBox 39">
                <a:extLst>
                  <a:ext uri="{FF2B5EF4-FFF2-40B4-BE49-F238E27FC236}">
                    <a16:creationId xmlns:a16="http://schemas.microsoft.com/office/drawing/2014/main" id="{9B029D72-7759-C01B-D781-5AF037254584}"/>
                  </a:ext>
                </a:extLst>
              </p:cNvPr>
              <p:cNvSpPr txBox="1"/>
              <p:nvPr/>
            </p:nvSpPr>
            <p:spPr>
              <a:xfrm>
                <a:off x="3426935" y="4425809"/>
                <a:ext cx="1773181" cy="369332"/>
              </a:xfrm>
              <a:prstGeom prst="rect">
                <a:avLst/>
              </a:prstGeom>
              <a:noFill/>
            </p:spPr>
            <p:txBody>
              <a:bodyPr wrap="square" rtlCol="0" anchor="b">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12" normalizeH="0" baseline="0" noProof="0">
                    <a:ln>
                      <a:noFill/>
                    </a:ln>
                    <a:solidFill>
                      <a:srgbClr val="FFFFFF"/>
                    </a:solidFill>
                    <a:effectLst/>
                    <a:uLnTx/>
                    <a:uFillTx/>
                    <a:latin typeface="Arial"/>
                    <a:ea typeface="ヒラギノ角ゴ Pro W3"/>
                    <a:cs typeface="Poppins" pitchFamily="2" charset="77"/>
                  </a:rPr>
                  <a:t>Other</a:t>
                </a:r>
              </a:p>
            </p:txBody>
          </p:sp>
          <p:sp>
            <p:nvSpPr>
              <p:cNvPr id="41" name="TextBox 40">
                <a:extLst>
                  <a:ext uri="{FF2B5EF4-FFF2-40B4-BE49-F238E27FC236}">
                    <a16:creationId xmlns:a16="http://schemas.microsoft.com/office/drawing/2014/main" id="{53BF079F-98AB-3170-5AD8-DB3475C4D3E7}"/>
                  </a:ext>
                </a:extLst>
              </p:cNvPr>
              <p:cNvSpPr txBox="1"/>
              <p:nvPr/>
            </p:nvSpPr>
            <p:spPr>
              <a:xfrm>
                <a:off x="2955413" y="3295405"/>
                <a:ext cx="1773181" cy="369332"/>
              </a:xfrm>
              <a:prstGeom prst="rect">
                <a:avLst/>
              </a:prstGeom>
              <a:noFill/>
            </p:spPr>
            <p:txBody>
              <a:bodyPr wrap="square" rtlCol="0" anchor="b">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12" normalizeH="0" baseline="0" noProof="0">
                    <a:ln>
                      <a:noFill/>
                    </a:ln>
                    <a:solidFill>
                      <a:srgbClr val="FFFFFF"/>
                    </a:solidFill>
                    <a:effectLst/>
                    <a:uLnTx/>
                    <a:uFillTx/>
                    <a:latin typeface="Arial"/>
                    <a:ea typeface="ヒラギノ角ゴ Pro W3"/>
                    <a:cs typeface="Poppins" pitchFamily="2" charset="77"/>
                  </a:rPr>
                  <a:t>Property</a:t>
                </a:r>
              </a:p>
            </p:txBody>
          </p:sp>
        </p:grpSp>
      </p:grpSp>
      <p:sp>
        <p:nvSpPr>
          <p:cNvPr id="42" name="Title 1">
            <a:extLst>
              <a:ext uri="{FF2B5EF4-FFF2-40B4-BE49-F238E27FC236}">
                <a16:creationId xmlns:a16="http://schemas.microsoft.com/office/drawing/2014/main" id="{73EC135E-57E8-E11A-4009-FF2A93401E8D}"/>
              </a:ext>
            </a:extLst>
          </p:cNvPr>
          <p:cNvSpPr txBox="1">
            <a:spLocks/>
          </p:cNvSpPr>
          <p:nvPr/>
        </p:nvSpPr>
        <p:spPr>
          <a:xfrm>
            <a:off x="463550" y="292100"/>
            <a:ext cx="8509000" cy="762000"/>
          </a:xfrm>
          <a:prstGeom prst="rect">
            <a:avLst/>
          </a:prstGeom>
        </p:spPr>
        <p:txBody>
          <a:bodyPr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pitchFamily="18" charset="0"/>
                <a:ea typeface="ヒラギノ角ゴ Pro W3" charset="-128"/>
                <a:cs typeface="Times New Roman" pitchFamily="18" charset="0"/>
              </a:rPr>
              <a:t>diversification.</a:t>
            </a:r>
          </a:p>
        </p:txBody>
      </p:sp>
      <p:sp>
        <p:nvSpPr>
          <p:cNvPr id="43" name="Rectangle 42">
            <a:extLst>
              <a:ext uri="{FF2B5EF4-FFF2-40B4-BE49-F238E27FC236}">
                <a16:creationId xmlns:a16="http://schemas.microsoft.com/office/drawing/2014/main" id="{2879F78B-2374-CF7B-F14F-EE575018F802}"/>
              </a:ext>
            </a:extLst>
          </p:cNvPr>
          <p:cNvSpPr/>
          <p:nvPr/>
        </p:nvSpPr>
        <p:spPr>
          <a:xfrm>
            <a:off x="457200" y="955076"/>
            <a:ext cx="8351911" cy="58477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ts val="450"/>
              </a:spcAft>
              <a:buClr>
                <a:srgbClr val="635A54"/>
              </a:buClr>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ヒラギノ角ゴ Pro W3"/>
              </a:rPr>
              <a:t>As well as diversifying within equities, you could also look to diversify in the assets you hold. </a:t>
            </a:r>
          </a:p>
        </p:txBody>
      </p:sp>
      <p:cxnSp>
        <p:nvCxnSpPr>
          <p:cNvPr id="46" name="Straight Connector 45">
            <a:extLst>
              <a:ext uri="{FF2B5EF4-FFF2-40B4-BE49-F238E27FC236}">
                <a16:creationId xmlns:a16="http://schemas.microsoft.com/office/drawing/2014/main" id="{CB64D2AF-CFB1-92BE-2DD6-9BC14B50C20C}"/>
              </a:ext>
            </a:extLst>
          </p:cNvPr>
          <p:cNvCxnSpPr>
            <a:cxnSpLocks/>
          </p:cNvCxnSpPr>
          <p:nvPr/>
        </p:nvCxnSpPr>
        <p:spPr>
          <a:xfrm>
            <a:off x="3703182" y="2292124"/>
            <a:ext cx="1230325" cy="0"/>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A6B1396-9530-B81B-C981-ACBADA704386}"/>
              </a:ext>
            </a:extLst>
          </p:cNvPr>
          <p:cNvCxnSpPr>
            <a:cxnSpLocks/>
          </p:cNvCxnSpPr>
          <p:nvPr/>
        </p:nvCxnSpPr>
        <p:spPr>
          <a:xfrm>
            <a:off x="4270252" y="3199435"/>
            <a:ext cx="1230325" cy="0"/>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A2CE3C5B-28DF-BFB3-CD3F-6A412AF0969A}"/>
              </a:ext>
            </a:extLst>
          </p:cNvPr>
          <p:cNvSpPr/>
          <p:nvPr/>
        </p:nvSpPr>
        <p:spPr>
          <a:xfrm>
            <a:off x="4933507" y="2111282"/>
            <a:ext cx="3061449" cy="33855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ts val="450"/>
              </a:spcAft>
              <a:buClr>
                <a:srgbClr val="635A54"/>
              </a:buClr>
              <a:buSzTx/>
              <a:buFontTx/>
              <a:buNone/>
              <a:tabLst/>
              <a:defRPr/>
            </a:pPr>
            <a:r>
              <a:rPr kumimoji="0" lang="en-GB" sz="1600" b="0" i="0" u="none" strike="noStrike" kern="1200" cap="none" spc="0" normalizeH="0" baseline="0" noProof="0">
                <a:ln>
                  <a:noFill/>
                </a:ln>
                <a:solidFill>
                  <a:srgbClr val="000000"/>
                </a:solidFill>
                <a:effectLst/>
                <a:uLnTx/>
                <a:uFillTx/>
                <a:latin typeface="Arial"/>
                <a:ea typeface="ヒラギノ角ゴ Pro W3"/>
              </a:rPr>
              <a:t>Which assets should you buy?</a:t>
            </a:r>
          </a:p>
        </p:txBody>
      </p:sp>
      <p:sp>
        <p:nvSpPr>
          <p:cNvPr id="51" name="Rectangle 50">
            <a:extLst>
              <a:ext uri="{FF2B5EF4-FFF2-40B4-BE49-F238E27FC236}">
                <a16:creationId xmlns:a16="http://schemas.microsoft.com/office/drawing/2014/main" id="{8EB6F8E9-A2B3-0902-B431-7D622ABCF737}"/>
              </a:ext>
            </a:extLst>
          </p:cNvPr>
          <p:cNvSpPr/>
          <p:nvPr/>
        </p:nvSpPr>
        <p:spPr>
          <a:xfrm>
            <a:off x="5574061" y="2946406"/>
            <a:ext cx="3061449" cy="58477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ts val="450"/>
              </a:spcAft>
              <a:buClr>
                <a:srgbClr val="635A54"/>
              </a:buClr>
              <a:buSzTx/>
              <a:buFontTx/>
              <a:buNone/>
              <a:tabLst/>
              <a:defRPr/>
            </a:pPr>
            <a:r>
              <a:rPr kumimoji="0" lang="en-GB" sz="1600" b="0" i="0" u="none" strike="noStrike" kern="1200" cap="none" spc="0" normalizeH="0" baseline="0" noProof="0">
                <a:ln>
                  <a:noFill/>
                </a:ln>
                <a:solidFill>
                  <a:srgbClr val="000000"/>
                </a:solidFill>
                <a:effectLst/>
                <a:uLnTx/>
                <a:uFillTx/>
                <a:latin typeface="Arial"/>
                <a:ea typeface="ヒラギノ角ゴ Pro W3"/>
              </a:rPr>
              <a:t>What proportion of each do you need?</a:t>
            </a:r>
          </a:p>
        </p:txBody>
      </p:sp>
      <p:cxnSp>
        <p:nvCxnSpPr>
          <p:cNvPr id="52" name="Straight Connector 51">
            <a:extLst>
              <a:ext uri="{FF2B5EF4-FFF2-40B4-BE49-F238E27FC236}">
                <a16:creationId xmlns:a16="http://schemas.microsoft.com/office/drawing/2014/main" id="{CB34AE77-77FC-4AFA-B768-451E42BCA86F}"/>
              </a:ext>
            </a:extLst>
          </p:cNvPr>
          <p:cNvCxnSpPr>
            <a:cxnSpLocks/>
          </p:cNvCxnSpPr>
          <p:nvPr/>
        </p:nvCxnSpPr>
        <p:spPr>
          <a:xfrm>
            <a:off x="4196768" y="4482333"/>
            <a:ext cx="1230325" cy="0"/>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88F3B736-12AF-DEE3-EEEC-A7F92BD55165}"/>
              </a:ext>
            </a:extLst>
          </p:cNvPr>
          <p:cNvSpPr/>
          <p:nvPr/>
        </p:nvSpPr>
        <p:spPr>
          <a:xfrm>
            <a:off x="5500577" y="4229878"/>
            <a:ext cx="3061449" cy="58477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ts val="450"/>
              </a:spcAft>
              <a:buClr>
                <a:srgbClr val="635A54"/>
              </a:buClr>
              <a:buSzTx/>
              <a:buFontTx/>
              <a:buNone/>
              <a:tabLst/>
              <a:defRPr/>
            </a:pPr>
            <a:r>
              <a:rPr kumimoji="0" lang="en-GB" sz="1600" b="0" i="0" u="none" strike="noStrike" kern="1200" cap="none" spc="0" normalizeH="0" baseline="0" noProof="0">
                <a:ln>
                  <a:noFill/>
                </a:ln>
                <a:solidFill>
                  <a:srgbClr val="000000"/>
                </a:solidFill>
                <a:effectLst/>
                <a:uLnTx/>
                <a:uFillTx/>
                <a:latin typeface="Arial"/>
                <a:ea typeface="ヒラギノ角ゴ Pro W3"/>
              </a:rPr>
              <a:t>How do you know when to buy and sell?</a:t>
            </a:r>
          </a:p>
        </p:txBody>
      </p:sp>
      <p:sp>
        <p:nvSpPr>
          <p:cNvPr id="2" name="RefTextBox123">
            <a:extLst>
              <a:ext uri="{FF2B5EF4-FFF2-40B4-BE49-F238E27FC236}">
                <a16:creationId xmlns:a16="http://schemas.microsoft.com/office/drawing/2014/main" id="{B26A66B9-CFC4-AD22-1327-1AD73AFDAEB6}"/>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866400430</a:t>
            </a:r>
          </a:p>
        </p:txBody>
      </p:sp>
    </p:spTree>
    <p:custDataLst>
      <p:tags r:id="rId1"/>
    </p:custDataLst>
    <p:extLst>
      <p:ext uri="{BB962C8B-B14F-4D97-AF65-F5344CB8AC3E}">
        <p14:creationId xmlns:p14="http://schemas.microsoft.com/office/powerpoint/2010/main" val="36668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a:xfrm>
            <a:off x="3163077" y="2779701"/>
            <a:ext cx="2166614" cy="2555374"/>
          </a:xfrm>
          <a:custGeom>
            <a:avLst/>
            <a:gdLst>
              <a:gd name="connsiteX0" fmla="*/ 1666019 w 2166614"/>
              <a:gd name="connsiteY0" fmla="*/ 0 h 2555374"/>
              <a:gd name="connsiteX1" fmla="*/ 1760161 w 2166614"/>
              <a:gd name="connsiteY1" fmla="*/ 0 h 2555374"/>
              <a:gd name="connsiteX2" fmla="*/ 2163306 w 2166614"/>
              <a:gd name="connsiteY2" fmla="*/ 0 h 2555374"/>
              <a:gd name="connsiteX3" fmla="*/ 2159361 w 2166614"/>
              <a:gd name="connsiteY3" fmla="*/ 39134 h 2555374"/>
              <a:gd name="connsiteX4" fmla="*/ 2164115 w 2166614"/>
              <a:gd name="connsiteY4" fmla="*/ 86293 h 2555374"/>
              <a:gd name="connsiteX5" fmla="*/ 2166614 w 2166614"/>
              <a:gd name="connsiteY5" fmla="*/ 94343 h 2555374"/>
              <a:gd name="connsiteX6" fmla="*/ 1760161 w 2166614"/>
              <a:gd name="connsiteY6" fmla="*/ 94343 h 2555374"/>
              <a:gd name="connsiteX7" fmla="*/ 1760161 w 2166614"/>
              <a:gd name="connsiteY7" fmla="*/ 94026 h 2555374"/>
              <a:gd name="connsiteX8" fmla="*/ 1666018 w 2166614"/>
              <a:gd name="connsiteY8" fmla="*/ 94026 h 2555374"/>
              <a:gd name="connsiteX9" fmla="*/ 1344020 w 2166614"/>
              <a:gd name="connsiteY9" fmla="*/ 416024 h 2555374"/>
              <a:gd name="connsiteX10" fmla="*/ 1344020 w 2166614"/>
              <a:gd name="connsiteY10" fmla="*/ 881515 h 2555374"/>
              <a:gd name="connsiteX11" fmla="*/ 1341932 w 2166614"/>
              <a:gd name="connsiteY11" fmla="*/ 881515 h 2555374"/>
              <a:gd name="connsiteX12" fmla="*/ 1341932 w 2166614"/>
              <a:gd name="connsiteY12" fmla="*/ 2157074 h 2555374"/>
              <a:gd name="connsiteX13" fmla="*/ 1341934 w 2166614"/>
              <a:gd name="connsiteY13" fmla="*/ 2157074 h 2555374"/>
              <a:gd name="connsiteX14" fmla="*/ 1335269 w 2166614"/>
              <a:gd name="connsiteY14" fmla="*/ 2223192 h 2555374"/>
              <a:gd name="connsiteX15" fmla="*/ 927697 w 2166614"/>
              <a:gd name="connsiteY15" fmla="*/ 2555373 h 2555374"/>
              <a:gd name="connsiteX16" fmla="*/ 812618 w 2166614"/>
              <a:gd name="connsiteY16" fmla="*/ 2555373 h 2555374"/>
              <a:gd name="connsiteX17" fmla="*/ 812618 w 2166614"/>
              <a:gd name="connsiteY17" fmla="*/ 2555374 h 2555374"/>
              <a:gd name="connsiteX18" fmla="*/ 693472 w 2166614"/>
              <a:gd name="connsiteY18" fmla="*/ 2555374 h 2555374"/>
              <a:gd name="connsiteX19" fmla="*/ 285900 w 2166614"/>
              <a:gd name="connsiteY19" fmla="*/ 2223193 h 2555374"/>
              <a:gd name="connsiteX20" fmla="*/ 279235 w 2166614"/>
              <a:gd name="connsiteY20" fmla="*/ 2157075 h 2555374"/>
              <a:gd name="connsiteX21" fmla="*/ 278203 w 2166614"/>
              <a:gd name="connsiteY21" fmla="*/ 2157075 h 2555374"/>
              <a:gd name="connsiteX22" fmla="*/ 276359 w 2166614"/>
              <a:gd name="connsiteY22" fmla="*/ 2138782 h 2555374"/>
              <a:gd name="connsiteX23" fmla="*/ 17902 w 2166614"/>
              <a:gd name="connsiteY23" fmla="*/ 1886707 h 2555374"/>
              <a:gd name="connsiteX24" fmla="*/ 1772 w 2166614"/>
              <a:gd name="connsiteY24" fmla="*/ 1885284 h 2555374"/>
              <a:gd name="connsiteX25" fmla="*/ 6081 w 2166614"/>
              <a:gd name="connsiteY25" fmla="*/ 1842536 h 2555374"/>
              <a:gd name="connsiteX26" fmla="*/ 1327 w 2166614"/>
              <a:gd name="connsiteY26" fmla="*/ 1795377 h 2555374"/>
              <a:gd name="connsiteX27" fmla="*/ 0 w 2166614"/>
              <a:gd name="connsiteY27" fmla="*/ 1791102 h 2555374"/>
              <a:gd name="connsiteX28" fmla="*/ 34545 w 2166614"/>
              <a:gd name="connsiteY28" fmla="*/ 1794150 h 2555374"/>
              <a:gd name="connsiteX29" fmla="*/ 368474 w 2166614"/>
              <a:gd name="connsiteY29" fmla="*/ 2119833 h 2555374"/>
              <a:gd name="connsiteX30" fmla="*/ 372228 w 2166614"/>
              <a:gd name="connsiteY30" fmla="*/ 2157075 h 2555374"/>
              <a:gd name="connsiteX31" fmla="*/ 373260 w 2166614"/>
              <a:gd name="connsiteY31" fmla="*/ 2157075 h 2555374"/>
              <a:gd name="connsiteX32" fmla="*/ 378015 w 2166614"/>
              <a:gd name="connsiteY32" fmla="*/ 2204244 h 2555374"/>
              <a:gd name="connsiteX33" fmla="*/ 693471 w 2166614"/>
              <a:gd name="connsiteY33" fmla="*/ 2461348 h 2555374"/>
              <a:gd name="connsiteX34" fmla="*/ 812618 w 2166614"/>
              <a:gd name="connsiteY34" fmla="*/ 2461348 h 2555374"/>
              <a:gd name="connsiteX35" fmla="*/ 812618 w 2166614"/>
              <a:gd name="connsiteY35" fmla="*/ 2461347 h 2555374"/>
              <a:gd name="connsiteX36" fmla="*/ 927699 w 2166614"/>
              <a:gd name="connsiteY36" fmla="*/ 2461347 h 2555374"/>
              <a:gd name="connsiteX37" fmla="*/ 1243154 w 2166614"/>
              <a:gd name="connsiteY37" fmla="*/ 2204243 h 2555374"/>
              <a:gd name="connsiteX38" fmla="*/ 1247909 w 2166614"/>
              <a:gd name="connsiteY38" fmla="*/ 2157075 h 2555374"/>
              <a:gd name="connsiteX39" fmla="*/ 1247589 w 2166614"/>
              <a:gd name="connsiteY39" fmla="*/ 2157075 h 2555374"/>
              <a:gd name="connsiteX40" fmla="*/ 1247589 w 2166614"/>
              <a:gd name="connsiteY40" fmla="*/ 829484 h 2555374"/>
              <a:gd name="connsiteX41" fmla="*/ 1249994 w 2166614"/>
              <a:gd name="connsiteY41" fmla="*/ 829484 h 2555374"/>
              <a:gd name="connsiteX42" fmla="*/ 1249995 w 2166614"/>
              <a:gd name="connsiteY42" fmla="*/ 416024 h 2555374"/>
              <a:gd name="connsiteX43" fmla="*/ 1666019 w 2166614"/>
              <a:gd name="connsiteY43" fmla="*/ 0 h 25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66614" h="2555374">
                <a:moveTo>
                  <a:pt x="1666019" y="0"/>
                </a:moveTo>
                <a:lnTo>
                  <a:pt x="1760161" y="0"/>
                </a:lnTo>
                <a:lnTo>
                  <a:pt x="2163306" y="0"/>
                </a:lnTo>
                <a:lnTo>
                  <a:pt x="2159361" y="39134"/>
                </a:lnTo>
                <a:cubicBezTo>
                  <a:pt x="2159361" y="55289"/>
                  <a:pt x="2160998" y="71061"/>
                  <a:pt x="2164115" y="86293"/>
                </a:cubicBezTo>
                <a:lnTo>
                  <a:pt x="2166614" y="94343"/>
                </a:lnTo>
                <a:lnTo>
                  <a:pt x="1760161" y="94343"/>
                </a:lnTo>
                <a:lnTo>
                  <a:pt x="1760161" y="94026"/>
                </a:lnTo>
                <a:lnTo>
                  <a:pt x="1666018" y="94026"/>
                </a:lnTo>
                <a:cubicBezTo>
                  <a:pt x="1488183" y="94026"/>
                  <a:pt x="1344020" y="238189"/>
                  <a:pt x="1344020" y="416024"/>
                </a:cubicBezTo>
                <a:lnTo>
                  <a:pt x="1344020" y="881515"/>
                </a:lnTo>
                <a:lnTo>
                  <a:pt x="1341932" y="881515"/>
                </a:lnTo>
                <a:lnTo>
                  <a:pt x="1341932" y="2157074"/>
                </a:lnTo>
                <a:lnTo>
                  <a:pt x="1341934" y="2157074"/>
                </a:lnTo>
                <a:lnTo>
                  <a:pt x="1335269" y="2223192"/>
                </a:lnTo>
                <a:cubicBezTo>
                  <a:pt x="1296476" y="2412767"/>
                  <a:pt x="1128740" y="2555373"/>
                  <a:pt x="927697" y="2555373"/>
                </a:cubicBezTo>
                <a:lnTo>
                  <a:pt x="812618" y="2555373"/>
                </a:lnTo>
                <a:lnTo>
                  <a:pt x="812618" y="2555374"/>
                </a:lnTo>
                <a:lnTo>
                  <a:pt x="693472" y="2555374"/>
                </a:lnTo>
                <a:cubicBezTo>
                  <a:pt x="492429" y="2555374"/>
                  <a:pt x="324692" y="2412768"/>
                  <a:pt x="285900" y="2223193"/>
                </a:cubicBezTo>
                <a:lnTo>
                  <a:pt x="279235" y="2157075"/>
                </a:lnTo>
                <a:lnTo>
                  <a:pt x="278203" y="2157075"/>
                </a:lnTo>
                <a:lnTo>
                  <a:pt x="276359" y="2138782"/>
                </a:lnTo>
                <a:cubicBezTo>
                  <a:pt x="250087" y="2010394"/>
                  <a:pt x="147406" y="1909840"/>
                  <a:pt x="17902" y="1886707"/>
                </a:cubicBezTo>
                <a:lnTo>
                  <a:pt x="1772" y="1885284"/>
                </a:lnTo>
                <a:lnTo>
                  <a:pt x="6081" y="1842536"/>
                </a:lnTo>
                <a:cubicBezTo>
                  <a:pt x="6081" y="1826382"/>
                  <a:pt x="4444" y="1810610"/>
                  <a:pt x="1327" y="1795377"/>
                </a:cubicBezTo>
                <a:lnTo>
                  <a:pt x="0" y="1791102"/>
                </a:lnTo>
                <a:lnTo>
                  <a:pt x="34545" y="1794150"/>
                </a:lnTo>
                <a:cubicBezTo>
                  <a:pt x="201864" y="1824037"/>
                  <a:pt x="334530" y="1953954"/>
                  <a:pt x="368474" y="2119833"/>
                </a:cubicBezTo>
                <a:lnTo>
                  <a:pt x="372228" y="2157075"/>
                </a:lnTo>
                <a:lnTo>
                  <a:pt x="373260" y="2157075"/>
                </a:lnTo>
                <a:lnTo>
                  <a:pt x="378015" y="2204244"/>
                </a:lnTo>
                <a:cubicBezTo>
                  <a:pt x="408040" y="2350973"/>
                  <a:pt x="537865" y="2461348"/>
                  <a:pt x="693471" y="2461348"/>
                </a:cubicBezTo>
                <a:lnTo>
                  <a:pt x="812618" y="2461348"/>
                </a:lnTo>
                <a:lnTo>
                  <a:pt x="812618" y="2461347"/>
                </a:lnTo>
                <a:lnTo>
                  <a:pt x="927699" y="2461347"/>
                </a:lnTo>
                <a:cubicBezTo>
                  <a:pt x="1083303" y="2461347"/>
                  <a:pt x="1213129" y="2350972"/>
                  <a:pt x="1243154" y="2204243"/>
                </a:cubicBezTo>
                <a:lnTo>
                  <a:pt x="1247909" y="2157075"/>
                </a:lnTo>
                <a:lnTo>
                  <a:pt x="1247589" y="2157075"/>
                </a:lnTo>
                <a:lnTo>
                  <a:pt x="1247589" y="829484"/>
                </a:lnTo>
                <a:lnTo>
                  <a:pt x="1249994" y="829484"/>
                </a:lnTo>
                <a:lnTo>
                  <a:pt x="1249995" y="416024"/>
                </a:lnTo>
                <a:cubicBezTo>
                  <a:pt x="1249995" y="186260"/>
                  <a:pt x="1436255" y="0"/>
                  <a:pt x="1666019" y="0"/>
                </a:cubicBezTo>
                <a:close/>
              </a:path>
            </a:pathLst>
          </a:cu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sp>
        <p:nvSpPr>
          <p:cNvPr id="64" name="Freeform 63"/>
          <p:cNvSpPr/>
          <p:nvPr/>
        </p:nvSpPr>
        <p:spPr>
          <a:xfrm>
            <a:off x="5783185" y="2779701"/>
            <a:ext cx="948982" cy="1862996"/>
          </a:xfrm>
          <a:custGeom>
            <a:avLst/>
            <a:gdLst>
              <a:gd name="connsiteX0" fmla="*/ 3308 w 948982"/>
              <a:gd name="connsiteY0" fmla="*/ 0 h 1862996"/>
              <a:gd name="connsiteX1" fmla="*/ 438026 w 948982"/>
              <a:gd name="connsiteY1" fmla="*/ 0 h 1862996"/>
              <a:gd name="connsiteX2" fmla="*/ 532169 w 948982"/>
              <a:gd name="connsiteY2" fmla="*/ 0 h 1862996"/>
              <a:gd name="connsiteX3" fmla="*/ 948193 w 948982"/>
              <a:gd name="connsiteY3" fmla="*/ 416024 h 1862996"/>
              <a:gd name="connsiteX4" fmla="*/ 948194 w 948982"/>
              <a:gd name="connsiteY4" fmla="*/ 881515 h 1862996"/>
              <a:gd name="connsiteX5" fmla="*/ 947346 w 948982"/>
              <a:gd name="connsiteY5" fmla="*/ 881515 h 1862996"/>
              <a:gd name="connsiteX6" fmla="*/ 947346 w 948982"/>
              <a:gd name="connsiteY6" fmla="*/ 1505758 h 1862996"/>
              <a:gd name="connsiteX7" fmla="*/ 947029 w 948982"/>
              <a:gd name="connsiteY7" fmla="*/ 1505758 h 1862996"/>
              <a:gd name="connsiteX8" fmla="*/ 947029 w 948982"/>
              <a:gd name="connsiteY8" fmla="*/ 1837453 h 1862996"/>
              <a:gd name="connsiteX9" fmla="*/ 948982 w 948982"/>
              <a:gd name="connsiteY9" fmla="*/ 1856826 h 1862996"/>
              <a:gd name="connsiteX10" fmla="*/ 917516 w 948982"/>
              <a:gd name="connsiteY10" fmla="*/ 1853654 h 1862996"/>
              <a:gd name="connsiteX11" fmla="*/ 870357 w 948982"/>
              <a:gd name="connsiteY11" fmla="*/ 1858408 h 1862996"/>
              <a:gd name="connsiteX12" fmla="*/ 855578 w 948982"/>
              <a:gd name="connsiteY12" fmla="*/ 1862996 h 1862996"/>
              <a:gd name="connsiteX13" fmla="*/ 853003 w 948982"/>
              <a:gd name="connsiteY13" fmla="*/ 1837452 h 1862996"/>
              <a:gd name="connsiteX14" fmla="*/ 853003 w 948982"/>
              <a:gd name="connsiteY14" fmla="*/ 1493279 h 1862996"/>
              <a:gd name="connsiteX15" fmla="*/ 853003 w 948982"/>
              <a:gd name="connsiteY15" fmla="*/ 829484 h 1862996"/>
              <a:gd name="connsiteX16" fmla="*/ 854168 w 948982"/>
              <a:gd name="connsiteY16" fmla="*/ 829484 h 1862996"/>
              <a:gd name="connsiteX17" fmla="*/ 854168 w 948982"/>
              <a:gd name="connsiteY17" fmla="*/ 416024 h 1862996"/>
              <a:gd name="connsiteX18" fmla="*/ 532170 w 948982"/>
              <a:gd name="connsiteY18" fmla="*/ 94026 h 1862996"/>
              <a:gd name="connsiteX19" fmla="*/ 438026 w 948982"/>
              <a:gd name="connsiteY19" fmla="*/ 94026 h 1862996"/>
              <a:gd name="connsiteX20" fmla="*/ 438026 w 948982"/>
              <a:gd name="connsiteY20" fmla="*/ 94343 h 1862996"/>
              <a:gd name="connsiteX21" fmla="*/ 0 w 948982"/>
              <a:gd name="connsiteY21" fmla="*/ 94343 h 1862996"/>
              <a:gd name="connsiteX22" fmla="*/ 2499 w 948982"/>
              <a:gd name="connsiteY22" fmla="*/ 86293 h 1862996"/>
              <a:gd name="connsiteX23" fmla="*/ 7253 w 948982"/>
              <a:gd name="connsiteY23" fmla="*/ 39134 h 1862996"/>
              <a:gd name="connsiteX24" fmla="*/ 3308 w 948982"/>
              <a:gd name="connsiteY24" fmla="*/ 0 h 186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8982" h="1862996">
                <a:moveTo>
                  <a:pt x="3308" y="0"/>
                </a:moveTo>
                <a:lnTo>
                  <a:pt x="438026" y="0"/>
                </a:lnTo>
                <a:lnTo>
                  <a:pt x="532169" y="0"/>
                </a:lnTo>
                <a:cubicBezTo>
                  <a:pt x="761933" y="0"/>
                  <a:pt x="948193" y="186260"/>
                  <a:pt x="948193" y="416024"/>
                </a:cubicBezTo>
                <a:lnTo>
                  <a:pt x="948194" y="881515"/>
                </a:lnTo>
                <a:lnTo>
                  <a:pt x="947346" y="881515"/>
                </a:lnTo>
                <a:lnTo>
                  <a:pt x="947346" y="1505758"/>
                </a:lnTo>
                <a:lnTo>
                  <a:pt x="947029" y="1505758"/>
                </a:lnTo>
                <a:lnTo>
                  <a:pt x="947029" y="1837453"/>
                </a:lnTo>
                <a:lnTo>
                  <a:pt x="948982" y="1856826"/>
                </a:lnTo>
                <a:lnTo>
                  <a:pt x="917516" y="1853654"/>
                </a:lnTo>
                <a:cubicBezTo>
                  <a:pt x="901362" y="1853654"/>
                  <a:pt x="885590" y="1855291"/>
                  <a:pt x="870357" y="1858408"/>
                </a:cubicBezTo>
                <a:lnTo>
                  <a:pt x="855578" y="1862996"/>
                </a:lnTo>
                <a:lnTo>
                  <a:pt x="853003" y="1837452"/>
                </a:lnTo>
                <a:lnTo>
                  <a:pt x="853003" y="1493279"/>
                </a:lnTo>
                <a:lnTo>
                  <a:pt x="853003" y="829484"/>
                </a:lnTo>
                <a:lnTo>
                  <a:pt x="854168" y="829484"/>
                </a:lnTo>
                <a:lnTo>
                  <a:pt x="854168" y="416024"/>
                </a:lnTo>
                <a:cubicBezTo>
                  <a:pt x="854168" y="238189"/>
                  <a:pt x="710005" y="94026"/>
                  <a:pt x="532170" y="94026"/>
                </a:cubicBezTo>
                <a:lnTo>
                  <a:pt x="438026" y="94026"/>
                </a:lnTo>
                <a:lnTo>
                  <a:pt x="438026" y="94343"/>
                </a:lnTo>
                <a:lnTo>
                  <a:pt x="0" y="94343"/>
                </a:lnTo>
                <a:lnTo>
                  <a:pt x="2499" y="86293"/>
                </a:lnTo>
                <a:cubicBezTo>
                  <a:pt x="5616" y="71061"/>
                  <a:pt x="7253" y="55289"/>
                  <a:pt x="7253" y="39134"/>
                </a:cubicBezTo>
                <a:lnTo>
                  <a:pt x="3308" y="0"/>
                </a:ln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sp>
        <p:nvSpPr>
          <p:cNvPr id="61" name="Freeform 60"/>
          <p:cNvSpPr/>
          <p:nvPr/>
        </p:nvSpPr>
        <p:spPr>
          <a:xfrm>
            <a:off x="1486770" y="3220460"/>
            <a:ext cx="1221540" cy="1441241"/>
          </a:xfrm>
          <a:custGeom>
            <a:avLst/>
            <a:gdLst>
              <a:gd name="connsiteX0" fmla="*/ 0 w 1221540"/>
              <a:gd name="connsiteY0" fmla="*/ 0 h 1441241"/>
              <a:gd name="connsiteX1" fmla="*/ 71958 w 1221540"/>
              <a:gd name="connsiteY1" fmla="*/ 0 h 1441241"/>
              <a:gd name="connsiteX2" fmla="*/ 71958 w 1221540"/>
              <a:gd name="connsiteY2" fmla="*/ 5187 h 1441241"/>
              <a:gd name="connsiteX3" fmla="*/ 104361 w 1221540"/>
              <a:gd name="connsiteY3" fmla="*/ 8453 h 1441241"/>
              <a:gd name="connsiteX4" fmla="*/ 436541 w 1221540"/>
              <a:gd name="connsiteY4" fmla="*/ 416025 h 1441241"/>
              <a:gd name="connsiteX5" fmla="*/ 436541 w 1221540"/>
              <a:gd name="connsiteY5" fmla="*/ 760198 h 1441241"/>
              <a:gd name="connsiteX6" fmla="*/ 435341 w 1221540"/>
              <a:gd name="connsiteY6" fmla="*/ 760198 h 1441241"/>
              <a:gd name="connsiteX7" fmla="*/ 435341 w 1221540"/>
              <a:gd name="connsiteY7" fmla="*/ 1025217 h 1441241"/>
              <a:gd name="connsiteX8" fmla="*/ 757339 w 1221540"/>
              <a:gd name="connsiteY8" fmla="*/ 1347215 h 1441241"/>
              <a:gd name="connsiteX9" fmla="*/ 914918 w 1221540"/>
              <a:gd name="connsiteY9" fmla="*/ 1347215 h 1441241"/>
              <a:gd name="connsiteX10" fmla="*/ 914918 w 1221540"/>
              <a:gd name="connsiteY10" fmla="*/ 1346893 h 1441241"/>
              <a:gd name="connsiteX11" fmla="*/ 1221540 w 1221540"/>
              <a:gd name="connsiteY11" fmla="*/ 1346893 h 1441241"/>
              <a:gd name="connsiteX12" fmla="*/ 1219142 w 1221540"/>
              <a:gd name="connsiteY12" fmla="*/ 1354619 h 1441241"/>
              <a:gd name="connsiteX13" fmla="*/ 1214388 w 1221540"/>
              <a:gd name="connsiteY13" fmla="*/ 1401778 h 1441241"/>
              <a:gd name="connsiteX14" fmla="*/ 1218366 w 1221540"/>
              <a:gd name="connsiteY14" fmla="*/ 1441241 h 1441241"/>
              <a:gd name="connsiteX15" fmla="*/ 757339 w 1221540"/>
              <a:gd name="connsiteY15" fmla="*/ 1441240 h 1441241"/>
              <a:gd name="connsiteX16" fmla="*/ 341315 w 1221540"/>
              <a:gd name="connsiteY16" fmla="*/ 1025216 h 1441241"/>
              <a:gd name="connsiteX17" fmla="*/ 341315 w 1221540"/>
              <a:gd name="connsiteY17" fmla="*/ 681043 h 1441241"/>
              <a:gd name="connsiteX18" fmla="*/ 342515 w 1221540"/>
              <a:gd name="connsiteY18" fmla="*/ 681043 h 1441241"/>
              <a:gd name="connsiteX19" fmla="*/ 342515 w 1221540"/>
              <a:gd name="connsiteY19" fmla="*/ 416024 h 1441241"/>
              <a:gd name="connsiteX20" fmla="*/ 20517 w 1221540"/>
              <a:gd name="connsiteY20" fmla="*/ 94026 h 1441241"/>
              <a:gd name="connsiteX21" fmla="*/ 1664 w 1221540"/>
              <a:gd name="connsiteY21" fmla="*/ 94026 h 1441241"/>
              <a:gd name="connsiteX22" fmla="*/ 5988 w 1221540"/>
              <a:gd name="connsiteY22" fmla="*/ 51136 h 1441241"/>
              <a:gd name="connsiteX23" fmla="*/ 1234 w 1221540"/>
              <a:gd name="connsiteY23" fmla="*/ 3977 h 1441241"/>
              <a:gd name="connsiteX24" fmla="*/ 0 w 1221540"/>
              <a:gd name="connsiteY24" fmla="*/ 0 h 1441241"/>
              <a:gd name="connsiteX0" fmla="*/ 0 w 1221540"/>
              <a:gd name="connsiteY0" fmla="*/ 0 h 1441241"/>
              <a:gd name="connsiteX1" fmla="*/ 71958 w 1221540"/>
              <a:gd name="connsiteY1" fmla="*/ 0 h 1441241"/>
              <a:gd name="connsiteX2" fmla="*/ 104361 w 1221540"/>
              <a:gd name="connsiteY2" fmla="*/ 8453 h 1441241"/>
              <a:gd name="connsiteX3" fmla="*/ 436541 w 1221540"/>
              <a:gd name="connsiteY3" fmla="*/ 416025 h 1441241"/>
              <a:gd name="connsiteX4" fmla="*/ 436541 w 1221540"/>
              <a:gd name="connsiteY4" fmla="*/ 760198 h 1441241"/>
              <a:gd name="connsiteX5" fmla="*/ 435341 w 1221540"/>
              <a:gd name="connsiteY5" fmla="*/ 760198 h 1441241"/>
              <a:gd name="connsiteX6" fmla="*/ 435341 w 1221540"/>
              <a:gd name="connsiteY6" fmla="*/ 1025217 h 1441241"/>
              <a:gd name="connsiteX7" fmla="*/ 757339 w 1221540"/>
              <a:gd name="connsiteY7" fmla="*/ 1347215 h 1441241"/>
              <a:gd name="connsiteX8" fmla="*/ 914918 w 1221540"/>
              <a:gd name="connsiteY8" fmla="*/ 1347215 h 1441241"/>
              <a:gd name="connsiteX9" fmla="*/ 914918 w 1221540"/>
              <a:gd name="connsiteY9" fmla="*/ 1346893 h 1441241"/>
              <a:gd name="connsiteX10" fmla="*/ 1221540 w 1221540"/>
              <a:gd name="connsiteY10" fmla="*/ 1346893 h 1441241"/>
              <a:gd name="connsiteX11" fmla="*/ 1219142 w 1221540"/>
              <a:gd name="connsiteY11" fmla="*/ 1354619 h 1441241"/>
              <a:gd name="connsiteX12" fmla="*/ 1214388 w 1221540"/>
              <a:gd name="connsiteY12" fmla="*/ 1401778 h 1441241"/>
              <a:gd name="connsiteX13" fmla="*/ 1218366 w 1221540"/>
              <a:gd name="connsiteY13" fmla="*/ 1441241 h 1441241"/>
              <a:gd name="connsiteX14" fmla="*/ 757339 w 1221540"/>
              <a:gd name="connsiteY14" fmla="*/ 1441240 h 1441241"/>
              <a:gd name="connsiteX15" fmla="*/ 341315 w 1221540"/>
              <a:gd name="connsiteY15" fmla="*/ 1025216 h 1441241"/>
              <a:gd name="connsiteX16" fmla="*/ 341315 w 1221540"/>
              <a:gd name="connsiteY16" fmla="*/ 681043 h 1441241"/>
              <a:gd name="connsiteX17" fmla="*/ 342515 w 1221540"/>
              <a:gd name="connsiteY17" fmla="*/ 681043 h 1441241"/>
              <a:gd name="connsiteX18" fmla="*/ 342515 w 1221540"/>
              <a:gd name="connsiteY18" fmla="*/ 416024 h 1441241"/>
              <a:gd name="connsiteX19" fmla="*/ 20517 w 1221540"/>
              <a:gd name="connsiteY19" fmla="*/ 94026 h 1441241"/>
              <a:gd name="connsiteX20" fmla="*/ 1664 w 1221540"/>
              <a:gd name="connsiteY20" fmla="*/ 94026 h 1441241"/>
              <a:gd name="connsiteX21" fmla="*/ 5988 w 1221540"/>
              <a:gd name="connsiteY21" fmla="*/ 51136 h 1441241"/>
              <a:gd name="connsiteX22" fmla="*/ 1234 w 1221540"/>
              <a:gd name="connsiteY22" fmla="*/ 3977 h 1441241"/>
              <a:gd name="connsiteX23" fmla="*/ 0 w 1221540"/>
              <a:gd name="connsiteY23" fmla="*/ 0 h 144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1540" h="1441241">
                <a:moveTo>
                  <a:pt x="0" y="0"/>
                </a:moveTo>
                <a:lnTo>
                  <a:pt x="71958" y="0"/>
                </a:lnTo>
                <a:lnTo>
                  <a:pt x="104361" y="8453"/>
                </a:lnTo>
                <a:cubicBezTo>
                  <a:pt x="293936" y="47246"/>
                  <a:pt x="436541" y="214981"/>
                  <a:pt x="436541" y="416025"/>
                </a:cubicBezTo>
                <a:lnTo>
                  <a:pt x="436541" y="760198"/>
                </a:lnTo>
                <a:lnTo>
                  <a:pt x="435341" y="760198"/>
                </a:lnTo>
                <a:lnTo>
                  <a:pt x="435341" y="1025217"/>
                </a:lnTo>
                <a:cubicBezTo>
                  <a:pt x="435341" y="1203052"/>
                  <a:pt x="579504" y="1347215"/>
                  <a:pt x="757339" y="1347215"/>
                </a:cubicBezTo>
                <a:lnTo>
                  <a:pt x="914918" y="1347215"/>
                </a:lnTo>
                <a:lnTo>
                  <a:pt x="914918" y="1346893"/>
                </a:lnTo>
                <a:lnTo>
                  <a:pt x="1221540" y="1346893"/>
                </a:lnTo>
                <a:lnTo>
                  <a:pt x="1219142" y="1354619"/>
                </a:lnTo>
                <a:cubicBezTo>
                  <a:pt x="1216025" y="1369852"/>
                  <a:pt x="1214388" y="1385624"/>
                  <a:pt x="1214388" y="1401778"/>
                </a:cubicBezTo>
                <a:lnTo>
                  <a:pt x="1218366" y="1441241"/>
                </a:lnTo>
                <a:lnTo>
                  <a:pt x="757339" y="1441240"/>
                </a:lnTo>
                <a:cubicBezTo>
                  <a:pt x="527575" y="1441240"/>
                  <a:pt x="341315" y="1254980"/>
                  <a:pt x="341315" y="1025216"/>
                </a:cubicBezTo>
                <a:lnTo>
                  <a:pt x="341315" y="681043"/>
                </a:lnTo>
                <a:lnTo>
                  <a:pt x="342515" y="681043"/>
                </a:lnTo>
                <a:lnTo>
                  <a:pt x="342515" y="416024"/>
                </a:lnTo>
                <a:cubicBezTo>
                  <a:pt x="342515" y="238189"/>
                  <a:pt x="198352" y="94026"/>
                  <a:pt x="20517" y="94026"/>
                </a:cubicBezTo>
                <a:lnTo>
                  <a:pt x="1664" y="94026"/>
                </a:lnTo>
                <a:lnTo>
                  <a:pt x="5988" y="51136"/>
                </a:lnTo>
                <a:cubicBezTo>
                  <a:pt x="5988" y="34982"/>
                  <a:pt x="4351" y="19210"/>
                  <a:pt x="1234" y="3977"/>
                </a:cubicBezTo>
                <a:lnTo>
                  <a:pt x="0" y="0"/>
                </a:lnTo>
                <a:close/>
              </a:path>
            </a:pathLst>
          </a:cu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sp>
        <p:nvSpPr>
          <p:cNvPr id="31" name="Rectangle 30"/>
          <p:cNvSpPr/>
          <p:nvPr/>
        </p:nvSpPr>
        <p:spPr>
          <a:xfrm>
            <a:off x="524311" y="2373219"/>
            <a:ext cx="2876113" cy="58477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03619B"/>
                </a:solidFill>
                <a:effectLst/>
                <a:uLnTx/>
                <a:uFillTx/>
                <a:latin typeface="Arial"/>
                <a:ea typeface="ヒラギノ角ゴ Pro W3" charset="-128"/>
                <a:cs typeface="Arial" pitchFamily="34" charset="0"/>
              </a:rPr>
              <a:t>Invest directly into shares in one or more companies</a:t>
            </a:r>
            <a:endParaRPr kumimoji="0" lang="en-GB" sz="900" b="0" i="0" u="none" strike="noStrike" kern="1200" cap="none" spc="0" normalizeH="0" baseline="0" noProof="0">
              <a:ln>
                <a:noFill/>
              </a:ln>
              <a:solidFill>
                <a:srgbClr val="03619B"/>
              </a:solidFill>
              <a:effectLst/>
              <a:uLnTx/>
              <a:uFillTx/>
              <a:latin typeface="Arial" panose="020B0604020202020204" pitchFamily="34" charset="0"/>
              <a:ea typeface="ヒラギノ角ゴ Pro W3"/>
            </a:endParaRPr>
          </a:p>
        </p:txBody>
      </p:sp>
      <p:sp>
        <p:nvSpPr>
          <p:cNvPr id="32" name="Rectangle 31"/>
          <p:cNvSpPr/>
          <p:nvPr/>
        </p:nvSpPr>
        <p:spPr>
          <a:xfrm>
            <a:off x="1024758" y="5034206"/>
            <a:ext cx="2530330" cy="76944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858A46"/>
                </a:solidFill>
                <a:effectLst/>
                <a:uLnTx/>
                <a:uFillTx/>
                <a:latin typeface="Arial"/>
                <a:ea typeface="ヒラギノ角ゴ Pro W3" charset="-128"/>
                <a:cs typeface="Arial" pitchFamily="34" charset="0"/>
              </a:rPr>
              <a:t>Invest into a fund that tracks an index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858A46"/>
                </a:solidFill>
                <a:effectLst/>
                <a:uLnTx/>
                <a:uFillTx/>
                <a:latin typeface="Arial"/>
                <a:ea typeface="ヒラギノ角ゴ Pro W3" charset="-128"/>
                <a:cs typeface="Arial" pitchFamily="34" charset="0"/>
              </a:rPr>
              <a:t>(e.g. FTSE 100)</a:t>
            </a:r>
            <a:endParaRPr kumimoji="0" lang="en-GB" sz="700" b="0" i="0" u="none" strike="noStrike" kern="1200" cap="none" spc="0" normalizeH="0" baseline="0" noProof="0" dirty="0">
              <a:ln>
                <a:noFill/>
              </a:ln>
              <a:solidFill>
                <a:srgbClr val="858A46"/>
              </a:solidFill>
              <a:effectLst/>
              <a:uLnTx/>
              <a:uFillTx/>
              <a:latin typeface="Arial" panose="020B0604020202020204" pitchFamily="34" charset="0"/>
              <a:ea typeface="ヒラギノ角ゴ Pro W3"/>
            </a:endParaRPr>
          </a:p>
        </p:txBody>
      </p:sp>
      <p:sp>
        <p:nvSpPr>
          <p:cNvPr id="33" name="Rectangle 32"/>
          <p:cNvSpPr/>
          <p:nvPr/>
        </p:nvSpPr>
        <p:spPr>
          <a:xfrm>
            <a:off x="4621943" y="3118818"/>
            <a:ext cx="1924120" cy="1277273"/>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ts val="600"/>
              </a:spcAft>
              <a:buClrTx/>
              <a:buSzTx/>
              <a:buFontTx/>
              <a:buNone/>
              <a:tabLst/>
              <a:defRPr/>
            </a:pPr>
            <a:r>
              <a:rPr kumimoji="0" lang="en-GB" sz="1600" b="0" i="0" u="none" strike="noStrike" kern="1200" cap="none" spc="0" normalizeH="0" baseline="0" noProof="0">
                <a:ln>
                  <a:noFill/>
                </a:ln>
                <a:solidFill>
                  <a:srgbClr val="581E2C"/>
                </a:solidFill>
                <a:effectLst/>
                <a:uLnTx/>
                <a:uFillTx/>
                <a:latin typeface="Arial"/>
                <a:ea typeface="ヒラギノ角ゴ Pro W3" charset="-128"/>
                <a:cs typeface="Arial" pitchFamily="34" charset="0"/>
              </a:rPr>
              <a:t>Invest into a fund that tracks a number of indices </a:t>
            </a:r>
          </a:p>
          <a:p>
            <a:pPr marL="0" marR="0" lvl="0" indent="0" algn="ctr" defTabSz="45720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a:ln>
                  <a:noFill/>
                </a:ln>
                <a:solidFill>
                  <a:srgbClr val="581E2C"/>
                </a:solidFill>
                <a:effectLst/>
                <a:uLnTx/>
                <a:uFillTx/>
                <a:latin typeface="Arial"/>
                <a:ea typeface="ヒラギノ角ゴ Pro W3" charset="-128"/>
                <a:cs typeface="Arial" pitchFamily="34" charset="0"/>
              </a:rPr>
              <a:t>(e.g. FTSE 100, S&amp;P 500 and EURO </a:t>
            </a:r>
            <a:r>
              <a:rPr kumimoji="0" lang="en-GB" sz="1200" b="0" i="0" u="none" strike="noStrike" kern="1200" cap="none" spc="0" normalizeH="0" baseline="0" noProof="0" err="1">
                <a:ln>
                  <a:noFill/>
                </a:ln>
                <a:solidFill>
                  <a:srgbClr val="581E2C"/>
                </a:solidFill>
                <a:effectLst/>
                <a:uLnTx/>
                <a:uFillTx/>
                <a:latin typeface="Arial"/>
                <a:ea typeface="ヒラギノ角ゴ Pro W3" charset="-128"/>
                <a:cs typeface="Arial" pitchFamily="34" charset="0"/>
              </a:rPr>
              <a:t>Stoxx</a:t>
            </a:r>
            <a:r>
              <a:rPr kumimoji="0" lang="en-GB" sz="1200" b="0" i="0" u="none" strike="noStrike" kern="1200" cap="none" spc="0" normalizeH="0" baseline="0" noProof="0">
                <a:ln>
                  <a:noFill/>
                </a:ln>
                <a:solidFill>
                  <a:srgbClr val="581E2C"/>
                </a:solidFill>
                <a:effectLst/>
                <a:uLnTx/>
                <a:uFillTx/>
                <a:latin typeface="Arial"/>
                <a:ea typeface="ヒラギノ角ゴ Pro W3" charset="-128"/>
                <a:cs typeface="Arial" pitchFamily="34" charset="0"/>
              </a:rPr>
              <a:t> 50)</a:t>
            </a:r>
            <a:endParaRPr kumimoji="0" lang="en-GB" sz="700" b="0" i="0" u="none" strike="noStrike" kern="1200" cap="none" spc="0" normalizeH="0" baseline="0" noProof="0">
              <a:ln>
                <a:noFill/>
              </a:ln>
              <a:solidFill>
                <a:srgbClr val="581E2C"/>
              </a:solidFill>
              <a:effectLst/>
              <a:uLnTx/>
              <a:uFillTx/>
              <a:latin typeface="Arial" panose="020B0604020202020204" pitchFamily="34" charset="0"/>
              <a:ea typeface="ヒラギノ角ゴ Pro W3"/>
            </a:endParaRPr>
          </a:p>
        </p:txBody>
      </p:sp>
      <p:sp>
        <p:nvSpPr>
          <p:cNvPr id="34" name="Rectangle 33"/>
          <p:cNvSpPr/>
          <p:nvPr/>
        </p:nvSpPr>
        <p:spPr>
          <a:xfrm>
            <a:off x="6890554" y="3288604"/>
            <a:ext cx="2114970" cy="132343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609501"/>
                </a:solidFill>
                <a:effectLst/>
                <a:uLnTx/>
                <a:uFillTx/>
                <a:latin typeface="Arial"/>
                <a:ea typeface="ヒラギノ角ゴ Pro W3" charset="-128"/>
                <a:cs typeface="Arial" pitchFamily="34" charset="0"/>
              </a:rPr>
              <a:t>Invest into a fund where active decisions are made on which companies to buy and sell</a:t>
            </a:r>
            <a:endParaRPr kumimoji="0" lang="en-GB" sz="700" b="0" i="0" u="none" strike="noStrike" kern="1200" cap="none" spc="0" normalizeH="0" baseline="0" noProof="0">
              <a:ln>
                <a:noFill/>
              </a:ln>
              <a:solidFill>
                <a:srgbClr val="609501"/>
              </a:solidFill>
              <a:effectLst/>
              <a:uLnTx/>
              <a:uFillTx/>
              <a:latin typeface="Arial" panose="020B0604020202020204" pitchFamily="34" charset="0"/>
              <a:ea typeface="ヒラギノ角ゴ Pro W3"/>
            </a:endParaRPr>
          </a:p>
        </p:txBody>
      </p:sp>
      <p:sp>
        <p:nvSpPr>
          <p:cNvPr id="76" name="Freeform 75"/>
          <p:cNvSpPr/>
          <p:nvPr/>
        </p:nvSpPr>
        <p:spPr>
          <a:xfrm>
            <a:off x="586060" y="3226909"/>
            <a:ext cx="444101" cy="943062"/>
          </a:xfrm>
          <a:custGeom>
            <a:avLst/>
            <a:gdLst>
              <a:gd name="connsiteX0" fmla="*/ 443203 w 444101"/>
              <a:gd name="connsiteY0" fmla="*/ 0 h 943062"/>
              <a:gd name="connsiteX1" fmla="*/ 438698 w 444101"/>
              <a:gd name="connsiteY1" fmla="*/ 44686 h 943062"/>
              <a:gd name="connsiteX2" fmla="*/ 443452 w 444101"/>
              <a:gd name="connsiteY2" fmla="*/ 91845 h 943062"/>
              <a:gd name="connsiteX3" fmla="*/ 444101 w 444101"/>
              <a:gd name="connsiteY3" fmla="*/ 93935 h 943062"/>
              <a:gd name="connsiteX4" fmla="*/ 442282 w 444101"/>
              <a:gd name="connsiteY4" fmla="*/ 94118 h 943062"/>
              <a:gd name="connsiteX5" fmla="*/ 185178 w 444101"/>
              <a:gd name="connsiteY5" fmla="*/ 409574 h 943062"/>
              <a:gd name="connsiteX6" fmla="*/ 185178 w 444101"/>
              <a:gd name="connsiteY6" fmla="*/ 680517 h 943062"/>
              <a:gd name="connsiteX7" fmla="*/ 189236 w 444101"/>
              <a:gd name="connsiteY7" fmla="*/ 681337 h 943062"/>
              <a:gd name="connsiteX8" fmla="*/ 272430 w 444101"/>
              <a:gd name="connsiteY8" fmla="*/ 806847 h 943062"/>
              <a:gd name="connsiteX9" fmla="*/ 136215 w 444101"/>
              <a:gd name="connsiteY9" fmla="*/ 943062 h 943062"/>
              <a:gd name="connsiteX10" fmla="*/ 0 w 444101"/>
              <a:gd name="connsiteY10" fmla="*/ 806847 h 943062"/>
              <a:gd name="connsiteX11" fmla="*/ 83194 w 444101"/>
              <a:gd name="connsiteY11" fmla="*/ 681337 h 943062"/>
              <a:gd name="connsiteX12" fmla="*/ 91152 w 444101"/>
              <a:gd name="connsiteY12" fmla="*/ 679730 h 943062"/>
              <a:gd name="connsiteX13" fmla="*/ 91152 w 444101"/>
              <a:gd name="connsiteY13" fmla="*/ 409575 h 943062"/>
              <a:gd name="connsiteX14" fmla="*/ 423333 w 444101"/>
              <a:gd name="connsiteY14" fmla="*/ 2003 h 9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101" h="943062">
                <a:moveTo>
                  <a:pt x="443203" y="0"/>
                </a:moveTo>
                <a:lnTo>
                  <a:pt x="438698" y="44686"/>
                </a:lnTo>
                <a:cubicBezTo>
                  <a:pt x="438698" y="60841"/>
                  <a:pt x="440335" y="76613"/>
                  <a:pt x="443452" y="91845"/>
                </a:cubicBezTo>
                <a:lnTo>
                  <a:pt x="444101" y="93935"/>
                </a:lnTo>
                <a:lnTo>
                  <a:pt x="442282" y="94118"/>
                </a:lnTo>
                <a:cubicBezTo>
                  <a:pt x="295553" y="124143"/>
                  <a:pt x="185178" y="253969"/>
                  <a:pt x="185178" y="409574"/>
                </a:cubicBezTo>
                <a:lnTo>
                  <a:pt x="185178" y="680517"/>
                </a:lnTo>
                <a:lnTo>
                  <a:pt x="189236" y="681337"/>
                </a:lnTo>
                <a:cubicBezTo>
                  <a:pt x="238125" y="702015"/>
                  <a:pt x="272430" y="750425"/>
                  <a:pt x="272430" y="806847"/>
                </a:cubicBezTo>
                <a:cubicBezTo>
                  <a:pt x="272430" y="882076"/>
                  <a:pt x="211444" y="943062"/>
                  <a:pt x="136215" y="943062"/>
                </a:cubicBezTo>
                <a:cubicBezTo>
                  <a:pt x="60986" y="943062"/>
                  <a:pt x="0" y="882076"/>
                  <a:pt x="0" y="806847"/>
                </a:cubicBezTo>
                <a:cubicBezTo>
                  <a:pt x="0" y="750425"/>
                  <a:pt x="34305" y="702015"/>
                  <a:pt x="83194" y="681337"/>
                </a:cubicBezTo>
                <a:lnTo>
                  <a:pt x="91152" y="679730"/>
                </a:lnTo>
                <a:lnTo>
                  <a:pt x="91152" y="409575"/>
                </a:lnTo>
                <a:cubicBezTo>
                  <a:pt x="91152" y="208531"/>
                  <a:pt x="233758" y="40796"/>
                  <a:pt x="423333" y="2003"/>
                </a:cubicBezTo>
                <a:close/>
              </a:path>
            </a:pathLst>
          </a:cu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sp>
        <p:nvSpPr>
          <p:cNvPr id="77" name="Freeform 76"/>
          <p:cNvSpPr/>
          <p:nvPr/>
        </p:nvSpPr>
        <p:spPr>
          <a:xfrm>
            <a:off x="6892320" y="4850238"/>
            <a:ext cx="1772538" cy="272430"/>
          </a:xfrm>
          <a:custGeom>
            <a:avLst/>
            <a:gdLst>
              <a:gd name="connsiteX0" fmla="*/ 1636323 w 1772538"/>
              <a:gd name="connsiteY0" fmla="*/ 0 h 272430"/>
              <a:gd name="connsiteX1" fmla="*/ 1772538 w 1772538"/>
              <a:gd name="connsiteY1" fmla="*/ 136215 h 272430"/>
              <a:gd name="connsiteX2" fmla="*/ 1636323 w 1772538"/>
              <a:gd name="connsiteY2" fmla="*/ 272430 h 272430"/>
              <a:gd name="connsiteX3" fmla="*/ 1510813 w 1772538"/>
              <a:gd name="connsiteY3" fmla="*/ 189236 h 272430"/>
              <a:gd name="connsiteX4" fmla="*/ 1509542 w 1772538"/>
              <a:gd name="connsiteY4" fmla="*/ 182940 h 272430"/>
              <a:gd name="connsiteX5" fmla="*/ 625383 w 1772538"/>
              <a:gd name="connsiteY5" fmla="*/ 182940 h 272430"/>
              <a:gd name="connsiteX6" fmla="*/ 621527 w 1772538"/>
              <a:gd name="connsiteY6" fmla="*/ 182940 h 272430"/>
              <a:gd name="connsiteX7" fmla="*/ 159892 w 1772538"/>
              <a:gd name="connsiteY7" fmla="*/ 182939 h 272430"/>
              <a:gd name="connsiteX8" fmla="*/ 76049 w 1772538"/>
              <a:gd name="connsiteY8" fmla="*/ 174487 h 272430"/>
              <a:gd name="connsiteX9" fmla="*/ 0 w 1772538"/>
              <a:gd name="connsiteY9" fmla="*/ 150880 h 272430"/>
              <a:gd name="connsiteX10" fmla="*/ 2418 w 1772538"/>
              <a:gd name="connsiteY10" fmla="*/ 147949 h 272430"/>
              <a:gd name="connsiteX11" fmla="*/ 23992 w 1772538"/>
              <a:gd name="connsiteY11" fmla="*/ 108201 h 272430"/>
              <a:gd name="connsiteX12" fmla="*/ 37546 w 1772538"/>
              <a:gd name="connsiteY12" fmla="*/ 64538 h 272430"/>
              <a:gd name="connsiteX13" fmla="*/ 94998 w 1772538"/>
              <a:gd name="connsiteY13" fmla="*/ 82372 h 272430"/>
              <a:gd name="connsiteX14" fmla="*/ 159892 w 1772538"/>
              <a:gd name="connsiteY14" fmla="*/ 88914 h 272430"/>
              <a:gd name="connsiteX15" fmla="*/ 621527 w 1772538"/>
              <a:gd name="connsiteY15" fmla="*/ 88914 h 272430"/>
              <a:gd name="connsiteX16" fmla="*/ 621527 w 1772538"/>
              <a:gd name="connsiteY16" fmla="*/ 88597 h 272430"/>
              <a:gd name="connsiteX17" fmla="*/ 1509722 w 1772538"/>
              <a:gd name="connsiteY17" fmla="*/ 88597 h 272430"/>
              <a:gd name="connsiteX18" fmla="*/ 1510813 w 1772538"/>
              <a:gd name="connsiteY18" fmla="*/ 83194 h 272430"/>
              <a:gd name="connsiteX19" fmla="*/ 1636323 w 1772538"/>
              <a:gd name="connsiteY19" fmla="*/ 0 h 27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2538" h="272430">
                <a:moveTo>
                  <a:pt x="1636323" y="0"/>
                </a:moveTo>
                <a:cubicBezTo>
                  <a:pt x="1711552" y="0"/>
                  <a:pt x="1772538" y="60986"/>
                  <a:pt x="1772538" y="136215"/>
                </a:cubicBezTo>
                <a:cubicBezTo>
                  <a:pt x="1772538" y="211444"/>
                  <a:pt x="1711552" y="272430"/>
                  <a:pt x="1636323" y="272430"/>
                </a:cubicBezTo>
                <a:cubicBezTo>
                  <a:pt x="1579901" y="272430"/>
                  <a:pt x="1531491" y="238126"/>
                  <a:pt x="1510813" y="189236"/>
                </a:cubicBezTo>
                <a:lnTo>
                  <a:pt x="1509542" y="182940"/>
                </a:lnTo>
                <a:lnTo>
                  <a:pt x="625383" y="182940"/>
                </a:lnTo>
                <a:lnTo>
                  <a:pt x="621527" y="182940"/>
                </a:lnTo>
                <a:lnTo>
                  <a:pt x="159892" y="182939"/>
                </a:lnTo>
                <a:cubicBezTo>
                  <a:pt x="131172" y="182939"/>
                  <a:pt x="103131" y="180029"/>
                  <a:pt x="76049" y="174487"/>
                </a:cubicBezTo>
                <a:lnTo>
                  <a:pt x="0" y="150880"/>
                </a:lnTo>
                <a:lnTo>
                  <a:pt x="2418" y="147949"/>
                </a:lnTo>
                <a:cubicBezTo>
                  <a:pt x="10828" y="135500"/>
                  <a:pt x="18072" y="122198"/>
                  <a:pt x="23992" y="108201"/>
                </a:cubicBezTo>
                <a:lnTo>
                  <a:pt x="37546" y="64538"/>
                </a:lnTo>
                <a:lnTo>
                  <a:pt x="94998" y="82372"/>
                </a:lnTo>
                <a:cubicBezTo>
                  <a:pt x="115960" y="86662"/>
                  <a:pt x="137663" y="88914"/>
                  <a:pt x="159892" y="88914"/>
                </a:cubicBezTo>
                <a:lnTo>
                  <a:pt x="621527" y="88914"/>
                </a:lnTo>
                <a:lnTo>
                  <a:pt x="621527" y="88597"/>
                </a:lnTo>
                <a:lnTo>
                  <a:pt x="1509722" y="88597"/>
                </a:lnTo>
                <a:lnTo>
                  <a:pt x="1510813" y="83194"/>
                </a:lnTo>
                <a:cubicBezTo>
                  <a:pt x="1531491" y="34305"/>
                  <a:pt x="1579901" y="0"/>
                  <a:pt x="1636323" y="0"/>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sp>
        <p:nvSpPr>
          <p:cNvPr id="79" name="Title 1"/>
          <p:cNvSpPr txBox="1">
            <a:spLocks/>
          </p:cNvSpPr>
          <p:nvPr/>
        </p:nvSpPr>
        <p:spPr>
          <a:xfrm>
            <a:off x="463550" y="292100"/>
            <a:ext cx="8509000" cy="762000"/>
          </a:xfrm>
          <a:prstGeom prst="rect">
            <a:avLst/>
          </a:prstGeom>
        </p:spPr>
        <p:txBody>
          <a:bodyPr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pitchFamily="18" charset="0"/>
                <a:ea typeface="ヒラギノ角ゴ Pro W3" charset="-128"/>
                <a:cs typeface="Times New Roman" pitchFamily="18" charset="0"/>
              </a:rPr>
              <a:t>types of investments.</a:t>
            </a:r>
          </a:p>
        </p:txBody>
      </p:sp>
      <p:sp>
        <p:nvSpPr>
          <p:cNvPr id="80" name="Rectangle 79"/>
          <p:cNvSpPr/>
          <p:nvPr/>
        </p:nvSpPr>
        <p:spPr>
          <a:xfrm>
            <a:off x="450850" y="1022069"/>
            <a:ext cx="82296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ヒラギノ角ゴ Pro W3"/>
              </a:rPr>
              <a:t>Whichever assets you choose to invest into (e.g. equities, property or bonds) you can either invest directly or via a ‘fund’. </a:t>
            </a:r>
          </a:p>
        </p:txBody>
      </p:sp>
      <p:sp>
        <p:nvSpPr>
          <p:cNvPr id="4" name="Rectangle 3"/>
          <p:cNvSpPr/>
          <p:nvPr/>
        </p:nvSpPr>
        <p:spPr>
          <a:xfrm>
            <a:off x="450850" y="1735370"/>
            <a:ext cx="5533887" cy="338554"/>
          </a:xfrm>
          <a:prstGeom prst="rect">
            <a:avLst/>
          </a:prstGeom>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For example, if you were considering an equity investment:</a:t>
            </a:r>
          </a:p>
        </p:txBody>
      </p:sp>
      <p:grpSp>
        <p:nvGrpSpPr>
          <p:cNvPr id="144" name="Group 143"/>
          <p:cNvGrpSpPr/>
          <p:nvPr/>
        </p:nvGrpSpPr>
        <p:grpSpPr>
          <a:xfrm>
            <a:off x="6466700" y="4633356"/>
            <a:ext cx="468000" cy="467999"/>
            <a:chOff x="6466700" y="4633356"/>
            <a:chExt cx="468000" cy="467999"/>
          </a:xfrm>
        </p:grpSpPr>
        <p:sp>
          <p:nvSpPr>
            <p:cNvPr id="74" name="Freeform 73"/>
            <p:cNvSpPr/>
            <p:nvPr/>
          </p:nvSpPr>
          <p:spPr>
            <a:xfrm>
              <a:off x="6466700" y="4633356"/>
              <a:ext cx="468000" cy="467999"/>
            </a:xfrm>
            <a:custGeom>
              <a:avLst/>
              <a:gdLst>
                <a:gd name="connsiteX0" fmla="*/ 234000 w 468000"/>
                <a:gd name="connsiteY0" fmla="*/ 0 h 467999"/>
                <a:gd name="connsiteX1" fmla="*/ 265466 w 468000"/>
                <a:gd name="connsiteY1" fmla="*/ 3172 h 467999"/>
                <a:gd name="connsiteX2" fmla="*/ 281159 w 468000"/>
                <a:gd name="connsiteY2" fmla="*/ 4754 h 467999"/>
                <a:gd name="connsiteX3" fmla="*/ 468000 w 468000"/>
                <a:gd name="connsiteY3" fmla="*/ 234000 h 467999"/>
                <a:gd name="connsiteX4" fmla="*/ 463246 w 468000"/>
                <a:gd name="connsiteY4" fmla="*/ 281159 h 467999"/>
                <a:gd name="connsiteX5" fmla="*/ 463165 w 468000"/>
                <a:gd name="connsiteY5" fmla="*/ 281421 h 467999"/>
                <a:gd name="connsiteX6" fmla="*/ 449611 w 468000"/>
                <a:gd name="connsiteY6" fmla="*/ 325084 h 467999"/>
                <a:gd name="connsiteX7" fmla="*/ 428037 w 468000"/>
                <a:gd name="connsiteY7" fmla="*/ 364832 h 467999"/>
                <a:gd name="connsiteX8" fmla="*/ 425619 w 468000"/>
                <a:gd name="connsiteY8" fmla="*/ 367763 h 467999"/>
                <a:gd name="connsiteX9" fmla="*/ 425619 w 468000"/>
                <a:gd name="connsiteY9" fmla="*/ 367763 h 467999"/>
                <a:gd name="connsiteX10" fmla="*/ 399463 w 468000"/>
                <a:gd name="connsiteY10" fmla="*/ 399462 h 467999"/>
                <a:gd name="connsiteX11" fmla="*/ 234000 w 468000"/>
                <a:gd name="connsiteY11" fmla="*/ 467999 h 467999"/>
                <a:gd name="connsiteX12" fmla="*/ 0 w 468000"/>
                <a:gd name="connsiteY12" fmla="*/ 233999 h 467999"/>
                <a:gd name="connsiteX13" fmla="*/ 142916 w 468000"/>
                <a:gd name="connsiteY13" fmla="*/ 18388 h 467999"/>
                <a:gd name="connsiteX14" fmla="*/ 172062 w 468000"/>
                <a:gd name="connsiteY14" fmla="*/ 9341 h 467999"/>
                <a:gd name="connsiteX15" fmla="*/ 172062 w 468000"/>
                <a:gd name="connsiteY15" fmla="*/ 9342 h 467999"/>
                <a:gd name="connsiteX16" fmla="*/ 186841 w 468000"/>
                <a:gd name="connsiteY16" fmla="*/ 4754 h 467999"/>
                <a:gd name="connsiteX17" fmla="*/ 234000 w 468000"/>
                <a:gd name="connsiteY17" fmla="*/ 0 h 4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8000" h="467999">
                  <a:moveTo>
                    <a:pt x="234000" y="0"/>
                  </a:moveTo>
                  <a:lnTo>
                    <a:pt x="265466" y="3172"/>
                  </a:lnTo>
                  <a:lnTo>
                    <a:pt x="281159" y="4754"/>
                  </a:lnTo>
                  <a:cubicBezTo>
                    <a:pt x="387790" y="26574"/>
                    <a:pt x="468000" y="120920"/>
                    <a:pt x="468000" y="234000"/>
                  </a:cubicBezTo>
                  <a:cubicBezTo>
                    <a:pt x="468000" y="250155"/>
                    <a:pt x="466363" y="265927"/>
                    <a:pt x="463246" y="281159"/>
                  </a:cubicBezTo>
                  <a:lnTo>
                    <a:pt x="463165" y="281421"/>
                  </a:lnTo>
                  <a:lnTo>
                    <a:pt x="449611" y="325084"/>
                  </a:lnTo>
                  <a:cubicBezTo>
                    <a:pt x="443691" y="339081"/>
                    <a:pt x="436447" y="352383"/>
                    <a:pt x="428037" y="364832"/>
                  </a:cubicBezTo>
                  <a:lnTo>
                    <a:pt x="425619" y="367763"/>
                  </a:lnTo>
                  <a:lnTo>
                    <a:pt x="425619" y="367763"/>
                  </a:lnTo>
                  <a:lnTo>
                    <a:pt x="399463" y="399462"/>
                  </a:lnTo>
                  <a:cubicBezTo>
                    <a:pt x="357118" y="441808"/>
                    <a:pt x="298618" y="467999"/>
                    <a:pt x="234000" y="467999"/>
                  </a:cubicBezTo>
                  <a:cubicBezTo>
                    <a:pt x="104765" y="467999"/>
                    <a:pt x="0" y="363234"/>
                    <a:pt x="0" y="233999"/>
                  </a:cubicBezTo>
                  <a:cubicBezTo>
                    <a:pt x="0" y="137073"/>
                    <a:pt x="58931" y="53911"/>
                    <a:pt x="142916" y="18388"/>
                  </a:cubicBezTo>
                  <a:lnTo>
                    <a:pt x="172062" y="9341"/>
                  </a:lnTo>
                  <a:lnTo>
                    <a:pt x="172062" y="9342"/>
                  </a:lnTo>
                  <a:lnTo>
                    <a:pt x="186841" y="4754"/>
                  </a:lnTo>
                  <a:cubicBezTo>
                    <a:pt x="202074" y="1637"/>
                    <a:pt x="217846" y="0"/>
                    <a:pt x="234000" y="0"/>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pic>
          <p:nvPicPr>
            <p:cNvPr id="5" name="Picture 4"/>
            <p:cNvPicPr>
              <a:picLocks noChangeAspect="1"/>
            </p:cNvPicPr>
            <p:nvPr/>
          </p:nvPicPr>
          <p:blipFill>
            <a:blip r:embed="rId4"/>
            <a:stretch>
              <a:fillRect/>
            </a:stretch>
          </p:blipFill>
          <p:spPr>
            <a:xfrm>
              <a:off x="6577985" y="4737148"/>
              <a:ext cx="246680" cy="246680"/>
            </a:xfrm>
            <a:prstGeom prst="rect">
              <a:avLst/>
            </a:prstGeom>
          </p:spPr>
        </p:pic>
      </p:grpSp>
      <p:grpSp>
        <p:nvGrpSpPr>
          <p:cNvPr id="19" name="Group 18"/>
          <p:cNvGrpSpPr/>
          <p:nvPr/>
        </p:nvGrpSpPr>
        <p:grpSpPr>
          <a:xfrm>
            <a:off x="5322438" y="2584835"/>
            <a:ext cx="468000" cy="468001"/>
            <a:chOff x="5322438" y="2584835"/>
            <a:chExt cx="468000" cy="468001"/>
          </a:xfrm>
        </p:grpSpPr>
        <p:sp>
          <p:nvSpPr>
            <p:cNvPr id="73" name="Freeform 72"/>
            <p:cNvSpPr/>
            <p:nvPr/>
          </p:nvSpPr>
          <p:spPr>
            <a:xfrm>
              <a:off x="5322438" y="2584835"/>
              <a:ext cx="468000" cy="468001"/>
            </a:xfrm>
            <a:custGeom>
              <a:avLst/>
              <a:gdLst>
                <a:gd name="connsiteX0" fmla="*/ 3945 w 468000"/>
                <a:gd name="connsiteY0" fmla="*/ 194867 h 468001"/>
                <a:gd name="connsiteX1" fmla="*/ 464055 w 468000"/>
                <a:gd name="connsiteY1" fmla="*/ 194867 h 468001"/>
                <a:gd name="connsiteX2" fmla="*/ 468000 w 468000"/>
                <a:gd name="connsiteY2" fmla="*/ 234001 h 468001"/>
                <a:gd name="connsiteX3" fmla="*/ 463246 w 468000"/>
                <a:gd name="connsiteY3" fmla="*/ 281160 h 468001"/>
                <a:gd name="connsiteX4" fmla="*/ 460747 w 468000"/>
                <a:gd name="connsiteY4" fmla="*/ 289210 h 468001"/>
                <a:gd name="connsiteX5" fmla="*/ 449611 w 468000"/>
                <a:gd name="connsiteY5" fmla="*/ 325085 h 468001"/>
                <a:gd name="connsiteX6" fmla="*/ 234000 w 468000"/>
                <a:gd name="connsiteY6" fmla="*/ 468001 h 468001"/>
                <a:gd name="connsiteX7" fmla="*/ 18389 w 468000"/>
                <a:gd name="connsiteY7" fmla="*/ 325085 h 468001"/>
                <a:gd name="connsiteX8" fmla="*/ 7253 w 468000"/>
                <a:gd name="connsiteY8" fmla="*/ 289210 h 468001"/>
                <a:gd name="connsiteX9" fmla="*/ 4754 w 468000"/>
                <a:gd name="connsiteY9" fmla="*/ 281160 h 468001"/>
                <a:gd name="connsiteX10" fmla="*/ 0 w 468000"/>
                <a:gd name="connsiteY10" fmla="*/ 234001 h 468001"/>
                <a:gd name="connsiteX11" fmla="*/ 234000 w 468000"/>
                <a:gd name="connsiteY11" fmla="*/ 0 h 468001"/>
                <a:gd name="connsiteX12" fmla="*/ 463246 w 468000"/>
                <a:gd name="connsiteY12" fmla="*/ 186841 h 468001"/>
                <a:gd name="connsiteX13" fmla="*/ 464055 w 468000"/>
                <a:gd name="connsiteY13" fmla="*/ 194866 h 468001"/>
                <a:gd name="connsiteX14" fmla="*/ 3945 w 468000"/>
                <a:gd name="connsiteY14" fmla="*/ 194866 h 468001"/>
                <a:gd name="connsiteX15" fmla="*/ 4754 w 468000"/>
                <a:gd name="connsiteY15" fmla="*/ 186841 h 468001"/>
                <a:gd name="connsiteX16" fmla="*/ 234000 w 468000"/>
                <a:gd name="connsiteY16" fmla="*/ 0 h 4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000" h="468001">
                  <a:moveTo>
                    <a:pt x="3945" y="194867"/>
                  </a:moveTo>
                  <a:lnTo>
                    <a:pt x="464055" y="194867"/>
                  </a:lnTo>
                  <a:lnTo>
                    <a:pt x="468000" y="234001"/>
                  </a:lnTo>
                  <a:cubicBezTo>
                    <a:pt x="468000" y="250156"/>
                    <a:pt x="466363" y="265928"/>
                    <a:pt x="463246" y="281160"/>
                  </a:cubicBezTo>
                  <a:lnTo>
                    <a:pt x="460747" y="289210"/>
                  </a:lnTo>
                  <a:lnTo>
                    <a:pt x="449611" y="325085"/>
                  </a:lnTo>
                  <a:cubicBezTo>
                    <a:pt x="414088" y="409071"/>
                    <a:pt x="330926" y="468001"/>
                    <a:pt x="234000" y="468001"/>
                  </a:cubicBezTo>
                  <a:cubicBezTo>
                    <a:pt x="137074" y="468001"/>
                    <a:pt x="53912" y="409071"/>
                    <a:pt x="18389" y="325085"/>
                  </a:cubicBezTo>
                  <a:lnTo>
                    <a:pt x="7253" y="289210"/>
                  </a:lnTo>
                  <a:lnTo>
                    <a:pt x="4754" y="281160"/>
                  </a:lnTo>
                  <a:cubicBezTo>
                    <a:pt x="1637" y="265928"/>
                    <a:pt x="0" y="250156"/>
                    <a:pt x="0" y="234001"/>
                  </a:cubicBezTo>
                  <a:close/>
                  <a:moveTo>
                    <a:pt x="234000" y="0"/>
                  </a:moveTo>
                  <a:cubicBezTo>
                    <a:pt x="347081" y="0"/>
                    <a:pt x="441427" y="80211"/>
                    <a:pt x="463246" y="186841"/>
                  </a:cubicBezTo>
                  <a:lnTo>
                    <a:pt x="464055" y="194866"/>
                  </a:lnTo>
                  <a:lnTo>
                    <a:pt x="3945" y="194866"/>
                  </a:lnTo>
                  <a:lnTo>
                    <a:pt x="4754" y="186841"/>
                  </a:lnTo>
                  <a:cubicBezTo>
                    <a:pt x="26574" y="80211"/>
                    <a:pt x="120920" y="0"/>
                    <a:pt x="234000" y="0"/>
                  </a:cubicBezTo>
                  <a:close/>
                </a:path>
              </a:pathLst>
            </a:cu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pic>
          <p:nvPicPr>
            <p:cNvPr id="9" name="Picture 8"/>
            <p:cNvPicPr>
              <a:picLocks noChangeAspect="1"/>
            </p:cNvPicPr>
            <p:nvPr/>
          </p:nvPicPr>
          <p:blipFill>
            <a:blip r:embed="rId5"/>
            <a:stretch>
              <a:fillRect/>
            </a:stretch>
          </p:blipFill>
          <p:spPr>
            <a:xfrm>
              <a:off x="5432361" y="2687538"/>
              <a:ext cx="249918" cy="281486"/>
            </a:xfrm>
            <a:prstGeom prst="rect">
              <a:avLst/>
            </a:prstGeom>
          </p:spPr>
        </p:pic>
      </p:grpSp>
      <p:grpSp>
        <p:nvGrpSpPr>
          <p:cNvPr id="15" name="Group 14"/>
          <p:cNvGrpSpPr/>
          <p:nvPr/>
        </p:nvGrpSpPr>
        <p:grpSpPr>
          <a:xfrm>
            <a:off x="1024757" y="3037595"/>
            <a:ext cx="468000" cy="468000"/>
            <a:chOff x="1024757" y="3037595"/>
            <a:chExt cx="468000" cy="468000"/>
          </a:xfrm>
        </p:grpSpPr>
        <p:sp>
          <p:nvSpPr>
            <p:cNvPr id="71" name="Freeform 70"/>
            <p:cNvSpPr/>
            <p:nvPr/>
          </p:nvSpPr>
          <p:spPr>
            <a:xfrm>
              <a:off x="1024757" y="3037595"/>
              <a:ext cx="468000" cy="468000"/>
            </a:xfrm>
            <a:custGeom>
              <a:avLst/>
              <a:gdLst>
                <a:gd name="connsiteX0" fmla="*/ 234000 w 468000"/>
                <a:gd name="connsiteY0" fmla="*/ 0 h 468000"/>
                <a:gd name="connsiteX1" fmla="*/ 449611 w 468000"/>
                <a:gd name="connsiteY1" fmla="*/ 142916 h 468000"/>
                <a:gd name="connsiteX2" fmla="*/ 462012 w 468000"/>
                <a:gd name="connsiteY2" fmla="*/ 182864 h 468000"/>
                <a:gd name="connsiteX3" fmla="*/ 275504 w 468000"/>
                <a:gd name="connsiteY3" fmla="*/ 182864 h 468000"/>
                <a:gd name="connsiteX4" fmla="*/ 17038 w 468000"/>
                <a:gd name="connsiteY4" fmla="*/ 182864 h 468000"/>
                <a:gd name="connsiteX5" fmla="*/ 17038 w 468000"/>
                <a:gd name="connsiteY5" fmla="*/ 182865 h 468000"/>
                <a:gd name="connsiteX6" fmla="*/ 275504 w 468000"/>
                <a:gd name="connsiteY6" fmla="*/ 182865 h 468000"/>
                <a:gd name="connsiteX7" fmla="*/ 462012 w 468000"/>
                <a:gd name="connsiteY7" fmla="*/ 182865 h 468000"/>
                <a:gd name="connsiteX8" fmla="*/ 463246 w 468000"/>
                <a:gd name="connsiteY8" fmla="*/ 186842 h 468000"/>
                <a:gd name="connsiteX9" fmla="*/ 468000 w 468000"/>
                <a:gd name="connsiteY9" fmla="*/ 234001 h 468000"/>
                <a:gd name="connsiteX10" fmla="*/ 463676 w 468000"/>
                <a:gd name="connsiteY10" fmla="*/ 276891 h 468000"/>
                <a:gd name="connsiteX11" fmla="*/ 463676 w 468000"/>
                <a:gd name="connsiteY11" fmla="*/ 276891 h 468000"/>
                <a:gd name="connsiteX12" fmla="*/ 463246 w 468000"/>
                <a:gd name="connsiteY12" fmla="*/ 281159 h 468000"/>
                <a:gd name="connsiteX13" fmla="*/ 234000 w 468000"/>
                <a:gd name="connsiteY13" fmla="*/ 468000 h 468000"/>
                <a:gd name="connsiteX14" fmla="*/ 18389 w 468000"/>
                <a:gd name="connsiteY14" fmla="*/ 325084 h 468000"/>
                <a:gd name="connsiteX15" fmla="*/ 5403 w 468000"/>
                <a:gd name="connsiteY15" fmla="*/ 283250 h 468000"/>
                <a:gd name="connsiteX16" fmla="*/ 5403 w 468000"/>
                <a:gd name="connsiteY16" fmla="*/ 283250 h 468000"/>
                <a:gd name="connsiteX17" fmla="*/ 4754 w 468000"/>
                <a:gd name="connsiteY17" fmla="*/ 281160 h 468000"/>
                <a:gd name="connsiteX18" fmla="*/ 0 w 468000"/>
                <a:gd name="connsiteY18" fmla="*/ 234001 h 468000"/>
                <a:gd name="connsiteX19" fmla="*/ 4505 w 468000"/>
                <a:gd name="connsiteY19" fmla="*/ 189315 h 468000"/>
                <a:gd name="connsiteX20" fmla="*/ 17038 w 468000"/>
                <a:gd name="connsiteY20" fmla="*/ 188052 h 468000"/>
                <a:gd name="connsiteX21" fmla="*/ 17038 w 468000"/>
                <a:gd name="connsiteY21" fmla="*/ 188051 h 468000"/>
                <a:gd name="connsiteX22" fmla="*/ 4505 w 468000"/>
                <a:gd name="connsiteY22" fmla="*/ 189314 h 468000"/>
                <a:gd name="connsiteX23" fmla="*/ 4754 w 468000"/>
                <a:gd name="connsiteY23" fmla="*/ 186841 h 468000"/>
                <a:gd name="connsiteX24" fmla="*/ 234000 w 468000"/>
                <a:gd name="connsiteY24"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8000" h="468000">
                  <a:moveTo>
                    <a:pt x="234000" y="0"/>
                  </a:moveTo>
                  <a:cubicBezTo>
                    <a:pt x="330926" y="0"/>
                    <a:pt x="414088" y="58930"/>
                    <a:pt x="449611" y="142916"/>
                  </a:cubicBezTo>
                  <a:lnTo>
                    <a:pt x="462012" y="182864"/>
                  </a:lnTo>
                  <a:lnTo>
                    <a:pt x="275504" y="182864"/>
                  </a:lnTo>
                  <a:lnTo>
                    <a:pt x="17038" y="182864"/>
                  </a:lnTo>
                  <a:lnTo>
                    <a:pt x="17038" y="182865"/>
                  </a:lnTo>
                  <a:lnTo>
                    <a:pt x="275504" y="182865"/>
                  </a:lnTo>
                  <a:lnTo>
                    <a:pt x="462012" y="182865"/>
                  </a:lnTo>
                  <a:lnTo>
                    <a:pt x="463246" y="186842"/>
                  </a:lnTo>
                  <a:cubicBezTo>
                    <a:pt x="466363" y="202075"/>
                    <a:pt x="468000" y="217847"/>
                    <a:pt x="468000" y="234001"/>
                  </a:cubicBezTo>
                  <a:lnTo>
                    <a:pt x="463676" y="276891"/>
                  </a:lnTo>
                  <a:lnTo>
                    <a:pt x="463676" y="276891"/>
                  </a:lnTo>
                  <a:lnTo>
                    <a:pt x="463246" y="281159"/>
                  </a:lnTo>
                  <a:cubicBezTo>
                    <a:pt x="441426" y="387789"/>
                    <a:pt x="347081" y="468000"/>
                    <a:pt x="234000" y="468000"/>
                  </a:cubicBezTo>
                  <a:cubicBezTo>
                    <a:pt x="137074" y="468000"/>
                    <a:pt x="53912" y="409070"/>
                    <a:pt x="18389" y="325084"/>
                  </a:cubicBezTo>
                  <a:lnTo>
                    <a:pt x="5403" y="283250"/>
                  </a:lnTo>
                  <a:lnTo>
                    <a:pt x="5403" y="283250"/>
                  </a:lnTo>
                  <a:lnTo>
                    <a:pt x="4754" y="281160"/>
                  </a:lnTo>
                  <a:cubicBezTo>
                    <a:pt x="1637" y="265928"/>
                    <a:pt x="0" y="250156"/>
                    <a:pt x="0" y="234001"/>
                  </a:cubicBezTo>
                  <a:lnTo>
                    <a:pt x="4505" y="189315"/>
                  </a:lnTo>
                  <a:lnTo>
                    <a:pt x="17038" y="188052"/>
                  </a:lnTo>
                  <a:lnTo>
                    <a:pt x="17038" y="188051"/>
                  </a:lnTo>
                  <a:lnTo>
                    <a:pt x="4505" y="189314"/>
                  </a:lnTo>
                  <a:lnTo>
                    <a:pt x="4754" y="186841"/>
                  </a:lnTo>
                  <a:cubicBezTo>
                    <a:pt x="26574" y="80211"/>
                    <a:pt x="120919" y="0"/>
                    <a:pt x="234000" y="0"/>
                  </a:cubicBezTo>
                  <a:close/>
                </a:path>
              </a:pathLst>
            </a:custGeom>
            <a:solidFill>
              <a:srgbClr val="047B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pic>
          <p:nvPicPr>
            <p:cNvPr id="10" name="Picture 9"/>
            <p:cNvPicPr>
              <a:picLocks noChangeAspect="1"/>
            </p:cNvPicPr>
            <p:nvPr/>
          </p:nvPicPr>
          <p:blipFill>
            <a:blip r:embed="rId6"/>
            <a:stretch>
              <a:fillRect/>
            </a:stretch>
          </p:blipFill>
          <p:spPr>
            <a:xfrm>
              <a:off x="1138293" y="3078874"/>
              <a:ext cx="242548" cy="340020"/>
            </a:xfrm>
            <a:prstGeom prst="rect">
              <a:avLst/>
            </a:prstGeom>
          </p:spPr>
        </p:pic>
      </p:grpSp>
      <p:grpSp>
        <p:nvGrpSpPr>
          <p:cNvPr id="17" name="Group 16"/>
          <p:cNvGrpSpPr/>
          <p:nvPr/>
        </p:nvGrpSpPr>
        <p:grpSpPr>
          <a:xfrm>
            <a:off x="2701157" y="4388237"/>
            <a:ext cx="468000" cy="468000"/>
            <a:chOff x="2701157" y="4388237"/>
            <a:chExt cx="468000" cy="468000"/>
          </a:xfrm>
        </p:grpSpPr>
        <p:sp>
          <p:nvSpPr>
            <p:cNvPr id="72" name="Freeform 71"/>
            <p:cNvSpPr/>
            <p:nvPr/>
          </p:nvSpPr>
          <p:spPr>
            <a:xfrm>
              <a:off x="2701157" y="4388237"/>
              <a:ext cx="468000" cy="468000"/>
            </a:xfrm>
            <a:custGeom>
              <a:avLst/>
              <a:gdLst>
                <a:gd name="connsiteX0" fmla="*/ 7152 w 468000"/>
                <a:gd name="connsiteY0" fmla="*/ 179116 h 468000"/>
                <a:gd name="connsiteX1" fmla="*/ 200592 w 468000"/>
                <a:gd name="connsiteY1" fmla="*/ 179116 h 468000"/>
                <a:gd name="connsiteX2" fmla="*/ 200592 w 468000"/>
                <a:gd name="connsiteY2" fmla="*/ 179117 h 468000"/>
                <a:gd name="connsiteX3" fmla="*/ 422821 w 468000"/>
                <a:gd name="connsiteY3" fmla="*/ 179117 h 468000"/>
                <a:gd name="connsiteX4" fmla="*/ 461919 w 468000"/>
                <a:gd name="connsiteY4" fmla="*/ 182567 h 468000"/>
                <a:gd name="connsiteX5" fmla="*/ 463246 w 468000"/>
                <a:gd name="connsiteY5" fmla="*/ 186842 h 468000"/>
                <a:gd name="connsiteX6" fmla="*/ 468000 w 468000"/>
                <a:gd name="connsiteY6" fmla="*/ 234001 h 468000"/>
                <a:gd name="connsiteX7" fmla="*/ 463691 w 468000"/>
                <a:gd name="connsiteY7" fmla="*/ 276749 h 468000"/>
                <a:gd name="connsiteX8" fmla="*/ 463246 w 468000"/>
                <a:gd name="connsiteY8" fmla="*/ 281159 h 468000"/>
                <a:gd name="connsiteX9" fmla="*/ 234000 w 468000"/>
                <a:gd name="connsiteY9" fmla="*/ 468000 h 468000"/>
                <a:gd name="connsiteX10" fmla="*/ 4754 w 468000"/>
                <a:gd name="connsiteY10" fmla="*/ 281159 h 468000"/>
                <a:gd name="connsiteX11" fmla="*/ 3978 w 468000"/>
                <a:gd name="connsiteY11" fmla="*/ 273464 h 468000"/>
                <a:gd name="connsiteX12" fmla="*/ 0 w 468000"/>
                <a:gd name="connsiteY12" fmla="*/ 234001 h 468000"/>
                <a:gd name="connsiteX13" fmla="*/ 4754 w 468000"/>
                <a:gd name="connsiteY13" fmla="*/ 186842 h 468000"/>
                <a:gd name="connsiteX14" fmla="*/ 234000 w 468000"/>
                <a:gd name="connsiteY14" fmla="*/ 0 h 468000"/>
                <a:gd name="connsiteX15" fmla="*/ 449611 w 468000"/>
                <a:gd name="connsiteY15" fmla="*/ 142916 h 468000"/>
                <a:gd name="connsiteX16" fmla="*/ 461919 w 468000"/>
                <a:gd name="connsiteY16" fmla="*/ 182566 h 468000"/>
                <a:gd name="connsiteX17" fmla="*/ 422821 w 468000"/>
                <a:gd name="connsiteY17" fmla="*/ 179116 h 468000"/>
                <a:gd name="connsiteX18" fmla="*/ 200592 w 468000"/>
                <a:gd name="connsiteY18" fmla="*/ 179116 h 468000"/>
                <a:gd name="connsiteX19" fmla="*/ 200592 w 468000"/>
                <a:gd name="connsiteY19" fmla="*/ 179115 h 468000"/>
                <a:gd name="connsiteX20" fmla="*/ 7152 w 468000"/>
                <a:gd name="connsiteY20" fmla="*/ 179115 h 468000"/>
                <a:gd name="connsiteX21" fmla="*/ 18389 w 468000"/>
                <a:gd name="connsiteY21" fmla="*/ 142916 h 468000"/>
                <a:gd name="connsiteX22" fmla="*/ 234000 w 468000"/>
                <a:gd name="connsiteY22"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000" h="468000">
                  <a:moveTo>
                    <a:pt x="7152" y="179116"/>
                  </a:moveTo>
                  <a:lnTo>
                    <a:pt x="200592" y="179116"/>
                  </a:lnTo>
                  <a:lnTo>
                    <a:pt x="200592" y="179117"/>
                  </a:lnTo>
                  <a:lnTo>
                    <a:pt x="422821" y="179117"/>
                  </a:lnTo>
                  <a:lnTo>
                    <a:pt x="461919" y="182567"/>
                  </a:lnTo>
                  <a:lnTo>
                    <a:pt x="463246" y="186842"/>
                  </a:lnTo>
                  <a:cubicBezTo>
                    <a:pt x="466363" y="202075"/>
                    <a:pt x="468000" y="217847"/>
                    <a:pt x="468000" y="234001"/>
                  </a:cubicBezTo>
                  <a:lnTo>
                    <a:pt x="463691" y="276749"/>
                  </a:lnTo>
                  <a:lnTo>
                    <a:pt x="463246" y="281159"/>
                  </a:lnTo>
                  <a:cubicBezTo>
                    <a:pt x="441427" y="387790"/>
                    <a:pt x="347081" y="468000"/>
                    <a:pt x="234000" y="468000"/>
                  </a:cubicBezTo>
                  <a:cubicBezTo>
                    <a:pt x="120920" y="468000"/>
                    <a:pt x="26574" y="387790"/>
                    <a:pt x="4754" y="281159"/>
                  </a:cubicBezTo>
                  <a:lnTo>
                    <a:pt x="3978" y="273464"/>
                  </a:lnTo>
                  <a:lnTo>
                    <a:pt x="0" y="234001"/>
                  </a:lnTo>
                  <a:cubicBezTo>
                    <a:pt x="0" y="217847"/>
                    <a:pt x="1637" y="202075"/>
                    <a:pt x="4754" y="186842"/>
                  </a:cubicBezTo>
                  <a:close/>
                  <a:moveTo>
                    <a:pt x="234000" y="0"/>
                  </a:moveTo>
                  <a:cubicBezTo>
                    <a:pt x="330926" y="0"/>
                    <a:pt x="414088" y="58930"/>
                    <a:pt x="449611" y="142916"/>
                  </a:cubicBezTo>
                  <a:lnTo>
                    <a:pt x="461919" y="182566"/>
                  </a:lnTo>
                  <a:lnTo>
                    <a:pt x="422821" y="179116"/>
                  </a:lnTo>
                  <a:lnTo>
                    <a:pt x="200592" y="179116"/>
                  </a:lnTo>
                  <a:lnTo>
                    <a:pt x="200592" y="179115"/>
                  </a:lnTo>
                  <a:lnTo>
                    <a:pt x="7152" y="179115"/>
                  </a:lnTo>
                  <a:lnTo>
                    <a:pt x="18389" y="142916"/>
                  </a:lnTo>
                  <a:cubicBezTo>
                    <a:pt x="53912" y="58930"/>
                    <a:pt x="137074" y="0"/>
                    <a:pt x="234000" y="0"/>
                  </a:cubicBezTo>
                  <a:close/>
                </a:path>
              </a:pathLst>
            </a:cu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92149"/>
                </a:solidFill>
                <a:effectLst/>
                <a:uLnTx/>
                <a:uFillTx/>
                <a:latin typeface="Arial"/>
                <a:ea typeface="+mn-ea"/>
                <a:cs typeface="+mn-cs"/>
              </a:endParaRPr>
            </a:p>
          </p:txBody>
        </p:sp>
        <p:pic>
          <p:nvPicPr>
            <p:cNvPr id="14" name="Picture 13"/>
            <p:cNvPicPr>
              <a:picLocks noChangeAspect="1"/>
            </p:cNvPicPr>
            <p:nvPr/>
          </p:nvPicPr>
          <p:blipFill>
            <a:blip r:embed="rId7"/>
            <a:stretch>
              <a:fillRect/>
            </a:stretch>
          </p:blipFill>
          <p:spPr>
            <a:xfrm>
              <a:off x="2789122" y="4472344"/>
              <a:ext cx="294416" cy="292780"/>
            </a:xfrm>
            <a:prstGeom prst="rect">
              <a:avLst/>
            </a:prstGeom>
          </p:spPr>
        </p:pic>
      </p:grpSp>
      <p:sp>
        <p:nvSpPr>
          <p:cNvPr id="145" name="Rectangle 144"/>
          <p:cNvSpPr/>
          <p:nvPr/>
        </p:nvSpPr>
        <p:spPr>
          <a:xfrm>
            <a:off x="1909054" y="3818861"/>
            <a:ext cx="567061" cy="33855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B1B66E"/>
                </a:solidFill>
                <a:effectLst/>
                <a:uLnTx/>
                <a:uFillTx/>
                <a:latin typeface="Arial"/>
                <a:ea typeface="ヒラギノ角ゴ Pro W3" charset="-128"/>
                <a:cs typeface="Arial" pitchFamily="34" charset="0"/>
              </a:rPr>
              <a:t>OR</a:t>
            </a:r>
            <a:endParaRPr kumimoji="0" lang="en-GB" sz="700" b="1" i="0" u="none" strike="noStrike" kern="1200" cap="none" spc="0" normalizeH="0" baseline="0" noProof="0">
              <a:ln>
                <a:noFill/>
              </a:ln>
              <a:solidFill>
                <a:srgbClr val="B1B66E"/>
              </a:solidFill>
              <a:effectLst/>
              <a:uLnTx/>
              <a:uFillTx/>
              <a:latin typeface="Arial" panose="020B0604020202020204" pitchFamily="34" charset="0"/>
              <a:ea typeface="ヒラギノ角ゴ Pro W3"/>
            </a:endParaRPr>
          </a:p>
        </p:txBody>
      </p:sp>
      <p:sp>
        <p:nvSpPr>
          <p:cNvPr id="146" name="Rectangle 145"/>
          <p:cNvSpPr/>
          <p:nvPr/>
        </p:nvSpPr>
        <p:spPr>
          <a:xfrm>
            <a:off x="3697177" y="4850238"/>
            <a:ext cx="567061" cy="33855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7A2A3D"/>
                </a:solidFill>
                <a:effectLst/>
                <a:uLnTx/>
                <a:uFillTx/>
                <a:latin typeface="Arial"/>
                <a:ea typeface="ヒラギノ角ゴ Pro W3" charset="-128"/>
                <a:cs typeface="Arial" pitchFamily="34" charset="0"/>
              </a:rPr>
              <a:t>OR</a:t>
            </a:r>
            <a:endParaRPr kumimoji="0" lang="en-GB" sz="700" b="1" i="0" u="none" strike="noStrike" kern="1200" cap="none" spc="0" normalizeH="0" baseline="0" noProof="0">
              <a:ln>
                <a:noFill/>
              </a:ln>
              <a:solidFill>
                <a:srgbClr val="7A2A3D"/>
              </a:solidFill>
              <a:effectLst/>
              <a:uLnTx/>
              <a:uFillTx/>
              <a:latin typeface="Arial" panose="020B0604020202020204" pitchFamily="34" charset="0"/>
              <a:ea typeface="ヒラギノ角ゴ Pro W3"/>
            </a:endParaRPr>
          </a:p>
        </p:txBody>
      </p:sp>
      <p:sp>
        <p:nvSpPr>
          <p:cNvPr id="147" name="Rectangle 146"/>
          <p:cNvSpPr/>
          <p:nvPr/>
        </p:nvSpPr>
        <p:spPr>
          <a:xfrm>
            <a:off x="6607023" y="2613166"/>
            <a:ext cx="567061" cy="33855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7DC202"/>
                </a:solidFill>
                <a:effectLst/>
                <a:uLnTx/>
                <a:uFillTx/>
                <a:latin typeface="Arial"/>
                <a:ea typeface="ヒラギノ角ゴ Pro W3" charset="-128"/>
                <a:cs typeface="Arial" pitchFamily="34" charset="0"/>
              </a:rPr>
              <a:t>OR</a:t>
            </a:r>
            <a:endParaRPr kumimoji="0" lang="en-GB" sz="700" b="1" i="0" u="none" strike="noStrike" kern="1200" cap="none" spc="0" normalizeH="0" baseline="0" noProof="0">
              <a:ln>
                <a:noFill/>
              </a:ln>
              <a:solidFill>
                <a:srgbClr val="7DC202"/>
              </a:solidFill>
              <a:effectLst/>
              <a:uLnTx/>
              <a:uFillTx/>
              <a:latin typeface="Arial" panose="020B0604020202020204" pitchFamily="34" charset="0"/>
              <a:ea typeface="ヒラギノ角ゴ Pro W3"/>
            </a:endParaRPr>
          </a:p>
        </p:txBody>
      </p:sp>
      <p:sp>
        <p:nvSpPr>
          <p:cNvPr id="2" name="RefTextBox123">
            <a:extLst>
              <a:ext uri="{FF2B5EF4-FFF2-40B4-BE49-F238E27FC236}">
                <a16:creationId xmlns:a16="http://schemas.microsoft.com/office/drawing/2014/main" id="{F29B82CC-64C1-BBE0-6954-04D73065D29E}"/>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906134340</a:t>
            </a:r>
          </a:p>
        </p:txBody>
      </p:sp>
    </p:spTree>
    <p:custDataLst>
      <p:tags r:id="rId1"/>
    </p:custDataLst>
    <p:extLst>
      <p:ext uri="{BB962C8B-B14F-4D97-AF65-F5344CB8AC3E}">
        <p14:creationId xmlns:p14="http://schemas.microsoft.com/office/powerpoint/2010/main" val="28589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6" presetClass="emph" presetSubtype="0" fill="hold" nodeType="withEffect">
                                  <p:stCondLst>
                                    <p:cond delay="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1000"/>
                                        <p:tgtEl>
                                          <p:spTgt spid="61"/>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5"/>
                                        </p:tgtEl>
                                        <p:attrNameLst>
                                          <p:attrName>style.visibility</p:attrName>
                                        </p:attrNameLst>
                                      </p:cBhvr>
                                      <p:to>
                                        <p:strVal val="visible"/>
                                      </p:to>
                                    </p:set>
                                    <p:animEffect transition="in" filter="fade">
                                      <p:cBhvr>
                                        <p:cTn id="30" dur="500"/>
                                        <p:tgtEl>
                                          <p:spTgt spid="14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26" presetClass="emph" presetSubtype="0" fill="hold" nodeType="withEffect">
                                  <p:stCondLst>
                                    <p:cond delay="0"/>
                                  </p:stCondLst>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1500"/>
                                        <p:tgtEl>
                                          <p:spTgt spid="65"/>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26" presetClass="emph" presetSubtype="0" fill="hold" nodeType="withEffect">
                                  <p:stCondLst>
                                    <p:cond delay="0"/>
                                  </p:stCondLst>
                                  <p:childTnLst>
                                    <p:animEffect transition="out" filter="fade">
                                      <p:cBhvr>
                                        <p:cTn id="55" dur="500" tmFilter="0, 0; .2, .5; .8, .5; 1, 0"/>
                                        <p:tgtEl>
                                          <p:spTgt spid="19"/>
                                        </p:tgtEl>
                                      </p:cBhvr>
                                    </p:animEffect>
                                    <p:animScale>
                                      <p:cBhvr>
                                        <p:cTn id="56" dur="250" autoRev="1" fill="hold"/>
                                        <p:tgtEl>
                                          <p:spTgt spid="19"/>
                                        </p:tgtEl>
                                      </p:cBhvr>
                                      <p:by x="105000" y="105000"/>
                                    </p:animScale>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750"/>
                                        <p:tgtEl>
                                          <p:spTgt spid="64"/>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147"/>
                                        </p:tgtEl>
                                        <p:attrNameLst>
                                          <p:attrName>style.visibility</p:attrName>
                                        </p:attrNameLst>
                                      </p:cBhvr>
                                      <p:to>
                                        <p:strVal val="visible"/>
                                      </p:to>
                                    </p:set>
                                    <p:animEffect transition="in" filter="fade">
                                      <p:cBhvr>
                                        <p:cTn id="68" dur="500"/>
                                        <p:tgtEl>
                                          <p:spTgt spid="147"/>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44"/>
                                        </p:tgtEl>
                                        <p:attrNameLst>
                                          <p:attrName>style.visibility</p:attrName>
                                        </p:attrNameLst>
                                      </p:cBhvr>
                                      <p:to>
                                        <p:strVal val="visible"/>
                                      </p:to>
                                    </p:set>
                                    <p:animEffect transition="in" filter="fade">
                                      <p:cBhvr>
                                        <p:cTn id="72" dur="500"/>
                                        <p:tgtEl>
                                          <p:spTgt spid="144"/>
                                        </p:tgtEl>
                                      </p:cBhvr>
                                    </p:animEffect>
                                  </p:childTnLst>
                                </p:cTn>
                              </p:par>
                              <p:par>
                                <p:cTn id="73" presetID="26" presetClass="emph" presetSubtype="0" fill="hold" nodeType="withEffect">
                                  <p:stCondLst>
                                    <p:cond delay="0"/>
                                  </p:stCondLst>
                                  <p:childTnLst>
                                    <p:animEffect transition="out" filter="fade">
                                      <p:cBhvr>
                                        <p:cTn id="74" dur="500" tmFilter="0, 0; .2, .5; .8, .5; 1, 0"/>
                                        <p:tgtEl>
                                          <p:spTgt spid="144"/>
                                        </p:tgtEl>
                                      </p:cBhvr>
                                    </p:animEffect>
                                    <p:animScale>
                                      <p:cBhvr>
                                        <p:cTn id="75" dur="250" autoRev="1" fill="hold"/>
                                        <p:tgtEl>
                                          <p:spTgt spid="144"/>
                                        </p:tgtEl>
                                      </p:cBhvr>
                                      <p:by x="105000" y="105000"/>
                                    </p:animScale>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left)">
                                      <p:cBhvr>
                                        <p:cTn id="83" dur="1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4" grpId="0" animBg="1"/>
      <p:bldP spid="61" grpId="0" animBg="1"/>
      <p:bldP spid="31" grpId="0"/>
      <p:bldP spid="32" grpId="0"/>
      <p:bldP spid="33" grpId="0"/>
      <p:bldP spid="34" grpId="0"/>
      <p:bldP spid="76" grpId="0" animBg="1"/>
      <p:bldP spid="77" grpId="0" animBg="1"/>
      <p:bldP spid="4" grpId="0"/>
      <p:bldP spid="145" grpId="0"/>
      <p:bldP spid="146" grpId="0"/>
      <p:bldP spid="1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stCxn id="17" idx="3"/>
          </p:cNvCxnSpPr>
          <p:nvPr/>
        </p:nvCxnSpPr>
        <p:spPr>
          <a:xfrm flipH="1">
            <a:off x="3388810" y="2902489"/>
            <a:ext cx="1541290" cy="1449660"/>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413298" y="2787326"/>
            <a:ext cx="1854645" cy="1699389"/>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29199" y="2738491"/>
            <a:ext cx="2125669" cy="1201680"/>
          </a:xfrm>
          <a:prstGeom prst="line">
            <a:avLst/>
          </a:prstGeom>
          <a:ln w="19050">
            <a:solidFill>
              <a:schemeClr val="bg2">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17232" y="5101534"/>
            <a:ext cx="807748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Within each of these services you can often access ‘tax wrappers’ such as an ISA or SIPP</a:t>
            </a:r>
            <a:endParaRPr kumimoji="0" lang="en-GB" sz="1800" b="0" i="0" u="none" strike="noStrike" kern="1200" cap="none" spc="0" normalizeH="0" baseline="0" noProof="0">
              <a:ln>
                <a:noFill/>
              </a:ln>
              <a:solidFill>
                <a:srgbClr val="000000"/>
              </a:solidFill>
              <a:effectLst/>
              <a:uLnTx/>
              <a:uFillTx/>
              <a:latin typeface="Arial"/>
            </a:endParaRPr>
          </a:p>
        </p:txBody>
      </p:sp>
      <p:sp>
        <p:nvSpPr>
          <p:cNvPr id="48" name="Title 1"/>
          <p:cNvSpPr txBox="1">
            <a:spLocks/>
          </p:cNvSpPr>
          <p:nvPr/>
        </p:nvSpPr>
        <p:spPr>
          <a:xfrm>
            <a:off x="463550" y="292100"/>
            <a:ext cx="8509000" cy="762000"/>
          </a:xfrm>
          <a:prstGeom prst="rect">
            <a:avLst/>
          </a:prstGeom>
        </p:spPr>
        <p:txBody>
          <a:bodyPr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spcBef>
                <a:spcPct val="0"/>
              </a:spcBef>
              <a:spcAft>
                <a:spcPct val="0"/>
              </a:spcAft>
              <a:buClrTx/>
              <a:buSzTx/>
              <a:buFontTx/>
              <a:buNone/>
              <a:tabLst/>
              <a:defRPr/>
            </a:pPr>
            <a:r>
              <a:rPr kumimoji="0" lang="en-GB" sz="4400" b="0" i="0" u="none" strike="noStrike" kern="1200" cap="none" spc="0" normalizeH="0" baseline="0" noProof="0">
                <a:ln>
                  <a:noFill/>
                </a:ln>
                <a:solidFill>
                  <a:srgbClr val="003A70"/>
                </a:solidFill>
                <a:effectLst/>
                <a:uLnTx/>
                <a:uFillTx/>
                <a:latin typeface="Times New Roman" pitchFamily="18" charset="0"/>
                <a:ea typeface="ヒラギノ角ゴ Pro W3" charset="-128"/>
                <a:cs typeface="Times New Roman" pitchFamily="18" charset="0"/>
              </a:rPr>
              <a:t>how can you invest?</a:t>
            </a:r>
          </a:p>
        </p:txBody>
      </p:sp>
      <p:sp>
        <p:nvSpPr>
          <p:cNvPr id="49" name="Rectangle 48"/>
          <p:cNvSpPr/>
          <p:nvPr/>
        </p:nvSpPr>
        <p:spPr>
          <a:xfrm>
            <a:off x="463550" y="997722"/>
            <a:ext cx="8229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ヒラギノ角ゴ Pro W3" charset="-128"/>
                <a:cs typeface="Arial" pitchFamily="34" charset="0"/>
              </a:rPr>
              <a:t>There are a number of different places you can go to set up an investment account.  These include:</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96" name="Group 95"/>
          <p:cNvGrpSpPr/>
          <p:nvPr/>
        </p:nvGrpSpPr>
        <p:grpSpPr>
          <a:xfrm>
            <a:off x="207793" y="2129289"/>
            <a:ext cx="1764435" cy="2861752"/>
            <a:chOff x="207793" y="2129289"/>
            <a:chExt cx="1764435" cy="2861752"/>
          </a:xfrm>
        </p:grpSpPr>
        <p:grpSp>
          <p:nvGrpSpPr>
            <p:cNvPr id="40" name="Group 39"/>
            <p:cNvGrpSpPr/>
            <p:nvPr/>
          </p:nvGrpSpPr>
          <p:grpSpPr>
            <a:xfrm>
              <a:off x="593272" y="2129289"/>
              <a:ext cx="993478" cy="993478"/>
              <a:chOff x="621988" y="2348880"/>
              <a:chExt cx="993478" cy="993478"/>
            </a:xfrm>
          </p:grpSpPr>
          <p:sp>
            <p:nvSpPr>
              <p:cNvPr id="6" name="Oval 5"/>
              <p:cNvSpPr/>
              <p:nvPr/>
            </p:nvSpPr>
            <p:spPr>
              <a:xfrm>
                <a:off x="706750" y="2433642"/>
                <a:ext cx="823955" cy="82395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7DC202"/>
                  </a:solidFill>
                  <a:effectLst/>
                  <a:uLnTx/>
                  <a:uFillTx/>
                  <a:latin typeface="Arial"/>
                  <a:ea typeface="+mn-ea"/>
                  <a:cs typeface="+mn-cs"/>
                </a:endParaRPr>
              </a:p>
            </p:txBody>
          </p:sp>
          <p:sp>
            <p:nvSpPr>
              <p:cNvPr id="7" name="Donut 6"/>
              <p:cNvSpPr/>
              <p:nvPr/>
            </p:nvSpPr>
            <p:spPr>
              <a:xfrm>
                <a:off x="621988" y="2348880"/>
                <a:ext cx="993478" cy="993478"/>
              </a:xfrm>
              <a:prstGeom prst="donut">
                <a:avLst>
                  <a:gd name="adj" fmla="val 13416"/>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7DC202"/>
                  </a:solidFill>
                  <a:effectLst/>
                  <a:uLnTx/>
                  <a:uFillTx/>
                  <a:latin typeface="Arial"/>
                  <a:ea typeface="+mn-ea"/>
                  <a:cs typeface="+mn-cs"/>
                </a:endParaRPr>
              </a:p>
            </p:txBody>
          </p:sp>
        </p:grpSp>
        <p:sp>
          <p:nvSpPr>
            <p:cNvPr id="25" name="Rectangle 24"/>
            <p:cNvSpPr/>
            <p:nvPr/>
          </p:nvSpPr>
          <p:spPr>
            <a:xfrm>
              <a:off x="207793" y="3359825"/>
              <a:ext cx="1764435"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DC202"/>
                  </a:solidFill>
                  <a:effectLst/>
                  <a:uLnTx/>
                  <a:uFillTx/>
                  <a:latin typeface="Arial"/>
                  <a:ea typeface="+mn-ea"/>
                  <a:cs typeface="Arial" pitchFamily="34" charset="0"/>
                </a:rPr>
                <a:t>High Street Banks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Stockbroking services offered by high street banks</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2" name="Picture 91"/>
            <p:cNvPicPr>
              <a:picLocks noChangeAspect="1"/>
            </p:cNvPicPr>
            <p:nvPr/>
          </p:nvPicPr>
          <p:blipFill>
            <a:blip r:embed="rId4"/>
            <a:stretch>
              <a:fillRect/>
            </a:stretch>
          </p:blipFill>
          <p:spPr>
            <a:xfrm>
              <a:off x="833060" y="2367024"/>
              <a:ext cx="518007" cy="518007"/>
            </a:xfrm>
            <a:prstGeom prst="rect">
              <a:avLst/>
            </a:prstGeom>
          </p:spPr>
        </p:pic>
      </p:grpSp>
      <p:grpSp>
        <p:nvGrpSpPr>
          <p:cNvPr id="98" name="Group 97"/>
          <p:cNvGrpSpPr/>
          <p:nvPr/>
        </p:nvGrpSpPr>
        <p:grpSpPr>
          <a:xfrm>
            <a:off x="4376892" y="2054502"/>
            <a:ext cx="2131630" cy="2989848"/>
            <a:chOff x="4376892" y="2054502"/>
            <a:chExt cx="2131630" cy="2989848"/>
          </a:xfrm>
        </p:grpSpPr>
        <p:grpSp>
          <p:nvGrpSpPr>
            <p:cNvPr id="41" name="Group 40"/>
            <p:cNvGrpSpPr/>
            <p:nvPr/>
          </p:nvGrpSpPr>
          <p:grpSpPr>
            <a:xfrm>
              <a:off x="4784609" y="2054502"/>
              <a:ext cx="993478" cy="993478"/>
              <a:chOff x="5366086" y="2562201"/>
              <a:chExt cx="993478" cy="993478"/>
            </a:xfrm>
          </p:grpSpPr>
          <p:sp>
            <p:nvSpPr>
              <p:cNvPr id="16" name="Oval 15"/>
              <p:cNvSpPr/>
              <p:nvPr/>
            </p:nvSpPr>
            <p:spPr>
              <a:xfrm>
                <a:off x="5450848" y="2646963"/>
                <a:ext cx="823955" cy="82395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 name="Donut 16"/>
              <p:cNvSpPr/>
              <p:nvPr/>
            </p:nvSpPr>
            <p:spPr>
              <a:xfrm>
                <a:off x="5366086" y="2562201"/>
                <a:ext cx="993478" cy="993478"/>
              </a:xfrm>
              <a:prstGeom prst="donut">
                <a:avLst>
                  <a:gd name="adj" fmla="val 13416"/>
                </a:avLst>
              </a:prstGeom>
              <a:solidFill>
                <a:srgbClr val="7A2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grpSp>
        <p:sp>
          <p:nvSpPr>
            <p:cNvPr id="28" name="Rectangle 27"/>
            <p:cNvSpPr/>
            <p:nvPr/>
          </p:nvSpPr>
          <p:spPr>
            <a:xfrm>
              <a:off x="4376892" y="3166913"/>
              <a:ext cx="2131630" cy="18774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A2A3D"/>
                  </a:solidFill>
                  <a:effectLst/>
                  <a:uLnTx/>
                  <a:uFillTx/>
                  <a:latin typeface="Arial"/>
                  <a:ea typeface="+mn-ea"/>
                  <a:cs typeface="Arial" pitchFamily="34" charset="0"/>
                </a:rPr>
                <a:t>Insurance Companies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mn-ea"/>
                  <a:cs typeface="Arial" pitchFamily="34" charset="0"/>
                </a:rPr>
                <a:t>Some well known insurance companies offer online investment accounts</a:t>
              </a:r>
              <a:endParaRPr kumimoji="0" lang="en-GB" sz="16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92149"/>
                </a:solidFill>
                <a:effectLst/>
                <a:uLnTx/>
                <a:uFillTx/>
                <a:latin typeface="Arial"/>
                <a:ea typeface="+mn-ea"/>
                <a:cs typeface="+mn-cs"/>
              </a:endParaRPr>
            </a:p>
          </p:txBody>
        </p:sp>
        <p:pic>
          <p:nvPicPr>
            <p:cNvPr id="93" name="Picture 92"/>
            <p:cNvPicPr>
              <a:picLocks noChangeAspect="1"/>
            </p:cNvPicPr>
            <p:nvPr/>
          </p:nvPicPr>
          <p:blipFill>
            <a:blip r:embed="rId5"/>
            <a:stretch>
              <a:fillRect/>
            </a:stretch>
          </p:blipFill>
          <p:spPr>
            <a:xfrm>
              <a:off x="5089230" y="2363959"/>
              <a:ext cx="384236" cy="430749"/>
            </a:xfrm>
            <a:prstGeom prst="rect">
              <a:avLst/>
            </a:prstGeom>
          </p:spPr>
        </p:pic>
      </p:grpSp>
      <p:grpSp>
        <p:nvGrpSpPr>
          <p:cNvPr id="97" name="Group 96"/>
          <p:cNvGrpSpPr/>
          <p:nvPr/>
        </p:nvGrpSpPr>
        <p:grpSpPr>
          <a:xfrm>
            <a:off x="2113249" y="1876645"/>
            <a:ext cx="2169986" cy="3137703"/>
            <a:chOff x="2113249" y="1876645"/>
            <a:chExt cx="2169986" cy="3137703"/>
          </a:xfrm>
        </p:grpSpPr>
        <p:grpSp>
          <p:nvGrpSpPr>
            <p:cNvPr id="39" name="Group 38"/>
            <p:cNvGrpSpPr/>
            <p:nvPr/>
          </p:nvGrpSpPr>
          <p:grpSpPr>
            <a:xfrm>
              <a:off x="2813585" y="4020870"/>
              <a:ext cx="993478" cy="993478"/>
              <a:chOff x="2842301" y="4240461"/>
              <a:chExt cx="993478" cy="993478"/>
            </a:xfrm>
          </p:grpSpPr>
          <p:sp>
            <p:nvSpPr>
              <p:cNvPr id="9" name="Oval 8"/>
              <p:cNvSpPr/>
              <p:nvPr/>
            </p:nvSpPr>
            <p:spPr>
              <a:xfrm>
                <a:off x="2927063" y="4325223"/>
                <a:ext cx="823955" cy="82395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0" name="Donut 9"/>
              <p:cNvSpPr/>
              <p:nvPr/>
            </p:nvSpPr>
            <p:spPr>
              <a:xfrm>
                <a:off x="2842301" y="4240461"/>
                <a:ext cx="993478" cy="993478"/>
              </a:xfrm>
              <a:prstGeom prst="donut">
                <a:avLst>
                  <a:gd name="adj" fmla="val 13416"/>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grpSp>
        <p:sp>
          <p:nvSpPr>
            <p:cNvPr id="26" name="Rectangle 25"/>
            <p:cNvSpPr/>
            <p:nvPr/>
          </p:nvSpPr>
          <p:spPr>
            <a:xfrm>
              <a:off x="2113249" y="1876645"/>
              <a:ext cx="2169986" cy="18774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A5E3"/>
                  </a:solidFill>
                  <a:effectLst/>
                  <a:uLnTx/>
                  <a:uFillTx/>
                  <a:latin typeface="Arial"/>
                  <a:ea typeface="+mn-ea"/>
                  <a:cs typeface="Arial" pitchFamily="34" charset="0"/>
                </a:rPr>
                <a:t>Online Investment Platforms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Arial" pitchFamily="34" charset="0"/>
                </a:rPr>
                <a:t>Online accounts or apps allowing you to hold many investment types in one place</a:t>
              </a: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92149"/>
                </a:solidFill>
                <a:effectLst/>
                <a:uLnTx/>
                <a:uFillTx/>
                <a:latin typeface="Arial"/>
                <a:ea typeface="+mn-ea"/>
                <a:cs typeface="+mn-cs"/>
              </a:endParaRPr>
            </a:p>
          </p:txBody>
        </p:sp>
        <p:pic>
          <p:nvPicPr>
            <p:cNvPr id="94" name="Picture 93"/>
            <p:cNvPicPr>
              <a:picLocks noChangeAspect="1"/>
            </p:cNvPicPr>
            <p:nvPr/>
          </p:nvPicPr>
          <p:blipFill>
            <a:blip r:embed="rId6"/>
            <a:stretch>
              <a:fillRect/>
            </a:stretch>
          </p:blipFill>
          <p:spPr>
            <a:xfrm>
              <a:off x="3099908" y="4321706"/>
              <a:ext cx="408281" cy="380346"/>
            </a:xfrm>
            <a:prstGeom prst="rect">
              <a:avLst/>
            </a:prstGeom>
          </p:spPr>
        </p:pic>
      </p:grpSp>
      <p:grpSp>
        <p:nvGrpSpPr>
          <p:cNvPr id="99" name="Group 98"/>
          <p:cNvGrpSpPr/>
          <p:nvPr/>
        </p:nvGrpSpPr>
        <p:grpSpPr>
          <a:xfrm>
            <a:off x="6593284" y="1665823"/>
            <a:ext cx="2071559" cy="2793305"/>
            <a:chOff x="6582718" y="1643605"/>
            <a:chExt cx="2071559" cy="2793305"/>
          </a:xfrm>
        </p:grpSpPr>
        <p:grpSp>
          <p:nvGrpSpPr>
            <p:cNvPr id="42" name="Group 41"/>
            <p:cNvGrpSpPr/>
            <p:nvPr/>
          </p:nvGrpSpPr>
          <p:grpSpPr>
            <a:xfrm>
              <a:off x="7215425" y="3443432"/>
              <a:ext cx="993478" cy="993478"/>
              <a:chOff x="7244141" y="3663023"/>
              <a:chExt cx="993478" cy="993478"/>
            </a:xfrm>
          </p:grpSpPr>
          <p:sp>
            <p:nvSpPr>
              <p:cNvPr id="13" name="Oval 12"/>
              <p:cNvSpPr/>
              <p:nvPr/>
            </p:nvSpPr>
            <p:spPr>
              <a:xfrm>
                <a:off x="7328903" y="3747785"/>
                <a:ext cx="823955" cy="82395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4" name="Donut 13"/>
              <p:cNvSpPr/>
              <p:nvPr/>
            </p:nvSpPr>
            <p:spPr>
              <a:xfrm>
                <a:off x="7244141" y="3663023"/>
                <a:ext cx="993478" cy="993478"/>
              </a:xfrm>
              <a:prstGeom prst="donut">
                <a:avLst>
                  <a:gd name="adj" fmla="val 13416"/>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2149"/>
                  </a:solidFill>
                  <a:effectLst/>
                  <a:uLnTx/>
                  <a:uFillTx/>
                  <a:latin typeface="Arial"/>
                  <a:ea typeface="+mn-ea"/>
                  <a:cs typeface="+mn-cs"/>
                </a:endParaRPr>
              </a:p>
            </p:txBody>
          </p:sp>
        </p:grpSp>
        <p:sp>
          <p:nvSpPr>
            <p:cNvPr id="27" name="Rectangle 26"/>
            <p:cNvSpPr/>
            <p:nvPr/>
          </p:nvSpPr>
          <p:spPr>
            <a:xfrm>
              <a:off x="6582718" y="1643605"/>
              <a:ext cx="2071559"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9875A7"/>
                  </a:solidFill>
                  <a:effectLst/>
                  <a:uLnTx/>
                  <a:uFillTx/>
                  <a:latin typeface="Arial"/>
                  <a:ea typeface="+mn-ea"/>
                  <a:cs typeface="Arial" pitchFamily="34" charset="0"/>
                </a:rPr>
                <a:t>Financial Adviser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noProof="0">
                  <a:solidFill>
                    <a:srgbClr val="000000"/>
                  </a:solidFill>
                  <a:latin typeface="Arial"/>
                  <a:cs typeface="Arial" pitchFamily="34" charset="0"/>
                </a:rPr>
                <a:t>Provides a</a:t>
              </a:r>
              <a:r>
                <a:rPr kumimoji="0" lang="en-GB" sz="1600" b="0" i="0" u="none" strike="noStrike" kern="0" cap="none" spc="0" normalizeH="0" baseline="0" noProof="0">
                  <a:ln>
                    <a:noFill/>
                  </a:ln>
                  <a:solidFill>
                    <a:srgbClr val="000000"/>
                  </a:solidFill>
                  <a:effectLst/>
                  <a:uLnTx/>
                  <a:uFillTx/>
                  <a:latin typeface="Arial"/>
                  <a:ea typeface="+mn-ea"/>
                  <a:cs typeface="Arial" pitchFamily="34" charset="0"/>
                </a:rPr>
                <a:t>dvice &amp; can transact on your behalf and provide regular reviews</a:t>
              </a:r>
              <a:endParaRPr kumimoji="0" lang="en-GB" sz="1600" b="0" i="0" u="none" strike="noStrike" kern="1200" cap="none" spc="0" normalizeH="0" baseline="0" noProof="0">
                <a:ln>
                  <a:noFill/>
                </a:ln>
                <a:solidFill>
                  <a:srgbClr val="000000"/>
                </a:solidFill>
                <a:effectLst/>
                <a:uLnTx/>
                <a:uFillTx/>
                <a:latin typeface="Arial"/>
                <a:ea typeface="+mn-ea"/>
                <a:cs typeface="+mn-cs"/>
              </a:endParaRPr>
            </a:p>
          </p:txBody>
        </p:sp>
        <p:pic>
          <p:nvPicPr>
            <p:cNvPr id="95" name="Picture 94"/>
            <p:cNvPicPr>
              <a:picLocks noChangeAspect="1"/>
            </p:cNvPicPr>
            <p:nvPr/>
          </p:nvPicPr>
          <p:blipFill>
            <a:blip r:embed="rId7"/>
            <a:stretch>
              <a:fillRect/>
            </a:stretch>
          </p:blipFill>
          <p:spPr>
            <a:xfrm>
              <a:off x="7535816" y="3730172"/>
              <a:ext cx="415959" cy="419998"/>
            </a:xfrm>
            <a:prstGeom prst="rect">
              <a:avLst/>
            </a:prstGeom>
          </p:spPr>
        </p:pic>
      </p:grpSp>
      <p:sp>
        <p:nvSpPr>
          <p:cNvPr id="2" name="RefTextBox123">
            <a:extLst>
              <a:ext uri="{FF2B5EF4-FFF2-40B4-BE49-F238E27FC236}">
                <a16:creationId xmlns:a16="http://schemas.microsoft.com/office/drawing/2014/main" id="{6C6855DE-FE96-275E-65DE-3E3E4F136BE2}"/>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1535413</a:t>
            </a:r>
          </a:p>
        </p:txBody>
      </p:sp>
    </p:spTree>
    <p:custDataLst>
      <p:tags r:id="rId1"/>
    </p:custDataLst>
    <p:extLst>
      <p:ext uri="{BB962C8B-B14F-4D97-AF65-F5344CB8AC3E}">
        <p14:creationId xmlns:p14="http://schemas.microsoft.com/office/powerpoint/2010/main" val="17231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a:solidFill>
                  <a:srgbClr val="003A70"/>
                </a:solidFill>
              </a:rPr>
              <a:t>next steps.</a:t>
            </a:r>
            <a:endParaRPr lang="en-GB" sz="4400" b="0" dirty="0">
              <a:solidFill>
                <a:srgbClr val="003A7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000" y="1828800"/>
            <a:ext cx="3619508" cy="3619508"/>
          </a:xfrm>
          <a:prstGeom prst="rect">
            <a:avLst/>
          </a:prstGeom>
        </p:spPr>
      </p:pic>
    </p:spTree>
    <p:custDataLst>
      <p:tags r:id="rId1"/>
    </p:custDataLst>
    <p:extLst>
      <p:ext uri="{BB962C8B-B14F-4D97-AF65-F5344CB8AC3E}">
        <p14:creationId xmlns:p14="http://schemas.microsoft.com/office/powerpoint/2010/main" val="23809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463550" y="292100"/>
            <a:ext cx="8509000" cy="762000"/>
          </a:xfrm>
        </p:spPr>
        <p:txBody>
          <a:bodyPr anchor="ctr">
            <a:noAutofit/>
          </a:bodyPr>
          <a:lstStyle/>
          <a:p>
            <a:pPr lvl="0" defTabSz="914400" eaLnBrk="1" fontAlgn="auto" hangingPunct="1">
              <a:spcBef>
                <a:spcPts val="0"/>
              </a:spcBef>
              <a:spcAft>
                <a:spcPts val="0"/>
              </a:spcAft>
              <a:defRPr/>
            </a:pPr>
            <a:r>
              <a:rPr lang="en-GB">
                <a:latin typeface="Times New Roman"/>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463550" y="1331913"/>
            <a:ext cx="8229600" cy="4192587"/>
          </a:xfrm>
        </p:spPr>
        <p:txBody>
          <a:bodyPr/>
          <a:lstStyle/>
          <a:p>
            <a:pPr marL="0" indent="0">
              <a:buNone/>
            </a:pPr>
            <a:r>
              <a:rPr lang="en-US" altLang="en-US" dirty="0">
                <a:ea typeface="ヒラギノ角ゴ Pro W3"/>
              </a:rPr>
              <a:t>We are a leading financial wellbeing and retirement specialist - helping those in the workplace to improve their financial future.</a:t>
            </a:r>
            <a:br>
              <a:rPr lang="en-US" altLang="en-US" dirty="0">
                <a:ea typeface="ヒラギノ角ゴ Pro W3"/>
              </a:rPr>
            </a:br>
            <a:br>
              <a:rPr lang="en-US" altLang="en-US" dirty="0">
                <a:ea typeface="ヒラギノ角ゴ Pro W3"/>
              </a:rPr>
            </a:br>
            <a:r>
              <a:rPr lang="en-GB" dirty="0"/>
              <a:t>Established in 2005, we work with hundreds of organisations across both the private and public sector.</a:t>
            </a:r>
            <a:br>
              <a:rPr lang="en-GB" dirty="0"/>
            </a:br>
            <a:br>
              <a:rPr lang="en-GB" dirty="0"/>
            </a:br>
            <a:r>
              <a:rPr lang="en-US" altLang="en-US" dirty="0">
                <a:ea typeface="ヒラギノ角ゴ Pro W3"/>
              </a:rPr>
              <a:t>Our financial education services are delivered on a bespoke basis.</a:t>
            </a:r>
            <a:endParaRPr lang="en-US" altLang="en-US" dirty="0">
              <a:solidFill>
                <a:srgbClr val="FF0000"/>
              </a:solidFill>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2950298387"/>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3550" y="292099"/>
            <a:ext cx="8509000" cy="762000"/>
          </a:xfrm>
        </p:spPr>
        <p:txBody>
          <a:bodyPr anchor="ctr">
            <a:noAutofit/>
          </a:bodyPr>
          <a:lstStyle/>
          <a:p>
            <a:r>
              <a:rPr lang="en-GB" dirty="0"/>
              <a:t>further information </a:t>
            </a:r>
            <a:r>
              <a:rPr lang="en-GB"/>
              <a:t>and guidance.</a:t>
            </a:r>
            <a:endParaRPr lang="en-GB" dirty="0"/>
          </a:p>
        </p:txBody>
      </p:sp>
      <p:pic>
        <p:nvPicPr>
          <p:cNvPr id="5" name="Picture 4">
            <a:extLst>
              <a:ext uri="{FF2B5EF4-FFF2-40B4-BE49-F238E27FC236}">
                <a16:creationId xmlns:a16="http://schemas.microsoft.com/office/drawing/2014/main" id="{8B4B6703-3704-B483-DE35-79888F54363F}"/>
              </a:ext>
            </a:extLst>
          </p:cNvPr>
          <p:cNvPicPr>
            <a:picLocks noChangeAspect="1"/>
          </p:cNvPicPr>
          <p:nvPr/>
        </p:nvPicPr>
        <p:blipFill>
          <a:blip r:embed="rId4"/>
          <a:stretch>
            <a:fillRect/>
          </a:stretch>
        </p:blipFill>
        <p:spPr>
          <a:xfrm>
            <a:off x="463550" y="1365426"/>
            <a:ext cx="8401776" cy="4688333"/>
          </a:xfrm>
          <a:prstGeom prst="rect">
            <a:avLst/>
          </a:prstGeom>
        </p:spPr>
      </p:pic>
    </p:spTree>
    <p:custDataLst>
      <p:tags r:id="rId1"/>
    </p:custDataLst>
    <p:extLst>
      <p:ext uri="{BB962C8B-B14F-4D97-AF65-F5344CB8AC3E}">
        <p14:creationId xmlns:p14="http://schemas.microsoft.com/office/powerpoint/2010/main" val="217353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3550" y="292099"/>
            <a:ext cx="8509000" cy="762000"/>
          </a:xfrm>
        </p:spPr>
        <p:txBody>
          <a:bodyPr anchor="ctr">
            <a:noAutofit/>
          </a:bodyPr>
          <a:lstStyle/>
          <a:p>
            <a:r>
              <a:rPr lang="en-GB"/>
              <a:t>your webcasts.</a:t>
            </a:r>
            <a:endParaRPr lang="en-GB" dirty="0"/>
          </a:p>
        </p:txBody>
      </p:sp>
      <p:grpSp>
        <p:nvGrpSpPr>
          <p:cNvPr id="4" name="Group 3">
            <a:extLst>
              <a:ext uri="{FF2B5EF4-FFF2-40B4-BE49-F238E27FC236}">
                <a16:creationId xmlns:a16="http://schemas.microsoft.com/office/drawing/2014/main" id="{1E32C0DD-C885-4B90-8A61-0798A99B53A4}"/>
              </a:ext>
            </a:extLst>
          </p:cNvPr>
          <p:cNvGrpSpPr/>
          <p:nvPr/>
        </p:nvGrpSpPr>
        <p:grpSpPr>
          <a:xfrm>
            <a:off x="899592" y="1340768"/>
            <a:ext cx="6789220" cy="4913010"/>
            <a:chOff x="66586" y="1225627"/>
            <a:chExt cx="5359566" cy="3878443"/>
          </a:xfrm>
        </p:grpSpPr>
        <p:sp>
          <p:nvSpPr>
            <p:cNvPr id="5" name="Rectangle 6">
              <a:extLst>
                <a:ext uri="{FF2B5EF4-FFF2-40B4-BE49-F238E27FC236}">
                  <a16:creationId xmlns:a16="http://schemas.microsoft.com/office/drawing/2014/main" id="{78853106-228E-4EF7-9E19-A03CEF7B6B29}"/>
                </a:ext>
              </a:extLst>
            </p:cNvPr>
            <p:cNvSpPr/>
            <p:nvPr/>
          </p:nvSpPr>
          <p:spPr bwMode="auto">
            <a:xfrm>
              <a:off x="66586" y="1225627"/>
              <a:ext cx="5359566" cy="3878443"/>
            </a:xfrm>
            <a:custGeom>
              <a:avLst/>
              <a:gdLst>
                <a:gd name="connsiteX0" fmla="*/ 0 w 4998964"/>
                <a:gd name="connsiteY0" fmla="*/ 0 h 3456384"/>
                <a:gd name="connsiteX1" fmla="*/ 4998964 w 4998964"/>
                <a:gd name="connsiteY1" fmla="*/ 0 h 3456384"/>
                <a:gd name="connsiteX2" fmla="*/ 4998964 w 4998964"/>
                <a:gd name="connsiteY2" fmla="*/ 3456384 h 3456384"/>
                <a:gd name="connsiteX3" fmla="*/ 0 w 4998964"/>
                <a:gd name="connsiteY3" fmla="*/ 3456384 h 3456384"/>
                <a:gd name="connsiteX4" fmla="*/ 0 w 4998964"/>
                <a:gd name="connsiteY4" fmla="*/ 0 h 3456384"/>
                <a:gd name="connsiteX0" fmla="*/ 0 w 4998964"/>
                <a:gd name="connsiteY0" fmla="*/ 0 h 3456384"/>
                <a:gd name="connsiteX1" fmla="*/ 4998964 w 4998964"/>
                <a:gd name="connsiteY1" fmla="*/ 0 h 3456384"/>
                <a:gd name="connsiteX2" fmla="*/ 4998964 w 4998964"/>
                <a:gd name="connsiteY2" fmla="*/ 3456384 h 3456384"/>
                <a:gd name="connsiteX3" fmla="*/ 0 w 4998964"/>
                <a:gd name="connsiteY3" fmla="*/ 3456384 h 3456384"/>
                <a:gd name="connsiteX4" fmla="*/ 0 w 4998964"/>
                <a:gd name="connsiteY4" fmla="*/ 0 h 3456384"/>
                <a:gd name="connsiteX0" fmla="*/ 0 w 4998964"/>
                <a:gd name="connsiteY0" fmla="*/ 0 h 3456384"/>
                <a:gd name="connsiteX1" fmla="*/ 4998964 w 4998964"/>
                <a:gd name="connsiteY1" fmla="*/ 0 h 3456384"/>
                <a:gd name="connsiteX2" fmla="*/ 4998964 w 4998964"/>
                <a:gd name="connsiteY2" fmla="*/ 3456384 h 3456384"/>
                <a:gd name="connsiteX3" fmla="*/ 0 w 4998964"/>
                <a:gd name="connsiteY3" fmla="*/ 3456384 h 3456384"/>
                <a:gd name="connsiteX4" fmla="*/ 0 w 4998964"/>
                <a:gd name="connsiteY4" fmla="*/ 0 h 3456384"/>
                <a:gd name="connsiteX0" fmla="*/ 0 w 4998964"/>
                <a:gd name="connsiteY0" fmla="*/ 0 h 3456384"/>
                <a:gd name="connsiteX1" fmla="*/ 4998964 w 4998964"/>
                <a:gd name="connsiteY1" fmla="*/ 0 h 3456384"/>
                <a:gd name="connsiteX2" fmla="*/ 4998964 w 4998964"/>
                <a:gd name="connsiteY2" fmla="*/ 3456384 h 3456384"/>
                <a:gd name="connsiteX3" fmla="*/ 0 w 4998964"/>
                <a:gd name="connsiteY3" fmla="*/ 3456384 h 3456384"/>
                <a:gd name="connsiteX4" fmla="*/ 0 w 4998964"/>
                <a:gd name="connsiteY4" fmla="*/ 0 h 345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964" h="3456384">
                  <a:moveTo>
                    <a:pt x="0" y="0"/>
                  </a:moveTo>
                  <a:lnTo>
                    <a:pt x="4998964" y="0"/>
                  </a:lnTo>
                  <a:lnTo>
                    <a:pt x="4998964" y="3456384"/>
                  </a:lnTo>
                  <a:cubicBezTo>
                    <a:pt x="3111261" y="3215752"/>
                    <a:pt x="1618195" y="3283129"/>
                    <a:pt x="0" y="3456384"/>
                  </a:cubicBezTo>
                  <a:cubicBezTo>
                    <a:pt x="0" y="2304256"/>
                    <a:pt x="173255" y="1306132"/>
                    <a:pt x="0" y="0"/>
                  </a:cubicBezTo>
                  <a:close/>
                </a:path>
              </a:pathLst>
            </a:custGeom>
            <a:solidFill>
              <a:schemeClr val="bg1">
                <a:lumMod val="50000"/>
              </a:schemeClr>
            </a:solidFill>
            <a:ln>
              <a:noFill/>
              <a:headEnd/>
              <a:tailEnd/>
            </a:ln>
            <a:effectLst>
              <a:softEdge rad="190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pic>
          <p:nvPicPr>
            <p:cNvPr id="6" name="Picture 5">
              <a:extLst>
                <a:ext uri="{FF2B5EF4-FFF2-40B4-BE49-F238E27FC236}">
                  <a16:creationId xmlns:a16="http://schemas.microsoft.com/office/drawing/2014/main" id="{1CF39E6E-C327-423A-8359-545F1DDEAB34}"/>
                </a:ext>
              </a:extLst>
            </p:cNvPr>
            <p:cNvPicPr>
              <a:picLocks noChangeAspect="1"/>
            </p:cNvPicPr>
            <p:nvPr/>
          </p:nvPicPr>
          <p:blipFill>
            <a:blip r:embed="rId4"/>
            <a:stretch>
              <a:fillRect/>
            </a:stretch>
          </p:blipFill>
          <p:spPr>
            <a:xfrm>
              <a:off x="388004" y="1342732"/>
              <a:ext cx="4916404" cy="3445236"/>
            </a:xfrm>
            <a:prstGeom prst="rect">
              <a:avLst/>
            </a:prstGeom>
          </p:spPr>
        </p:pic>
      </p:grpSp>
    </p:spTree>
    <p:custDataLst>
      <p:tags r:id="rId1"/>
    </p:custDataLst>
    <p:extLst>
      <p:ext uri="{BB962C8B-B14F-4D97-AF65-F5344CB8AC3E}">
        <p14:creationId xmlns:p14="http://schemas.microsoft.com/office/powerpoint/2010/main" val="1497224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2711" y="5409974"/>
            <a:ext cx="8181757" cy="584775"/>
          </a:xfrm>
          <a:prstGeom prst="rect">
            <a:avLst/>
          </a:prstGeom>
        </p:spPr>
        <p:txBody>
          <a:bodyPr wrap="square">
            <a:spAutoFit/>
          </a:bodyPr>
          <a:lstStyle/>
          <a:p>
            <a:pPr marL="0" lvl="1">
              <a:spcAft>
                <a:spcPts val="600"/>
              </a:spcAft>
              <a:buClr>
                <a:srgbClr val="7FA5D0"/>
              </a:buClr>
            </a:pPr>
            <a:r>
              <a:rPr lang="en-GB" sz="1600" dirty="0">
                <a:solidFill>
                  <a:srgbClr val="000000"/>
                </a:solidFill>
              </a:rPr>
              <a:t>The Financial Fitness Hub is also available from Total Reward online.  Clicking on the “Financial Fitness” tile will take you through to the Financial Fitness Hub.</a:t>
            </a:r>
            <a:endParaRPr lang="en-US" sz="1600" kern="0" dirty="0">
              <a:solidFill>
                <a:srgbClr val="000000"/>
              </a:solidFill>
            </a:endParaRPr>
          </a:p>
        </p:txBody>
      </p:sp>
      <p:sp>
        <p:nvSpPr>
          <p:cNvPr id="11" name="InSlideAnimateShapef3fddf0f-ea1c-4fcd-9273-b3a33205d732"/>
          <p:cNvSpPr/>
          <p:nvPr/>
        </p:nvSpPr>
        <p:spPr bwMode="auto">
          <a:xfrm rot="20160414">
            <a:off x="5712553" y="2209078"/>
            <a:ext cx="203306" cy="451792"/>
          </a:xfrm>
          <a:custGeom>
            <a:avLst/>
            <a:gdLst/>
            <a:ahLst/>
            <a:cxnLst/>
            <a:rect l="l" t="t" r="r" b="b"/>
            <a:pathLst>
              <a:path w="324036" h="720080">
                <a:moveTo>
                  <a:pt x="162018" y="0"/>
                </a:moveTo>
                <a:lnTo>
                  <a:pt x="324036" y="504056"/>
                </a:lnTo>
                <a:lnTo>
                  <a:pt x="216024" y="504056"/>
                </a:lnTo>
                <a:lnTo>
                  <a:pt x="216024" y="720080"/>
                </a:lnTo>
                <a:lnTo>
                  <a:pt x="108012" y="720080"/>
                </a:lnTo>
                <a:lnTo>
                  <a:pt x="108012" y="504056"/>
                </a:lnTo>
                <a:lnTo>
                  <a:pt x="0" y="504056"/>
                </a:lnTo>
                <a:close/>
              </a:path>
            </a:pathLst>
          </a:custGeom>
          <a:gradFill>
            <a:gsLst>
              <a:gs pos="0">
                <a:schemeClr val="bg1">
                  <a:lumMod val="95000"/>
                </a:schemeClr>
              </a:gs>
              <a:gs pos="100000">
                <a:schemeClr val="bg1"/>
              </a:gs>
            </a:gsLst>
            <a:lin ang="5400000" scaled="0"/>
          </a:gradFill>
          <a:ln>
            <a:solidFill>
              <a:srgbClr val="000000"/>
            </a:solidFill>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hangingPunct="0">
              <a:buClr>
                <a:srgbClr val="FFFFFF"/>
              </a:buClr>
              <a:buFont typeface="Arial" pitchFamily="34" charset="0"/>
              <a:buChar char="–"/>
            </a:pPr>
            <a:endParaRPr lang="en-GB" sz="1200" b="1" kern="0" dirty="0" err="1">
              <a:solidFill>
                <a:srgbClr val="FFFFFF"/>
              </a:solidFill>
            </a:endParaRPr>
          </a:p>
        </p:txBody>
      </p:sp>
      <p:sp>
        <p:nvSpPr>
          <p:cNvPr id="13" name="Title 1"/>
          <p:cNvSpPr>
            <a:spLocks noGrp="1"/>
          </p:cNvSpPr>
          <p:nvPr>
            <p:ph type="title"/>
          </p:nvPr>
        </p:nvSpPr>
        <p:spPr>
          <a:xfrm>
            <a:off x="463550" y="292099"/>
            <a:ext cx="8509000" cy="762000"/>
          </a:xfrm>
        </p:spPr>
        <p:txBody>
          <a:bodyPr anchor="ctr">
            <a:noAutofit/>
          </a:bodyPr>
          <a:lstStyle/>
          <a:p>
            <a:r>
              <a:rPr lang="en-GB" dirty="0"/>
              <a:t>further information </a:t>
            </a:r>
            <a:r>
              <a:rPr lang="en-GB"/>
              <a:t>and guidance.</a:t>
            </a:r>
            <a:endParaRPr lang="en-GB" dirty="0"/>
          </a:p>
        </p:txBody>
      </p:sp>
      <p:pic>
        <p:nvPicPr>
          <p:cNvPr id="3" name="Picture 2">
            <a:extLst>
              <a:ext uri="{FF2B5EF4-FFF2-40B4-BE49-F238E27FC236}">
                <a16:creationId xmlns:a16="http://schemas.microsoft.com/office/drawing/2014/main" id="{CF5DCA56-A410-81BE-6ACE-B8FC7B3B37AC}"/>
              </a:ext>
            </a:extLst>
          </p:cNvPr>
          <p:cNvPicPr>
            <a:picLocks noChangeAspect="1"/>
          </p:cNvPicPr>
          <p:nvPr/>
        </p:nvPicPr>
        <p:blipFill>
          <a:blip r:embed="rId4"/>
          <a:stretch>
            <a:fillRect/>
          </a:stretch>
        </p:blipFill>
        <p:spPr>
          <a:xfrm>
            <a:off x="731518" y="992969"/>
            <a:ext cx="7454539" cy="4181144"/>
          </a:xfrm>
          <a:prstGeom prst="rect">
            <a:avLst/>
          </a:prstGeom>
        </p:spPr>
      </p:pic>
    </p:spTree>
    <p:custDataLst>
      <p:tags r:id="rId1"/>
    </p:custDataLst>
    <p:extLst>
      <p:ext uri="{BB962C8B-B14F-4D97-AF65-F5344CB8AC3E}">
        <p14:creationId xmlns:p14="http://schemas.microsoft.com/office/powerpoint/2010/main" val="4193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63550" y="292099"/>
            <a:ext cx="8509000" cy="762000"/>
          </a:xfrm>
          <a:prstGeom prst="rect">
            <a:avLst/>
          </a:prstGeom>
        </p:spPr>
        <p:txBody>
          <a:bodyPr anchor="ctr">
            <a:noAutofit/>
          </a:bodyPr>
          <a:lstStyle/>
          <a:p>
            <a:pPr eaLnBrk="1" hangingPunct="1"/>
            <a:r>
              <a:rPr lang="en-GB" dirty="0">
                <a:cs typeface="Arial" charset="0"/>
              </a:rPr>
              <a:t>further information.</a:t>
            </a:r>
            <a:endParaRPr lang="en-US" altLang="en-US" dirty="0">
              <a:cs typeface="Arial" charset="0"/>
            </a:endParaRPr>
          </a:p>
        </p:txBody>
      </p:sp>
      <p:sp>
        <p:nvSpPr>
          <p:cNvPr id="19" name="Content Placeholder 2"/>
          <p:cNvSpPr txBox="1">
            <a:spLocks/>
          </p:cNvSpPr>
          <p:nvPr/>
        </p:nvSpPr>
        <p:spPr>
          <a:xfrm>
            <a:off x="508793" y="1054099"/>
            <a:ext cx="8418513" cy="5112568"/>
          </a:xfrm>
          <a:prstGeom prst="rect">
            <a:avLst/>
          </a:prstGeom>
        </p:spPr>
        <p:txBody>
          <a:bodyPr/>
          <a:lstStyle/>
          <a:p>
            <a:pPr marL="270000" indent="-270000">
              <a:spcAft>
                <a:spcPts val="600"/>
              </a:spcAft>
              <a:buClr>
                <a:srgbClr val="635A54"/>
              </a:buClr>
              <a:defRPr/>
            </a:pPr>
            <a:r>
              <a:rPr lang="en-GB" sz="1600" b="1" dirty="0">
                <a:solidFill>
                  <a:srgbClr val="000000"/>
                </a:solidFill>
              </a:rPr>
              <a:t>Total Reward information on Connect GSK</a:t>
            </a:r>
            <a:endParaRPr lang="en-GB" sz="1600" dirty="0">
              <a:solidFill>
                <a:srgbClr val="000000"/>
              </a:solidFill>
            </a:endParaRPr>
          </a:p>
          <a:p>
            <a:pPr>
              <a:spcAft>
                <a:spcPts val="1200"/>
              </a:spcAft>
              <a:buClr>
                <a:srgbClr val="635A54"/>
              </a:buClr>
              <a:defRPr/>
            </a:pPr>
            <a:r>
              <a:rPr lang="en-GB" sz="1600" dirty="0">
                <a:solidFill>
                  <a:srgbClr val="000000"/>
                </a:solidFill>
              </a:rPr>
              <a:t>Provides general information about how the Total Reward plans work.</a:t>
            </a:r>
          </a:p>
          <a:p>
            <a:pPr>
              <a:spcAft>
                <a:spcPts val="600"/>
              </a:spcAft>
              <a:buClr>
                <a:srgbClr val="635A54"/>
              </a:buClr>
              <a:buFont typeface="Arial" pitchFamily="34" charset="0"/>
              <a:buNone/>
              <a:defRPr/>
            </a:pPr>
            <a:r>
              <a:rPr lang="en-GB" sz="1600" dirty="0">
                <a:solidFill>
                  <a:srgbClr val="000000"/>
                </a:solidFill>
              </a:rPr>
              <a:t>Go to the UK HR page on Connect GSK.</a:t>
            </a:r>
          </a:p>
          <a:p>
            <a:pPr>
              <a:spcAft>
                <a:spcPts val="600"/>
              </a:spcAft>
              <a:buClr>
                <a:srgbClr val="635A54"/>
              </a:buClr>
              <a:buFont typeface="Arial" pitchFamily="34" charset="0"/>
              <a:buNone/>
              <a:defRPr/>
            </a:pPr>
            <a:endParaRPr lang="en-GB" sz="1600" dirty="0">
              <a:solidFill>
                <a:srgbClr val="000000"/>
              </a:solidFill>
            </a:endParaRPr>
          </a:p>
          <a:p>
            <a:r>
              <a:rPr lang="en-GB" sz="1600" b="1" dirty="0">
                <a:solidFill>
                  <a:srgbClr val="000000"/>
                </a:solidFill>
              </a:rPr>
              <a:t>Total Reward Online</a:t>
            </a:r>
          </a:p>
          <a:p>
            <a:pPr>
              <a:spcAft>
                <a:spcPts val="1200"/>
              </a:spcAft>
            </a:pPr>
            <a:r>
              <a:rPr lang="en-GB" sz="1600" dirty="0">
                <a:solidFill>
                  <a:srgbClr val="000000"/>
                </a:solidFill>
              </a:rPr>
              <a:t>The home of your personalised Total Reward information, where you enrol or make any changes to your Total Reward and can link to benefit administrator websites including WEALTH at work for financial education. </a:t>
            </a:r>
          </a:p>
          <a:p>
            <a:r>
              <a:rPr lang="en-GB" sz="1600" dirty="0">
                <a:solidFill>
                  <a:srgbClr val="000000"/>
                </a:solidFill>
              </a:rPr>
              <a:t>Go to </a:t>
            </a:r>
            <a:r>
              <a:rPr lang="en-GB" sz="1600" u="sng" dirty="0">
                <a:solidFill>
                  <a:srgbClr val="000000"/>
                </a:solidFill>
                <a:hlinkClick r:id="rId4">
                  <a:extLst>
                    <a:ext uri="{A12FA001-AC4F-418D-AE19-62706E023703}">
                      <ahyp:hlinkClr xmlns:ahyp="http://schemas.microsoft.com/office/drawing/2018/hyperlinkcolor" val="tx"/>
                    </a:ext>
                  </a:extLst>
                </a:hlinkClick>
              </a:rPr>
              <a:t>www.totalrewardonline.co.uk</a:t>
            </a:r>
            <a:r>
              <a:rPr lang="en-GB" sz="1600" dirty="0">
                <a:solidFill>
                  <a:srgbClr val="000000"/>
                </a:solidFill>
              </a:rPr>
              <a:t> from work or home using your MUD ID and password. </a:t>
            </a:r>
          </a:p>
          <a:p>
            <a:pPr>
              <a:spcAft>
                <a:spcPts val="600"/>
              </a:spcAft>
              <a:buClr>
                <a:srgbClr val="635A54"/>
              </a:buClr>
              <a:buFont typeface="Arial" pitchFamily="34" charset="0"/>
              <a:buNone/>
              <a:defRPr/>
            </a:pPr>
            <a:endParaRPr lang="en-GB" sz="1600" dirty="0">
              <a:solidFill>
                <a:srgbClr val="000000"/>
              </a:solidFill>
            </a:endParaRPr>
          </a:p>
          <a:p>
            <a:pPr marL="270000" indent="-270000">
              <a:spcAft>
                <a:spcPts val="600"/>
              </a:spcAft>
              <a:buClr>
                <a:srgbClr val="635A54"/>
              </a:buClr>
              <a:buFont typeface="Arial" pitchFamily="34" charset="0"/>
              <a:buNone/>
              <a:defRPr/>
            </a:pPr>
            <a:r>
              <a:rPr lang="en-GB" sz="1600" b="1" dirty="0">
                <a:solidFill>
                  <a:srgbClr val="000000"/>
                </a:solidFill>
              </a:rPr>
              <a:t>Questions About Your Total Reward Benefits</a:t>
            </a:r>
          </a:p>
          <a:p>
            <a:pPr marL="270000" indent="-270000">
              <a:spcBef>
                <a:spcPts val="600"/>
              </a:spcBef>
              <a:buClr>
                <a:srgbClr val="635A54"/>
              </a:buClr>
              <a:defRPr/>
            </a:pPr>
            <a:r>
              <a:rPr lang="en-GB" sz="1600" dirty="0">
                <a:solidFill>
                  <a:srgbClr val="000000"/>
                </a:solidFill>
              </a:rPr>
              <a:t>For any questions about your Total Reward, please contact ServiceNow</a:t>
            </a:r>
          </a:p>
          <a:p>
            <a:pPr marL="270000" indent="-270000">
              <a:spcBef>
                <a:spcPts val="600"/>
              </a:spcBef>
              <a:buClr>
                <a:srgbClr val="635A54"/>
              </a:buClr>
              <a:defRPr/>
            </a:pPr>
            <a:endParaRPr lang="en-GB" sz="1600" dirty="0">
              <a:solidFill>
                <a:srgbClr val="000000"/>
              </a:solidFill>
            </a:endParaRPr>
          </a:p>
          <a:p>
            <a:pPr marL="270000" indent="-270000" algn="ctr">
              <a:buClr>
                <a:srgbClr val="635A54"/>
              </a:buClr>
              <a:defRPr/>
            </a:pPr>
            <a:r>
              <a:rPr lang="en-GB" dirty="0">
                <a:solidFill>
                  <a:srgbClr val="000000"/>
                </a:solidFill>
              </a:rPr>
              <a:t>Join the UK Benefits Workplace group to keep up to date with news and information.</a:t>
            </a:r>
            <a:endParaRPr lang="en-GB" sz="1600" dirty="0">
              <a:solidFill>
                <a:srgbClr val="000000"/>
              </a:solidFill>
            </a:endParaRPr>
          </a:p>
          <a:p>
            <a:pPr marL="270000" indent="-270000">
              <a:spcAft>
                <a:spcPts val="600"/>
              </a:spcAft>
              <a:buClr>
                <a:srgbClr val="635A54"/>
              </a:buClr>
              <a:buFont typeface="Arial" pitchFamily="34" charset="0"/>
              <a:buNone/>
              <a:defRPr/>
            </a:pPr>
            <a:endParaRPr lang="en-GB" sz="1600" b="1" dirty="0">
              <a:solidFill>
                <a:srgbClr val="635A54"/>
              </a:solidFill>
            </a:endParaRPr>
          </a:p>
        </p:txBody>
      </p:sp>
    </p:spTree>
    <p:custDataLst>
      <p:tags r:id="rId1"/>
    </p:custDataLst>
    <p:extLst>
      <p:ext uri="{BB962C8B-B14F-4D97-AF65-F5344CB8AC3E}">
        <p14:creationId xmlns:p14="http://schemas.microsoft.com/office/powerpoint/2010/main" val="3386620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3550" y="292099"/>
            <a:ext cx="8509000" cy="762000"/>
          </a:xfrm>
        </p:spPr>
        <p:txBody>
          <a:bodyPr anchor="ctr">
            <a:noAutofit/>
          </a:bodyPr>
          <a:lstStyle/>
          <a:p>
            <a:pPr eaLnBrk="1" hangingPunct="1"/>
            <a:r>
              <a:rPr lang="en-GB" dirty="0">
                <a:cs typeface="Arial" charset="0"/>
              </a:rPr>
              <a:t>further information </a:t>
            </a:r>
            <a:r>
              <a:rPr lang="en-GB">
                <a:cs typeface="Arial" charset="0"/>
              </a:rPr>
              <a:t>and advice.</a:t>
            </a:r>
            <a:endParaRPr lang="en-US" altLang="en-US" dirty="0">
              <a:cs typeface="Arial" charset="0"/>
            </a:endParaRPr>
          </a:p>
        </p:txBody>
      </p:sp>
      <p:sp>
        <p:nvSpPr>
          <p:cNvPr id="19" name="Content Placeholder 2"/>
          <p:cNvSpPr txBox="1">
            <a:spLocks/>
          </p:cNvSpPr>
          <p:nvPr/>
        </p:nvSpPr>
        <p:spPr>
          <a:xfrm>
            <a:off x="367070" y="1052736"/>
            <a:ext cx="8418513" cy="5112568"/>
          </a:xfrm>
          <a:prstGeom prst="rect">
            <a:avLst/>
          </a:prstGeom>
        </p:spPr>
        <p:txBody>
          <a:bodyPr/>
          <a:lstStyle/>
          <a:p>
            <a:pPr marL="270000" indent="-270000">
              <a:spcAft>
                <a:spcPts val="600"/>
              </a:spcAft>
              <a:buClr>
                <a:srgbClr val="635A54"/>
              </a:buClr>
              <a:buFont typeface="Arial" pitchFamily="34" charset="0"/>
              <a:buNone/>
              <a:defRPr/>
            </a:pPr>
            <a:endParaRPr lang="en-GB" sz="1600" dirty="0">
              <a:solidFill>
                <a:srgbClr val="000000"/>
              </a:solidFill>
            </a:endParaRPr>
          </a:p>
          <a:p>
            <a:pPr marL="270000" indent="-270000">
              <a:spcAft>
                <a:spcPts val="600"/>
              </a:spcAft>
              <a:buClr>
                <a:srgbClr val="635A54"/>
              </a:buClr>
              <a:buFont typeface="Arial" pitchFamily="34" charset="0"/>
              <a:buNone/>
              <a:defRPr/>
            </a:pPr>
            <a:r>
              <a:rPr lang="en-GB" sz="1600" b="1" dirty="0">
                <a:solidFill>
                  <a:srgbClr val="000000"/>
                </a:solidFill>
              </a:rPr>
              <a:t>Personal budgeting and setting goals</a:t>
            </a:r>
          </a:p>
          <a:p>
            <a:pPr marL="270000" indent="-270000">
              <a:spcAft>
                <a:spcPts val="600"/>
              </a:spcAft>
              <a:buClr>
                <a:srgbClr val="635A54"/>
              </a:buClr>
              <a:buFont typeface="Arial" pitchFamily="34" charset="0"/>
              <a:buNone/>
              <a:defRPr/>
            </a:pPr>
            <a:r>
              <a:rPr lang="en-GB" sz="1600" dirty="0">
                <a:solidFill>
                  <a:srgbClr val="000000"/>
                </a:solidFill>
                <a:hlinkClick r:id="rId4">
                  <a:extLst>
                    <a:ext uri="{A12FA001-AC4F-418D-AE19-62706E023703}">
                      <ahyp:hlinkClr xmlns:ahyp="http://schemas.microsoft.com/office/drawing/2018/hyperlinkcolor" val="tx"/>
                    </a:ext>
                  </a:extLst>
                </a:hlinkClick>
              </a:rPr>
              <a:t>www.moneyhelper.org.uk</a:t>
            </a:r>
            <a:r>
              <a:rPr lang="en-GB" sz="1600" dirty="0">
                <a:solidFill>
                  <a:srgbClr val="000000"/>
                </a:solidFill>
              </a:rPr>
              <a:t> </a:t>
            </a:r>
          </a:p>
          <a:p>
            <a:pPr marL="270000" indent="-270000">
              <a:spcAft>
                <a:spcPts val="600"/>
              </a:spcAft>
              <a:buClr>
                <a:srgbClr val="635A54"/>
              </a:buClr>
              <a:buFont typeface="Arial" pitchFamily="34" charset="0"/>
              <a:buNone/>
              <a:defRPr/>
            </a:pPr>
            <a:endParaRPr lang="en-GB" sz="1600" b="1" dirty="0">
              <a:solidFill>
                <a:srgbClr val="000000"/>
              </a:solidFill>
            </a:endParaRPr>
          </a:p>
          <a:p>
            <a:pPr marL="270000" indent="-270000">
              <a:spcAft>
                <a:spcPts val="600"/>
              </a:spcAft>
              <a:buClr>
                <a:srgbClr val="635A54"/>
              </a:buClr>
              <a:buFont typeface="Arial" pitchFamily="34" charset="0"/>
              <a:buNone/>
              <a:defRPr/>
            </a:pPr>
            <a:r>
              <a:rPr lang="en-GB" sz="1600" b="1" dirty="0">
                <a:solidFill>
                  <a:srgbClr val="000000"/>
                </a:solidFill>
              </a:rPr>
              <a:t>State Pensions, Income Tax and ISAs</a:t>
            </a:r>
          </a:p>
          <a:p>
            <a:pPr marL="270000" indent="-270000">
              <a:spcAft>
                <a:spcPts val="600"/>
              </a:spcAft>
              <a:buClr>
                <a:srgbClr val="635A54"/>
              </a:buClr>
              <a:buFont typeface="Arial" pitchFamily="34" charset="0"/>
              <a:buNone/>
              <a:defRPr/>
            </a:pPr>
            <a:r>
              <a:rPr lang="en-GB" sz="1600" dirty="0">
                <a:solidFill>
                  <a:srgbClr val="000000"/>
                </a:solidFill>
                <a:hlinkClick r:id="rId5">
                  <a:extLst>
                    <a:ext uri="{A12FA001-AC4F-418D-AE19-62706E023703}">
                      <ahyp:hlinkClr xmlns:ahyp="http://schemas.microsoft.com/office/drawing/2018/hyperlinkcolor" val="tx"/>
                    </a:ext>
                  </a:extLst>
                </a:hlinkClick>
              </a:rPr>
              <a:t>www.gov.uk</a:t>
            </a:r>
            <a:endParaRPr lang="en-GB" sz="1600" dirty="0">
              <a:solidFill>
                <a:srgbClr val="000000"/>
              </a:solidFill>
            </a:endParaRPr>
          </a:p>
          <a:p>
            <a:pPr marL="270000" indent="-270000">
              <a:spcAft>
                <a:spcPts val="600"/>
              </a:spcAft>
              <a:buClr>
                <a:srgbClr val="635A54"/>
              </a:buClr>
              <a:buFont typeface="Arial" pitchFamily="34" charset="0"/>
              <a:buNone/>
              <a:defRPr/>
            </a:pPr>
            <a:r>
              <a:rPr lang="en-GB" sz="1600" dirty="0">
                <a:solidFill>
                  <a:srgbClr val="000000"/>
                </a:solidFill>
                <a:hlinkClick r:id="rId6">
                  <a:extLst>
                    <a:ext uri="{A12FA001-AC4F-418D-AE19-62706E023703}">
                      <ahyp:hlinkClr xmlns:ahyp="http://schemas.microsoft.com/office/drawing/2018/hyperlinkcolor" val="tx"/>
                    </a:ext>
                  </a:extLst>
                </a:hlinkClick>
              </a:rPr>
              <a:t>www.hmrc.gov.uk</a:t>
            </a:r>
            <a:endParaRPr lang="en-GB" sz="1600" dirty="0">
              <a:solidFill>
                <a:srgbClr val="000000"/>
              </a:solidFill>
            </a:endParaRPr>
          </a:p>
          <a:p>
            <a:pPr marL="270000" indent="-270000">
              <a:spcAft>
                <a:spcPts val="600"/>
              </a:spcAft>
              <a:buClr>
                <a:srgbClr val="635A54"/>
              </a:buClr>
              <a:buFont typeface="Arial" pitchFamily="34" charset="0"/>
              <a:buNone/>
              <a:defRPr/>
            </a:pPr>
            <a:endParaRPr lang="en-GB" sz="1600" dirty="0">
              <a:solidFill>
                <a:srgbClr val="000000"/>
              </a:solidFill>
            </a:endParaRPr>
          </a:p>
          <a:p>
            <a:pPr marL="270000" indent="-270000">
              <a:spcAft>
                <a:spcPts val="600"/>
              </a:spcAft>
              <a:buClr>
                <a:srgbClr val="635A54"/>
              </a:buClr>
              <a:buFont typeface="Arial" pitchFamily="34" charset="0"/>
              <a:buNone/>
              <a:defRPr/>
            </a:pPr>
            <a:r>
              <a:rPr lang="en-GB" sz="1600" b="1" dirty="0">
                <a:solidFill>
                  <a:srgbClr val="000000"/>
                </a:solidFill>
              </a:rPr>
              <a:t>Financial Advice</a:t>
            </a:r>
          </a:p>
          <a:p>
            <a:pPr marL="270000" indent="-270000">
              <a:spcAft>
                <a:spcPts val="600"/>
              </a:spcAft>
              <a:buClr>
                <a:srgbClr val="635A54"/>
              </a:buClr>
              <a:buFont typeface="Arial" pitchFamily="34" charset="0"/>
              <a:buNone/>
              <a:defRPr/>
            </a:pPr>
            <a:r>
              <a:rPr lang="en-GB" sz="1600" dirty="0">
                <a:solidFill>
                  <a:srgbClr val="000000"/>
                </a:solidFill>
              </a:rPr>
              <a:t>Your existing adviser, Origen, Chase de Vere, my wealth</a:t>
            </a:r>
          </a:p>
          <a:p>
            <a:pPr marL="270000" indent="-270000">
              <a:spcAft>
                <a:spcPts val="600"/>
              </a:spcAft>
              <a:buClr>
                <a:srgbClr val="635A54"/>
              </a:buClr>
              <a:buFont typeface="Arial" pitchFamily="34" charset="0"/>
              <a:buNone/>
              <a:defRPr/>
            </a:pPr>
            <a:endParaRPr lang="en-GB" sz="1600" dirty="0">
              <a:solidFill>
                <a:srgbClr val="000000"/>
              </a:solidFill>
            </a:endParaRPr>
          </a:p>
          <a:p>
            <a:pPr marL="270000" indent="-270000">
              <a:spcAft>
                <a:spcPts val="600"/>
              </a:spcAft>
              <a:buClr>
                <a:srgbClr val="635A54"/>
              </a:buClr>
              <a:buFont typeface="Arial" pitchFamily="34" charset="0"/>
              <a:buNone/>
              <a:defRPr/>
            </a:pPr>
            <a:endParaRPr lang="en-GB" sz="1600" b="1" dirty="0">
              <a:solidFill>
                <a:srgbClr val="635A54"/>
              </a:solidFill>
            </a:endParaRPr>
          </a:p>
        </p:txBody>
      </p:sp>
    </p:spTree>
    <p:custDataLst>
      <p:tags r:id="rId1"/>
    </p:custDataLst>
    <p:extLst>
      <p:ext uri="{BB962C8B-B14F-4D97-AF65-F5344CB8AC3E}">
        <p14:creationId xmlns:p14="http://schemas.microsoft.com/office/powerpoint/2010/main" val="944547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A446DCB-B3F1-A245-246F-B6FA6FE1FABD}"/>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a:ea typeface="ヒラギノ角ゴ Pro W3"/>
                <a:cs typeface="+mn-cs"/>
              </a:rPr>
              <a:t>seeking regulated financial advice.</a:t>
            </a:r>
          </a:p>
        </p:txBody>
      </p:sp>
      <p:sp>
        <p:nvSpPr>
          <p:cNvPr id="4" name="TextBox 3">
            <a:extLst>
              <a:ext uri="{FF2B5EF4-FFF2-40B4-BE49-F238E27FC236}">
                <a16:creationId xmlns:a16="http://schemas.microsoft.com/office/drawing/2014/main" id="{C4FD1D69-D1C2-52BC-4AAE-846E110330DE}"/>
              </a:ext>
            </a:extLst>
          </p:cNvPr>
          <p:cNvSpPr txBox="1"/>
          <p:nvPr/>
        </p:nvSpPr>
        <p:spPr>
          <a:xfrm>
            <a:off x="463550" y="1283374"/>
            <a:ext cx="8356359" cy="3724096"/>
          </a:xfrm>
          <a:prstGeom prst="rect">
            <a:avLst/>
          </a:prstGeom>
          <a:noFill/>
        </p:spPr>
        <p:txBody>
          <a:bodyPr wrap="square">
            <a:spAutoFit/>
          </a:bodyPr>
          <a:lstStyle/>
          <a:p>
            <a:pPr marL="265113" marR="0" lvl="0" indent="-265113" algn="l" defTabSz="457200" rtl="0" eaLnBrk="0" fontAlgn="base" latinLnBrk="0" hangingPunct="0">
              <a:spcBef>
                <a:spcPct val="0"/>
              </a:spcBef>
              <a:spcAft>
                <a:spcPts val="1200"/>
              </a:spcAft>
              <a:buClr>
                <a:srgbClr val="FFFFFF"/>
              </a:buClr>
              <a:buSzPct val="100000"/>
              <a:buFontTx/>
              <a:buBlip>
                <a:blip r:embed="rId4"/>
              </a:buBlip>
              <a:tabLst/>
              <a:defRPr/>
            </a:pPr>
            <a:r>
              <a:rPr kumimoji="0" lang="en-GB"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Please note, this session provides education and information only and does not include or constitute financial advice.</a:t>
            </a:r>
          </a:p>
          <a:p>
            <a:pPr marL="265113" indent="-265113">
              <a:spcAft>
                <a:spcPts val="1200"/>
              </a:spcAft>
              <a:buClr>
                <a:srgbClr val="FFFFFF"/>
              </a:buClr>
              <a:buSzPct val="100000"/>
              <a:buBlip>
                <a:blip r:embed="rId4"/>
              </a:buBlip>
              <a:defRPr/>
            </a:pPr>
            <a:r>
              <a:rPr lang="en-GB" dirty="0">
                <a:solidFill>
                  <a:srgbClr val="000000"/>
                </a:solidFill>
                <a:effectLst/>
                <a:latin typeface="Arial" panose="020B0604020202020204" pitchFamily="34" charset="0"/>
                <a:ea typeface="Calibri" panose="020F0502020204030204" pitchFamily="34" charset="0"/>
              </a:rPr>
              <a:t>GSK has undertaken due diligence on Wealth at Work Limited in the provision of education and guidance services only. Wealth at Work Limited (trading as ‘my wealth’) offers regulated investment advice. GSK recommends that if you need regulated financial advice, such advice is available from a range of sources, details of which are available from the financial conduct authority at www.fca.org.uk. GSK is not endorsing nor has undertaken due diligence on Wealth at Work Limited (trading as ‘my wealth’) for the provision of regulated financial advice.</a:t>
            </a:r>
          </a:p>
          <a:p>
            <a:pPr marL="265113" indent="-265113">
              <a:spcAft>
                <a:spcPts val="1200"/>
              </a:spcAft>
              <a:buClr>
                <a:srgbClr val="FFFFFF"/>
              </a:buClr>
              <a:buSzPct val="100000"/>
              <a:buBlip>
                <a:blip r:embed="rId4"/>
              </a:buBlip>
              <a:defRPr/>
            </a:pPr>
            <a:r>
              <a:rPr kumimoji="0" lang="en-GB" b="0" i="0" u="none" strike="noStrike" kern="1200" cap="none" spc="0" normalizeH="0" baseline="0" noProof="0" dirty="0">
                <a:ln>
                  <a:noFill/>
                </a:ln>
                <a:solidFill>
                  <a:srgbClr val="000000"/>
                </a:solidFill>
                <a:effectLst/>
                <a:uLnTx/>
                <a:uFillTx/>
                <a:latin typeface="Arial"/>
                <a:ea typeface="ヒラギノ角ゴ Pro W3" charset="-128"/>
                <a:cs typeface="Arial" pitchFamily="34" charset="0"/>
              </a:rPr>
              <a:t>Wealth at Work Limited trades as both ‘my wealth’ (when providing guidance and investment advice) and ‘WEALTH at work’ (when providing education).</a:t>
            </a:r>
          </a:p>
        </p:txBody>
      </p:sp>
    </p:spTree>
    <p:custDataLst>
      <p:tags r:id="rId1"/>
    </p:custDataLst>
    <p:extLst>
      <p:ext uri="{BB962C8B-B14F-4D97-AF65-F5344CB8AC3E}">
        <p14:creationId xmlns:p14="http://schemas.microsoft.com/office/powerpoint/2010/main" val="1324666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431701" y="2321520"/>
            <a:ext cx="8280599" cy="2077492"/>
          </a:xfrm>
          <a:prstGeom prst="rect">
            <a:avLst/>
          </a:prstGeom>
          <a:noFill/>
        </p:spPr>
        <p:txBody>
          <a:bodyPr wrap="square">
            <a:sp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5200" b="0" i="0" u="none" strike="noStrike" kern="1200" cap="none" spc="0" normalizeH="0" baseline="0" noProof="0">
                <a:ln>
                  <a:noFill/>
                </a:ln>
                <a:solidFill>
                  <a:srgbClr val="003A70"/>
                </a:solidFill>
                <a:effectLst/>
                <a:uLnTx/>
                <a:uFillTx/>
                <a:latin typeface="Times New Roman" pitchFamily="18" charset="0"/>
                <a:ea typeface="ヒラギノ角ゴ Pro W3"/>
                <a:cs typeface="Times New Roman" pitchFamily="18" charset="0"/>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rPr>
              <a:t>0800 028 3200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hlinkClick r:id="rId4">
                  <a:extLst>
                    <a:ext uri="{A12FA001-AC4F-418D-AE19-62706E023703}">
                      <ahyp:hlinkClr xmlns:ahyp="http://schemas.microsoft.com/office/drawing/2018/hyperlinkcolor" val="tx"/>
                    </a:ext>
                  </a:extLst>
                </a:hlinkClick>
              </a:rPr>
              <a:t>www.wealthatwork.co.uk/mywealth</a:t>
            </a:r>
            <a:endPar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ヒラギノ角ゴ Pro W3"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39962778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12">
            <a:extLst>
              <a:ext uri="{FF2B5EF4-FFF2-40B4-BE49-F238E27FC236}">
                <a16:creationId xmlns:a16="http://schemas.microsoft.com/office/drawing/2014/main" id="{321BB74A-E0D2-4555-B473-CF46C2130C16}"/>
              </a:ext>
            </a:extLst>
          </p:cNvPr>
          <p:cNvSpPr txBox="1">
            <a:spLocks noChangeArrowheads="1"/>
          </p:cNvSpPr>
          <p:nvPr/>
        </p:nvSpPr>
        <p:spPr>
          <a:xfrm>
            <a:off x="463550" y="292100"/>
            <a:ext cx="8509000" cy="762000"/>
          </a:xfrm>
          <a:prstGeom prst="rect">
            <a:avLst/>
          </a:prstGeom>
        </p:spPr>
        <p:txBody>
          <a:bodyPr anchor="ctr">
            <a:noAutofit/>
          </a:bodyPr>
          <a:lstStyle/>
          <a:p>
            <a:pPr marL="0" marR="0" lvl="0" indent="0" algn="l" defTabSz="914400" rtl="0" eaLnBrk="1" fontAlgn="auto" latinLnBrk="0" hangingPunct="1">
              <a:spcBef>
                <a:spcPts val="0"/>
              </a:spcBef>
              <a:spcAft>
                <a:spcPts val="0"/>
              </a:spcAft>
              <a:buClrTx/>
              <a:buSzTx/>
              <a:buFontTx/>
              <a:buNone/>
              <a:tabLst/>
              <a:defRPr/>
            </a:pPr>
            <a:r>
              <a:rPr kumimoji="0" lang="en-GB" sz="4400" b="0" i="0" u="none" strike="noStrike" kern="1200" cap="none" spc="0" normalizeH="0" baseline="0" noProof="0" dirty="0">
                <a:ln>
                  <a:noFill/>
                </a:ln>
                <a:solidFill>
                  <a:srgbClr val="003A70"/>
                </a:solidFill>
                <a:effectLst/>
                <a:uLnTx/>
                <a:uFillTx/>
                <a:latin typeface="Times New Roman"/>
                <a:ea typeface="ヒラギノ角ゴ Pro W3"/>
                <a:cs typeface="+mn-cs"/>
              </a:rPr>
              <a:t>financial education structure.</a:t>
            </a:r>
          </a:p>
        </p:txBody>
      </p:sp>
      <p:grpSp>
        <p:nvGrpSpPr>
          <p:cNvPr id="2" name="Group 1">
            <a:extLst>
              <a:ext uri="{FF2B5EF4-FFF2-40B4-BE49-F238E27FC236}">
                <a16:creationId xmlns:a16="http://schemas.microsoft.com/office/drawing/2014/main" id="{B0E725FE-BE67-4020-1428-20E4957EC388}"/>
              </a:ext>
            </a:extLst>
          </p:cNvPr>
          <p:cNvGrpSpPr/>
          <p:nvPr/>
        </p:nvGrpSpPr>
        <p:grpSpPr>
          <a:xfrm>
            <a:off x="1164441" y="2302658"/>
            <a:ext cx="2404090" cy="3226898"/>
            <a:chOff x="1164441" y="2302658"/>
            <a:chExt cx="2404090" cy="3226898"/>
          </a:xfrm>
        </p:grpSpPr>
        <p:sp>
          <p:nvSpPr>
            <p:cNvPr id="78" name="Freeform: Shape 8">
              <a:extLst>
                <a:ext uri="{FF2B5EF4-FFF2-40B4-BE49-F238E27FC236}">
                  <a16:creationId xmlns:a16="http://schemas.microsoft.com/office/drawing/2014/main" id="{0846DD5C-1037-47AA-B6AB-858563FAA41E}"/>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79" name="Freeform: Shape 9">
              <a:extLst>
                <a:ext uri="{FF2B5EF4-FFF2-40B4-BE49-F238E27FC236}">
                  <a16:creationId xmlns:a16="http://schemas.microsoft.com/office/drawing/2014/main" id="{D24518D5-8315-474E-B10E-F66B172A9729}"/>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21C5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1" name="Freeform: Shape 17">
              <a:extLst>
                <a:ext uri="{FF2B5EF4-FFF2-40B4-BE49-F238E27FC236}">
                  <a16:creationId xmlns:a16="http://schemas.microsoft.com/office/drawing/2014/main" id="{79DFB621-ADFC-449F-9B52-E44C73DB0A8E}"/>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9" name="Oval 88">
              <a:extLst>
                <a:ext uri="{FF2B5EF4-FFF2-40B4-BE49-F238E27FC236}">
                  <a16:creationId xmlns:a16="http://schemas.microsoft.com/office/drawing/2014/main" id="{54C12DC6-DDB0-4353-8AFA-069960409447}"/>
                </a:ext>
              </a:extLst>
            </p:cNvPr>
            <p:cNvSpPr/>
            <p:nvPr/>
          </p:nvSpPr>
          <p:spPr>
            <a:xfrm>
              <a:off x="2292690" y="2302658"/>
              <a:ext cx="147593" cy="147593"/>
            </a:xfrm>
            <a:prstGeom prst="ellipse">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B3441F41-C1E8-4023-9D0D-ECDE344859EE}"/>
                </a:ext>
              </a:extLst>
            </p:cNvPr>
            <p:cNvGrpSpPr/>
            <p:nvPr/>
          </p:nvGrpSpPr>
          <p:grpSpPr>
            <a:xfrm>
              <a:off x="1164441" y="4400324"/>
              <a:ext cx="2404090" cy="1129232"/>
              <a:chOff x="1164441" y="4400324"/>
              <a:chExt cx="2404090" cy="1129232"/>
            </a:xfrm>
          </p:grpSpPr>
          <p:sp>
            <p:nvSpPr>
              <p:cNvPr id="76" name="Rectangle 75">
                <a:extLst>
                  <a:ext uri="{FF2B5EF4-FFF2-40B4-BE49-F238E27FC236}">
                    <a16:creationId xmlns:a16="http://schemas.microsoft.com/office/drawing/2014/main" id="{53698968-BD88-4FEF-B604-AB2A93120F4B}"/>
                  </a:ext>
                </a:extLst>
              </p:cNvPr>
              <p:cNvSpPr/>
              <p:nvPr/>
            </p:nvSpPr>
            <p:spPr>
              <a:xfrm>
                <a:off x="1164441" y="4790892"/>
                <a:ext cx="2404090"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ヒラギノ角ゴ Pro W3"/>
                    <a:cs typeface="+mn-cs"/>
                  </a:rPr>
                  <a:t>Today’s online seminar will cover scheme specific financial education.</a:t>
                </a:r>
              </a:p>
            </p:txBody>
          </p:sp>
          <p:sp>
            <p:nvSpPr>
              <p:cNvPr id="77" name="Rectangle 76">
                <a:extLst>
                  <a:ext uri="{FF2B5EF4-FFF2-40B4-BE49-F238E27FC236}">
                    <a16:creationId xmlns:a16="http://schemas.microsoft.com/office/drawing/2014/main" id="{4849F69A-D43B-49E0-AD9C-E29BB12E3151}"/>
                  </a:ext>
                </a:extLst>
              </p:cNvPr>
              <p:cNvSpPr/>
              <p:nvPr/>
            </p:nvSpPr>
            <p:spPr>
              <a:xfrm>
                <a:off x="1419231" y="4400324"/>
                <a:ext cx="1877438"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EC0"/>
                    </a:solidFill>
                    <a:effectLst/>
                    <a:uLnTx/>
                    <a:uFillTx/>
                    <a:latin typeface="Arial"/>
                    <a:ea typeface="ヒラギノ角ゴ Pro W3"/>
                    <a:cs typeface="+mn-cs"/>
                  </a:rPr>
                  <a:t>Online Seminar</a:t>
                </a:r>
              </a:p>
            </p:txBody>
          </p:sp>
        </p:grpSp>
        <p:grpSp>
          <p:nvGrpSpPr>
            <p:cNvPr id="65" name="Picture 4" descr="Teacher">
              <a:extLst>
                <a:ext uri="{FF2B5EF4-FFF2-40B4-BE49-F238E27FC236}">
                  <a16:creationId xmlns:a16="http://schemas.microsoft.com/office/drawing/2014/main" id="{DF687272-323F-4CD4-8ADF-D52FF23162B8}"/>
                </a:ext>
              </a:extLst>
            </p:cNvPr>
            <p:cNvGrpSpPr/>
            <p:nvPr/>
          </p:nvGrpSpPr>
          <p:grpSpPr>
            <a:xfrm>
              <a:off x="2015203" y="3163637"/>
              <a:ext cx="684208" cy="684208"/>
              <a:chOff x="2052010" y="3047538"/>
              <a:chExt cx="684208" cy="684208"/>
            </a:xfrm>
            <a:solidFill>
              <a:srgbClr val="00A5E3"/>
            </a:solidFill>
            <a:effectLst/>
          </p:grpSpPr>
          <p:sp>
            <p:nvSpPr>
              <p:cNvPr id="69" name="Freeform: Shape 52">
                <a:extLst>
                  <a:ext uri="{FF2B5EF4-FFF2-40B4-BE49-F238E27FC236}">
                    <a16:creationId xmlns:a16="http://schemas.microsoft.com/office/drawing/2014/main" id="{F18E40B5-8179-4E6C-9861-5E2F3D3E0F45}"/>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sp>
            <p:nvSpPr>
              <p:cNvPr id="70" name="Freeform: Shape 53">
                <a:extLst>
                  <a:ext uri="{FF2B5EF4-FFF2-40B4-BE49-F238E27FC236}">
                    <a16:creationId xmlns:a16="http://schemas.microsoft.com/office/drawing/2014/main" id="{62206036-12C4-4649-9B3A-1C778D17EF9D}"/>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sp>
            <p:nvSpPr>
              <p:cNvPr id="71" name="Freeform: Shape 54">
                <a:extLst>
                  <a:ext uri="{FF2B5EF4-FFF2-40B4-BE49-F238E27FC236}">
                    <a16:creationId xmlns:a16="http://schemas.microsoft.com/office/drawing/2014/main" id="{8ACF4F16-51D3-4A0C-80FE-3AC43A629492}"/>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grpFill/>
              <a:ln w="70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ヒラギノ角ゴ Pro W3"/>
                  <a:cs typeface="+mn-cs"/>
                </a:endParaRPr>
              </a:p>
            </p:txBody>
          </p:sp>
        </p:grpSp>
      </p:grpSp>
      <p:grpSp>
        <p:nvGrpSpPr>
          <p:cNvPr id="3" name="Group 2">
            <a:extLst>
              <a:ext uri="{FF2B5EF4-FFF2-40B4-BE49-F238E27FC236}">
                <a16:creationId xmlns:a16="http://schemas.microsoft.com/office/drawing/2014/main" id="{15B9D75A-0456-2ED8-4A14-0A46512DDF76}"/>
              </a:ext>
            </a:extLst>
          </p:cNvPr>
          <p:cNvGrpSpPr/>
          <p:nvPr/>
        </p:nvGrpSpPr>
        <p:grpSpPr>
          <a:xfrm>
            <a:off x="2830462" y="1458443"/>
            <a:ext cx="3437672" cy="3138423"/>
            <a:chOff x="2830462" y="1458443"/>
            <a:chExt cx="3437672" cy="3138423"/>
          </a:xfrm>
        </p:grpSpPr>
        <p:sp>
          <p:nvSpPr>
            <p:cNvPr id="80" name="Freeform: Shape 16">
              <a:extLst>
                <a:ext uri="{FF2B5EF4-FFF2-40B4-BE49-F238E27FC236}">
                  <a16:creationId xmlns:a16="http://schemas.microsoft.com/office/drawing/2014/main" id="{232856AD-2D9D-4721-8A1D-5D65FBFE6E3C}"/>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3" name="Freeform: Shape 20">
              <a:extLst>
                <a:ext uri="{FF2B5EF4-FFF2-40B4-BE49-F238E27FC236}">
                  <a16:creationId xmlns:a16="http://schemas.microsoft.com/office/drawing/2014/main" id="{A44286F3-235B-4914-8141-C2DC782C0EEE}"/>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4" name="Freeform: Shape 21">
              <a:extLst>
                <a:ext uri="{FF2B5EF4-FFF2-40B4-BE49-F238E27FC236}">
                  <a16:creationId xmlns:a16="http://schemas.microsoft.com/office/drawing/2014/main" id="{D274A44F-B59C-4671-84B3-2ED8C368E7EE}"/>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8EDC0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7" name="Oval 86">
              <a:extLst>
                <a:ext uri="{FF2B5EF4-FFF2-40B4-BE49-F238E27FC236}">
                  <a16:creationId xmlns:a16="http://schemas.microsoft.com/office/drawing/2014/main" id="{F2B70A6F-D830-4619-9929-4DEE01A4F7A3}"/>
                </a:ext>
              </a:extLst>
            </p:cNvPr>
            <p:cNvSpPr/>
            <p:nvPr/>
          </p:nvSpPr>
          <p:spPr>
            <a:xfrm>
              <a:off x="3394538" y="3379583"/>
              <a:ext cx="147593" cy="147593"/>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F5556D73-2431-4C63-B1FA-4D195A6E8CE9}"/>
                </a:ext>
              </a:extLst>
            </p:cNvPr>
            <p:cNvSpPr/>
            <p:nvPr/>
          </p:nvSpPr>
          <p:spPr>
            <a:xfrm>
              <a:off x="4475499" y="4449273"/>
              <a:ext cx="147593" cy="147593"/>
            </a:xfrm>
            <a:prstGeom prst="ellipse">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9E76F0A6-3624-43E9-9610-17BAC9068FAA}"/>
                </a:ext>
              </a:extLst>
            </p:cNvPr>
            <p:cNvGrpSpPr/>
            <p:nvPr/>
          </p:nvGrpSpPr>
          <p:grpSpPr>
            <a:xfrm>
              <a:off x="2830462" y="1458443"/>
              <a:ext cx="3437672" cy="1060049"/>
              <a:chOff x="2830462" y="1458443"/>
              <a:chExt cx="3437672" cy="1060049"/>
            </a:xfrm>
          </p:grpSpPr>
          <p:sp>
            <p:nvSpPr>
              <p:cNvPr id="74" name="Rectangle 73">
                <a:extLst>
                  <a:ext uri="{FF2B5EF4-FFF2-40B4-BE49-F238E27FC236}">
                    <a16:creationId xmlns:a16="http://schemas.microsoft.com/office/drawing/2014/main" id="{437D1D8D-5E11-489D-9CE1-E0849DF3F44A}"/>
                  </a:ext>
                </a:extLst>
              </p:cNvPr>
              <p:cNvSpPr/>
              <p:nvPr/>
            </p:nvSpPr>
            <p:spPr>
              <a:xfrm>
                <a:off x="3227046" y="1779828"/>
                <a:ext cx="2644499"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ヒラギノ角ゴ Pro W3"/>
                    <a:cs typeface="+mn-cs"/>
                  </a:rPr>
                  <a:t>You will be able to ask questions relating to your own circumstances. </a:t>
                </a:r>
              </a:p>
            </p:txBody>
          </p:sp>
          <p:sp>
            <p:nvSpPr>
              <p:cNvPr id="75" name="Rectangle 74">
                <a:extLst>
                  <a:ext uri="{FF2B5EF4-FFF2-40B4-BE49-F238E27FC236}">
                    <a16:creationId xmlns:a16="http://schemas.microsoft.com/office/drawing/2014/main" id="{9F72D9D0-D7C5-4363-ADCD-7E56853ED626}"/>
                  </a:ext>
                </a:extLst>
              </p:cNvPr>
              <p:cNvSpPr/>
              <p:nvPr/>
            </p:nvSpPr>
            <p:spPr>
              <a:xfrm>
                <a:off x="2830462" y="1458443"/>
                <a:ext cx="3437672"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rgbClr val="6BA602"/>
                    </a:solidFill>
                    <a:latin typeface="Arial"/>
                    <a:cs typeface="+mn-cs"/>
                  </a:rPr>
                  <a:t>Option To </a:t>
                </a:r>
                <a:r>
                  <a:rPr kumimoji="0" lang="en-GB" sz="1800" b="1" i="0" u="none" strike="noStrike" kern="1200" cap="none" spc="0" normalizeH="0" baseline="0" noProof="0" dirty="0">
                    <a:ln>
                      <a:noFill/>
                    </a:ln>
                    <a:solidFill>
                      <a:srgbClr val="6BA602"/>
                    </a:solidFill>
                    <a:effectLst/>
                    <a:uLnTx/>
                    <a:uFillTx/>
                    <a:latin typeface="Arial"/>
                    <a:ea typeface="ヒラギノ角ゴ Pro W3"/>
                    <a:cs typeface="+mn-cs"/>
                  </a:rPr>
                  <a:t>Request a Callback</a:t>
                </a:r>
              </a:p>
            </p:txBody>
          </p:sp>
        </p:grpSp>
        <p:pic>
          <p:nvPicPr>
            <p:cNvPr id="59" name="Picture 3" descr="Call center">
              <a:extLst>
                <a:ext uri="{FF2B5EF4-FFF2-40B4-BE49-F238E27FC236}">
                  <a16:creationId xmlns:a16="http://schemas.microsoft.com/office/drawing/2014/main" id="{C3794A56-E1A3-4984-8800-33D5C6104791}"/>
                </a:ext>
              </a:extLst>
            </p:cNvPr>
            <p:cNvPicPr>
              <a:picLocks noChangeAspect="1" noChangeArrowheads="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4260235" y="3129438"/>
              <a:ext cx="595198" cy="59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a:extLst>
              <a:ext uri="{FF2B5EF4-FFF2-40B4-BE49-F238E27FC236}">
                <a16:creationId xmlns:a16="http://schemas.microsoft.com/office/drawing/2014/main" id="{64975F9F-6D68-92EB-E0B5-290ABF7D0AAF}"/>
              </a:ext>
            </a:extLst>
          </p:cNvPr>
          <p:cNvGrpSpPr/>
          <p:nvPr/>
        </p:nvGrpSpPr>
        <p:grpSpPr>
          <a:xfrm>
            <a:off x="5534011" y="2302658"/>
            <a:ext cx="2466354" cy="3227042"/>
            <a:chOff x="5534011" y="2302658"/>
            <a:chExt cx="2466354" cy="3227042"/>
          </a:xfrm>
        </p:grpSpPr>
        <p:sp>
          <p:nvSpPr>
            <p:cNvPr id="82" name="Freeform: Shape 18">
              <a:extLst>
                <a:ext uri="{FF2B5EF4-FFF2-40B4-BE49-F238E27FC236}">
                  <a16:creationId xmlns:a16="http://schemas.microsoft.com/office/drawing/2014/main" id="{242C7376-571F-43F4-ACDA-5857BF6F4122}"/>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5" name="Freeform: Shape 23">
              <a:extLst>
                <a:ext uri="{FF2B5EF4-FFF2-40B4-BE49-F238E27FC236}">
                  <a16:creationId xmlns:a16="http://schemas.microsoft.com/office/drawing/2014/main" id="{0C5CA1BB-AFC3-4CEB-B88B-981124A368DE}"/>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6" name="Freeform: Shape 24">
              <a:extLst>
                <a:ext uri="{FF2B5EF4-FFF2-40B4-BE49-F238E27FC236}">
                  <a16:creationId xmlns:a16="http://schemas.microsoft.com/office/drawing/2014/main" id="{DC5FD09D-628E-4345-86F9-67E9F5DB7B4D}"/>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A78AB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11111"/>
                </a:solidFill>
                <a:effectLst/>
                <a:uLnTx/>
                <a:uFillTx/>
                <a:latin typeface="Arial"/>
                <a:ea typeface="+mn-ea"/>
                <a:cs typeface="+mn-cs"/>
              </a:endParaRPr>
            </a:p>
          </p:txBody>
        </p:sp>
        <p:sp>
          <p:nvSpPr>
            <p:cNvPr id="88" name="Oval 87">
              <a:extLst>
                <a:ext uri="{FF2B5EF4-FFF2-40B4-BE49-F238E27FC236}">
                  <a16:creationId xmlns:a16="http://schemas.microsoft.com/office/drawing/2014/main" id="{75B43A91-9DE2-4021-8EDA-08F72F185109}"/>
                </a:ext>
              </a:extLst>
            </p:cNvPr>
            <p:cNvSpPr/>
            <p:nvPr/>
          </p:nvSpPr>
          <p:spPr>
            <a:xfrm>
              <a:off x="5572442" y="3379583"/>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B52706CF-28E7-43C5-94C9-1EEEB2F721AD}"/>
                </a:ext>
              </a:extLst>
            </p:cNvPr>
            <p:cNvSpPr/>
            <p:nvPr/>
          </p:nvSpPr>
          <p:spPr>
            <a:xfrm>
              <a:off x="6649991" y="2302658"/>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C7A111C0-CD70-4F9C-8CB8-129F2DF28660}"/>
                </a:ext>
              </a:extLst>
            </p:cNvPr>
            <p:cNvSpPr/>
            <p:nvPr/>
          </p:nvSpPr>
          <p:spPr>
            <a:xfrm>
              <a:off x="7725888" y="3379583"/>
              <a:ext cx="147593" cy="147593"/>
            </a:xfrm>
            <a:prstGeom prst="ellipse">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47817FB1-2C43-4B0D-9B2C-BFE5314DF0E3}"/>
                </a:ext>
              </a:extLst>
            </p:cNvPr>
            <p:cNvGrpSpPr/>
            <p:nvPr/>
          </p:nvGrpSpPr>
          <p:grpSpPr>
            <a:xfrm>
              <a:off x="5534011" y="4400324"/>
              <a:ext cx="2466354" cy="1129376"/>
              <a:chOff x="5534011" y="4400324"/>
              <a:chExt cx="2466354" cy="1129376"/>
            </a:xfrm>
          </p:grpSpPr>
          <p:sp>
            <p:nvSpPr>
              <p:cNvPr id="72" name="Rectangle 71">
                <a:extLst>
                  <a:ext uri="{FF2B5EF4-FFF2-40B4-BE49-F238E27FC236}">
                    <a16:creationId xmlns:a16="http://schemas.microsoft.com/office/drawing/2014/main" id="{287CC621-D883-4ABD-987D-48038DF626B2}"/>
                  </a:ext>
                </a:extLst>
              </p:cNvPr>
              <p:cNvSpPr/>
              <p:nvPr/>
            </p:nvSpPr>
            <p:spPr>
              <a:xfrm>
                <a:off x="5534011" y="4791036"/>
                <a:ext cx="2466354"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ヒラギノ角ゴ Pro W3"/>
                    <a:cs typeface="+mn-cs"/>
                  </a:rPr>
                  <a:t>We will </a:t>
                </a:r>
                <a:r>
                  <a:rPr lang="en-GB" sz="1400" dirty="0">
                    <a:solidFill>
                      <a:srgbClr val="000000"/>
                    </a:solidFill>
                    <a:latin typeface="Arial"/>
                    <a:cs typeface="+mn-cs"/>
                  </a:rPr>
                  <a:t>identify your next steps and point you in the right direction.*</a:t>
                </a:r>
                <a:endParaRPr kumimoji="0" lang="en-GB" sz="1400" b="0" i="0" u="none" strike="noStrike" kern="1200" cap="none" spc="0" normalizeH="0" baseline="0" noProof="0" dirty="0">
                  <a:ln>
                    <a:noFill/>
                  </a:ln>
                  <a:solidFill>
                    <a:srgbClr val="000000"/>
                  </a:solidFill>
                  <a:effectLst/>
                  <a:uLnTx/>
                  <a:uFillTx/>
                  <a:latin typeface="Arial"/>
                  <a:ea typeface="ヒラギノ角ゴ Pro W3"/>
                  <a:cs typeface="+mn-cs"/>
                </a:endParaRPr>
              </a:p>
            </p:txBody>
          </p:sp>
          <p:sp>
            <p:nvSpPr>
              <p:cNvPr id="73" name="Rectangle 72">
                <a:extLst>
                  <a:ext uri="{FF2B5EF4-FFF2-40B4-BE49-F238E27FC236}">
                    <a16:creationId xmlns:a16="http://schemas.microsoft.com/office/drawing/2014/main" id="{280C9A15-4BCF-4640-965F-871BC7E0DA97}"/>
                  </a:ext>
                </a:extLst>
              </p:cNvPr>
              <p:cNvSpPr/>
              <p:nvPr/>
            </p:nvSpPr>
            <p:spPr>
              <a:xfrm>
                <a:off x="6072626" y="4400324"/>
                <a:ext cx="1351652"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B649C"/>
                    </a:solidFill>
                    <a:effectLst/>
                    <a:uLnTx/>
                    <a:uFillTx/>
                    <a:latin typeface="Arial"/>
                    <a:ea typeface="ヒラギノ角ゴ Pro W3"/>
                    <a:cs typeface="+mn-cs"/>
                  </a:rPr>
                  <a:t>Next steps</a:t>
                </a:r>
              </a:p>
            </p:txBody>
          </p:sp>
        </p:grpSp>
        <p:grpSp>
          <p:nvGrpSpPr>
            <p:cNvPr id="66" name="Group 14">
              <a:extLst>
                <a:ext uri="{FF2B5EF4-FFF2-40B4-BE49-F238E27FC236}">
                  <a16:creationId xmlns:a16="http://schemas.microsoft.com/office/drawing/2014/main" id="{159531A3-5BF6-450E-9521-9D2F12451B6A}"/>
                </a:ext>
              </a:extLst>
            </p:cNvPr>
            <p:cNvGrpSpPr/>
            <p:nvPr/>
          </p:nvGrpSpPr>
          <p:grpSpPr>
            <a:xfrm>
              <a:off x="6370747" y="3129438"/>
              <a:ext cx="722718" cy="896142"/>
              <a:chOff x="1502662" y="755824"/>
              <a:chExt cx="5138418" cy="6371434"/>
            </a:xfrm>
            <a:solidFill>
              <a:srgbClr val="9875A7"/>
            </a:solidFill>
          </p:grpSpPr>
          <p:sp>
            <p:nvSpPr>
              <p:cNvPr id="67" name="Isosceles Triangle 13">
                <a:extLst>
                  <a:ext uri="{FF2B5EF4-FFF2-40B4-BE49-F238E27FC236}">
                    <a16:creationId xmlns:a16="http://schemas.microsoft.com/office/drawing/2014/main" id="{94874211-A4C0-4324-A52A-9F09F94CA722}"/>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grp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Rectangle 11">
                <a:extLst>
                  <a:ext uri="{FF2B5EF4-FFF2-40B4-BE49-F238E27FC236}">
                    <a16:creationId xmlns:a16="http://schemas.microsoft.com/office/drawing/2014/main" id="{1F9F9D68-52CE-455C-ABF9-AE0FCD8FA5C5}"/>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spTree>
    <p:custDataLst>
      <p:tags r:id="rId1"/>
    </p:custDataLst>
    <p:extLst>
      <p:ext uri="{BB962C8B-B14F-4D97-AF65-F5344CB8AC3E}">
        <p14:creationId xmlns:p14="http://schemas.microsoft.com/office/powerpoint/2010/main" val="32663953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500034" y="1628800"/>
            <a:ext cx="8229600" cy="4248472"/>
          </a:xfrm>
          <a:prstGeom prst="rect">
            <a:avLst/>
          </a:prstGeom>
        </p:spPr>
        <p:txBody>
          <a:bodyPr/>
          <a:lstStyle/>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How Share Save works</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2024 Share Save invitation</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Share Save maturity</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Your options at maturity</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How tax could apply to your gains</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Diversifying your investments</a:t>
            </a:r>
          </a:p>
          <a:p>
            <a:pPr marL="270000" indent="-270000">
              <a:spcBef>
                <a:spcPts val="0"/>
              </a:spcBef>
              <a:spcAft>
                <a:spcPts val="1800"/>
              </a:spcAft>
              <a:buClr>
                <a:srgbClr val="635A54"/>
              </a:buClr>
              <a:buSzPct val="150000"/>
              <a:buFont typeface="Arial" pitchFamily="34" charset="0"/>
              <a:buChar char="–"/>
              <a:defRPr/>
            </a:pPr>
            <a:r>
              <a:rPr lang="en-GB" sz="1600" dirty="0">
                <a:solidFill>
                  <a:srgbClr val="000000"/>
                </a:solidFill>
                <a:latin typeface="Arial"/>
              </a:rPr>
              <a:t>Next steps</a:t>
            </a:r>
          </a:p>
        </p:txBody>
      </p:sp>
      <p:sp>
        <p:nvSpPr>
          <p:cNvPr id="5" name="Title 1"/>
          <p:cNvSpPr txBox="1">
            <a:spLocks/>
          </p:cNvSpPr>
          <p:nvPr/>
        </p:nvSpPr>
        <p:spPr>
          <a:xfrm>
            <a:off x="463549"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what we’ll </a:t>
            </a:r>
            <a:r>
              <a:rPr lang="en-GB" sz="4400" b="0">
                <a:solidFill>
                  <a:srgbClr val="003A70"/>
                </a:solidFill>
              </a:rPr>
              <a:t>cover today.</a:t>
            </a:r>
            <a:endParaRPr lang="en-GB" sz="4400" b="0" dirty="0">
              <a:solidFill>
                <a:srgbClr val="003A70"/>
              </a:solidFill>
            </a:endParaRPr>
          </a:p>
        </p:txBody>
      </p:sp>
    </p:spTree>
    <p:custDataLst>
      <p:tags r:id="rId1"/>
    </p:custDataLst>
    <p:extLst>
      <p:ext uri="{BB962C8B-B14F-4D97-AF65-F5344CB8AC3E}">
        <p14:creationId xmlns:p14="http://schemas.microsoft.com/office/powerpoint/2010/main" val="5770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549"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how share </a:t>
            </a:r>
            <a:r>
              <a:rPr lang="en-GB" sz="4400" b="0">
                <a:solidFill>
                  <a:srgbClr val="003A70"/>
                </a:solidFill>
              </a:rPr>
              <a:t>save works.</a:t>
            </a:r>
            <a:endParaRPr lang="en-GB" sz="4400" b="0" dirty="0">
              <a:solidFill>
                <a:srgbClr val="003A70"/>
              </a:solidFill>
            </a:endParaRPr>
          </a:p>
        </p:txBody>
      </p:sp>
      <p:pic>
        <p:nvPicPr>
          <p:cNvPr id="3" name="Picture 2" descr="C:\Users\JohnsonR\Desktop\taxation on share pl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816745"/>
            <a:ext cx="3484463" cy="34844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14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49" y="292100"/>
            <a:ext cx="8509000" cy="762000"/>
          </a:xfrm>
        </p:spPr>
        <p:txBody>
          <a:bodyPr anchor="ctr">
            <a:noAutofit/>
          </a:bodyPr>
          <a:lstStyle/>
          <a:p>
            <a:r>
              <a:rPr lang="en-GB"/>
              <a:t>share save.</a:t>
            </a:r>
            <a:endParaRPr lang="en-GB" dirty="0"/>
          </a:p>
        </p:txBody>
      </p:sp>
      <p:sp>
        <p:nvSpPr>
          <p:cNvPr id="5" name="Freeform 4"/>
          <p:cNvSpPr>
            <a:spLocks/>
          </p:cNvSpPr>
          <p:nvPr/>
        </p:nvSpPr>
        <p:spPr>
          <a:xfrm>
            <a:off x="481832" y="1151420"/>
            <a:ext cx="2124000" cy="2124000"/>
          </a:xfrm>
          <a:custGeom>
            <a:avLst/>
            <a:gdLst>
              <a:gd name="connsiteX0" fmla="*/ 0 w 2128066"/>
              <a:gd name="connsiteY0" fmla="*/ 1012131 h 2024262"/>
              <a:gd name="connsiteX1" fmla="*/ 1064033 w 2128066"/>
              <a:gd name="connsiteY1" fmla="*/ 0 h 2024262"/>
              <a:gd name="connsiteX2" fmla="*/ 2128066 w 2128066"/>
              <a:gd name="connsiteY2" fmla="*/ 1012131 h 2024262"/>
              <a:gd name="connsiteX3" fmla="*/ 1064033 w 2128066"/>
              <a:gd name="connsiteY3" fmla="*/ 2024262 h 2024262"/>
              <a:gd name="connsiteX4" fmla="*/ 0 w 2128066"/>
              <a:gd name="connsiteY4" fmla="*/ 1012131 h 202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066" h="2024262">
                <a:moveTo>
                  <a:pt x="0" y="1012131"/>
                </a:moveTo>
                <a:cubicBezTo>
                  <a:pt x="0" y="453146"/>
                  <a:pt x="476384" y="0"/>
                  <a:pt x="1064033" y="0"/>
                </a:cubicBezTo>
                <a:cubicBezTo>
                  <a:pt x="1651682" y="0"/>
                  <a:pt x="2128066" y="453146"/>
                  <a:pt x="2128066" y="1012131"/>
                </a:cubicBezTo>
                <a:cubicBezTo>
                  <a:pt x="2128066" y="1571116"/>
                  <a:pt x="1651682" y="2024262"/>
                  <a:pt x="1064033" y="2024262"/>
                </a:cubicBezTo>
                <a:cubicBezTo>
                  <a:pt x="476384" y="2024262"/>
                  <a:pt x="0" y="1571116"/>
                  <a:pt x="0" y="1012131"/>
                </a:cubicBezTo>
                <a:close/>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4508" tIns="319306" rIns="334508" bIns="319306"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Save between £5 and £250 per month*</a:t>
            </a:r>
          </a:p>
        </p:txBody>
      </p:sp>
      <p:sp>
        <p:nvSpPr>
          <p:cNvPr id="7" name="Freeform 6"/>
          <p:cNvSpPr/>
          <p:nvPr/>
        </p:nvSpPr>
        <p:spPr>
          <a:xfrm>
            <a:off x="481832" y="3429000"/>
            <a:ext cx="2124000" cy="2124000"/>
          </a:xfrm>
          <a:custGeom>
            <a:avLst/>
            <a:gdLst>
              <a:gd name="connsiteX0" fmla="*/ 0 w 1985700"/>
              <a:gd name="connsiteY0" fmla="*/ 881940 h 1763879"/>
              <a:gd name="connsiteX1" fmla="*/ 992850 w 1985700"/>
              <a:gd name="connsiteY1" fmla="*/ 0 h 1763879"/>
              <a:gd name="connsiteX2" fmla="*/ 1985700 w 1985700"/>
              <a:gd name="connsiteY2" fmla="*/ 881940 h 1763879"/>
              <a:gd name="connsiteX3" fmla="*/ 992850 w 1985700"/>
              <a:gd name="connsiteY3" fmla="*/ 1763880 h 1763879"/>
              <a:gd name="connsiteX4" fmla="*/ 0 w 1985700"/>
              <a:gd name="connsiteY4" fmla="*/ 881940 h 176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700" h="1763879">
                <a:moveTo>
                  <a:pt x="0" y="881940"/>
                </a:moveTo>
                <a:cubicBezTo>
                  <a:pt x="0" y="394858"/>
                  <a:pt x="444514" y="0"/>
                  <a:pt x="992850" y="0"/>
                </a:cubicBezTo>
                <a:cubicBezTo>
                  <a:pt x="1541186" y="0"/>
                  <a:pt x="1985700" y="394858"/>
                  <a:pt x="1985700" y="881940"/>
                </a:cubicBezTo>
                <a:cubicBezTo>
                  <a:pt x="1985700" y="1369022"/>
                  <a:pt x="1541186" y="1763880"/>
                  <a:pt x="992850" y="1763880"/>
                </a:cubicBezTo>
                <a:cubicBezTo>
                  <a:pt x="444514" y="1763880"/>
                  <a:pt x="0" y="1369022"/>
                  <a:pt x="0" y="881940"/>
                </a:cubicBezTo>
                <a:close/>
              </a:path>
            </a:pathLst>
          </a:custGeom>
          <a:solidFill>
            <a:srgbClr val="007BC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659" tIns="281174" rIns="313659" bIns="281174"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Save for a 3 year period</a:t>
            </a:r>
          </a:p>
        </p:txBody>
      </p:sp>
      <p:sp>
        <p:nvSpPr>
          <p:cNvPr id="11" name="Freeform 10"/>
          <p:cNvSpPr/>
          <p:nvPr/>
        </p:nvSpPr>
        <p:spPr>
          <a:xfrm>
            <a:off x="3541832" y="1151420"/>
            <a:ext cx="2124000" cy="2124000"/>
          </a:xfrm>
          <a:custGeom>
            <a:avLst/>
            <a:gdLst>
              <a:gd name="connsiteX0" fmla="*/ 0 w 2018618"/>
              <a:gd name="connsiteY0" fmla="*/ 917402 h 1834804"/>
              <a:gd name="connsiteX1" fmla="*/ 1009309 w 2018618"/>
              <a:gd name="connsiteY1" fmla="*/ 0 h 1834804"/>
              <a:gd name="connsiteX2" fmla="*/ 2018618 w 2018618"/>
              <a:gd name="connsiteY2" fmla="*/ 917402 h 1834804"/>
              <a:gd name="connsiteX3" fmla="*/ 1009309 w 2018618"/>
              <a:gd name="connsiteY3" fmla="*/ 1834804 h 1834804"/>
              <a:gd name="connsiteX4" fmla="*/ 0 w 2018618"/>
              <a:gd name="connsiteY4" fmla="*/ 917402 h 183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618" h="1834804">
                <a:moveTo>
                  <a:pt x="0" y="917402"/>
                </a:moveTo>
                <a:cubicBezTo>
                  <a:pt x="0" y="410735"/>
                  <a:pt x="451883" y="0"/>
                  <a:pt x="1009309" y="0"/>
                </a:cubicBezTo>
                <a:cubicBezTo>
                  <a:pt x="1566735" y="0"/>
                  <a:pt x="2018618" y="410735"/>
                  <a:pt x="2018618" y="917402"/>
                </a:cubicBezTo>
                <a:cubicBezTo>
                  <a:pt x="2018618" y="1424069"/>
                  <a:pt x="1566735" y="1834804"/>
                  <a:pt x="1009309" y="1834804"/>
                </a:cubicBezTo>
                <a:cubicBezTo>
                  <a:pt x="451883" y="1834804"/>
                  <a:pt x="0" y="1424069"/>
                  <a:pt x="0" y="917402"/>
                </a:cubicBezTo>
                <a:close/>
              </a:path>
            </a:pathLst>
          </a:custGeom>
          <a:solidFill>
            <a:srgbClr val="4A83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480" tIns="291561" rIns="318480" bIns="291561"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Option price is set at the start of the term and will be 20% below the share price at that time</a:t>
            </a:r>
          </a:p>
        </p:txBody>
      </p:sp>
      <p:sp>
        <p:nvSpPr>
          <p:cNvPr id="13" name="Freeform 12"/>
          <p:cNvSpPr/>
          <p:nvPr/>
        </p:nvSpPr>
        <p:spPr>
          <a:xfrm>
            <a:off x="3541832" y="3429000"/>
            <a:ext cx="2124000" cy="2124000"/>
          </a:xfrm>
          <a:custGeom>
            <a:avLst/>
            <a:gdLst>
              <a:gd name="connsiteX0" fmla="*/ 0 w 1961748"/>
              <a:gd name="connsiteY0" fmla="*/ 917402 h 1834804"/>
              <a:gd name="connsiteX1" fmla="*/ 980874 w 1961748"/>
              <a:gd name="connsiteY1" fmla="*/ 0 h 1834804"/>
              <a:gd name="connsiteX2" fmla="*/ 1961748 w 1961748"/>
              <a:gd name="connsiteY2" fmla="*/ 917402 h 1834804"/>
              <a:gd name="connsiteX3" fmla="*/ 980874 w 1961748"/>
              <a:gd name="connsiteY3" fmla="*/ 1834804 h 1834804"/>
              <a:gd name="connsiteX4" fmla="*/ 0 w 1961748"/>
              <a:gd name="connsiteY4" fmla="*/ 917402 h 183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1748" h="1834804">
                <a:moveTo>
                  <a:pt x="0" y="917402"/>
                </a:moveTo>
                <a:cubicBezTo>
                  <a:pt x="0" y="410735"/>
                  <a:pt x="439152" y="0"/>
                  <a:pt x="980874" y="0"/>
                </a:cubicBezTo>
                <a:cubicBezTo>
                  <a:pt x="1522596" y="0"/>
                  <a:pt x="1961748" y="410735"/>
                  <a:pt x="1961748" y="917402"/>
                </a:cubicBezTo>
                <a:cubicBezTo>
                  <a:pt x="1961748" y="1424069"/>
                  <a:pt x="1522596" y="1834804"/>
                  <a:pt x="980874" y="1834804"/>
                </a:cubicBezTo>
                <a:cubicBezTo>
                  <a:pt x="439152" y="1834804"/>
                  <a:pt x="0" y="1424069"/>
                  <a:pt x="0" y="917402"/>
                </a:cubicBezTo>
                <a:close/>
              </a:path>
            </a:pathLst>
          </a:custGeom>
          <a:solidFill>
            <a:srgbClr val="C9C1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0151" tIns="291561" rIns="310151" bIns="291561"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At the end of the term, buy shares or receive your savings back</a:t>
            </a:r>
          </a:p>
        </p:txBody>
      </p:sp>
      <p:sp>
        <p:nvSpPr>
          <p:cNvPr id="15" name="Freeform 14"/>
          <p:cNvSpPr/>
          <p:nvPr/>
        </p:nvSpPr>
        <p:spPr>
          <a:xfrm>
            <a:off x="6538168" y="1143830"/>
            <a:ext cx="2124000" cy="2124000"/>
          </a:xfrm>
          <a:custGeom>
            <a:avLst/>
            <a:gdLst>
              <a:gd name="connsiteX0" fmla="*/ 0 w 2181143"/>
              <a:gd name="connsiteY0" fmla="*/ 1012131 h 2024262"/>
              <a:gd name="connsiteX1" fmla="*/ 1090572 w 2181143"/>
              <a:gd name="connsiteY1" fmla="*/ 0 h 2024262"/>
              <a:gd name="connsiteX2" fmla="*/ 2181144 w 2181143"/>
              <a:gd name="connsiteY2" fmla="*/ 1012131 h 2024262"/>
              <a:gd name="connsiteX3" fmla="*/ 1090572 w 2181143"/>
              <a:gd name="connsiteY3" fmla="*/ 2024262 h 2024262"/>
              <a:gd name="connsiteX4" fmla="*/ 0 w 2181143"/>
              <a:gd name="connsiteY4" fmla="*/ 1012131 h 202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43" h="2024262">
                <a:moveTo>
                  <a:pt x="0" y="1012131"/>
                </a:moveTo>
                <a:cubicBezTo>
                  <a:pt x="0" y="453146"/>
                  <a:pt x="488266" y="0"/>
                  <a:pt x="1090572" y="0"/>
                </a:cubicBezTo>
                <a:cubicBezTo>
                  <a:pt x="1692878" y="0"/>
                  <a:pt x="2181144" y="453146"/>
                  <a:pt x="2181144" y="1012131"/>
                </a:cubicBezTo>
                <a:cubicBezTo>
                  <a:pt x="2181144" y="1571116"/>
                  <a:pt x="1692878" y="2024262"/>
                  <a:pt x="1090572" y="2024262"/>
                </a:cubicBezTo>
                <a:cubicBezTo>
                  <a:pt x="488266" y="2024262"/>
                  <a:pt x="0" y="1571116"/>
                  <a:pt x="0" y="1012131"/>
                </a:cubicBezTo>
                <a:close/>
              </a:path>
            </a:pathLst>
          </a:custGeom>
          <a:solidFill>
            <a:srgbClr val="00B6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281" tIns="319306" rIns="342281" bIns="319306"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Shares can be transferred to an ISA or SIPP</a:t>
            </a:r>
          </a:p>
        </p:txBody>
      </p:sp>
      <p:sp>
        <p:nvSpPr>
          <p:cNvPr id="3" name="Freeform 14">
            <a:extLst>
              <a:ext uri="{FF2B5EF4-FFF2-40B4-BE49-F238E27FC236}">
                <a16:creationId xmlns:a16="http://schemas.microsoft.com/office/drawing/2014/main" id="{3ACE5B3E-956E-B1C2-61B2-5901CC16A5AD}"/>
              </a:ext>
            </a:extLst>
          </p:cNvPr>
          <p:cNvSpPr/>
          <p:nvPr/>
        </p:nvSpPr>
        <p:spPr>
          <a:xfrm>
            <a:off x="6565832" y="3429000"/>
            <a:ext cx="2124000" cy="2124000"/>
          </a:xfrm>
          <a:custGeom>
            <a:avLst/>
            <a:gdLst>
              <a:gd name="connsiteX0" fmla="*/ 0 w 2181143"/>
              <a:gd name="connsiteY0" fmla="*/ 1012131 h 2024262"/>
              <a:gd name="connsiteX1" fmla="*/ 1090572 w 2181143"/>
              <a:gd name="connsiteY1" fmla="*/ 0 h 2024262"/>
              <a:gd name="connsiteX2" fmla="*/ 2181144 w 2181143"/>
              <a:gd name="connsiteY2" fmla="*/ 1012131 h 2024262"/>
              <a:gd name="connsiteX3" fmla="*/ 1090572 w 2181143"/>
              <a:gd name="connsiteY3" fmla="*/ 2024262 h 2024262"/>
              <a:gd name="connsiteX4" fmla="*/ 0 w 2181143"/>
              <a:gd name="connsiteY4" fmla="*/ 1012131 h 202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143" h="2024262">
                <a:moveTo>
                  <a:pt x="0" y="1012131"/>
                </a:moveTo>
                <a:cubicBezTo>
                  <a:pt x="0" y="453146"/>
                  <a:pt x="488266" y="0"/>
                  <a:pt x="1090572" y="0"/>
                </a:cubicBezTo>
                <a:cubicBezTo>
                  <a:pt x="1692878" y="0"/>
                  <a:pt x="2181144" y="453146"/>
                  <a:pt x="2181144" y="1012131"/>
                </a:cubicBezTo>
                <a:cubicBezTo>
                  <a:pt x="2181144" y="1571116"/>
                  <a:pt x="1692878" y="2024262"/>
                  <a:pt x="1090572" y="2024262"/>
                </a:cubicBezTo>
                <a:cubicBezTo>
                  <a:pt x="488266" y="2024262"/>
                  <a:pt x="0" y="1571116"/>
                  <a:pt x="0" y="1012131"/>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281" tIns="319306" rIns="342281" bIns="319306" numCol="1" spcCol="1270" anchor="ctr" anchorCtr="0">
            <a:noAutofit/>
          </a:bodyPr>
          <a:lstStyle/>
          <a:p>
            <a:pPr algn="ctr" defTabSz="800100" fontAlgn="auto">
              <a:lnSpc>
                <a:spcPct val="90000"/>
              </a:lnSpc>
              <a:spcAft>
                <a:spcPct val="35000"/>
              </a:spcAft>
            </a:pPr>
            <a:r>
              <a:rPr lang="en-GB" sz="1600" dirty="0">
                <a:solidFill>
                  <a:prstClr val="white"/>
                </a:solidFill>
                <a:cs typeface="Arial" pitchFamily="34" charset="0"/>
              </a:rPr>
              <a:t>The L&amp;G SIPP and Equiniti ISA are available for this purpose (other providers are available)</a:t>
            </a:r>
          </a:p>
        </p:txBody>
      </p:sp>
      <p:sp>
        <p:nvSpPr>
          <p:cNvPr id="6" name="TextBox 5">
            <a:extLst>
              <a:ext uri="{FF2B5EF4-FFF2-40B4-BE49-F238E27FC236}">
                <a16:creationId xmlns:a16="http://schemas.microsoft.com/office/drawing/2014/main" id="{AD179723-303D-613A-82D7-D282485790F7}"/>
              </a:ext>
            </a:extLst>
          </p:cNvPr>
          <p:cNvSpPr txBox="1"/>
          <p:nvPr/>
        </p:nvSpPr>
        <p:spPr>
          <a:xfrm>
            <a:off x="442263" y="5650320"/>
            <a:ext cx="7809107" cy="276999"/>
          </a:xfrm>
          <a:prstGeom prst="rect">
            <a:avLst/>
          </a:prstGeom>
          <a:noFill/>
        </p:spPr>
        <p:txBody>
          <a:bodyPr wrap="square">
            <a:spAutoFit/>
          </a:bodyPr>
          <a:lstStyle/>
          <a:p>
            <a:r>
              <a:rPr lang="en-GB" sz="1200" dirty="0">
                <a:cs typeface="Arial" pitchFamily="34" charset="0"/>
              </a:rPr>
              <a:t>*Note that £250 is the total maximum contribution permitted across all GSK share </a:t>
            </a:r>
            <a:r>
              <a:rPr lang="en-GB" sz="1200">
                <a:cs typeface="Arial" pitchFamily="34" charset="0"/>
              </a:rPr>
              <a:t>save plans.</a:t>
            </a:r>
            <a:endParaRPr lang="en-GB" sz="1200" dirty="0"/>
          </a:p>
        </p:txBody>
      </p:sp>
    </p:spTree>
    <p:custDataLst>
      <p:tags r:id="rId1"/>
    </p:custDataLst>
    <p:extLst>
      <p:ext uri="{BB962C8B-B14F-4D97-AF65-F5344CB8AC3E}">
        <p14:creationId xmlns:p14="http://schemas.microsoft.com/office/powerpoint/2010/main" val="17395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5" grpId="0" animBg="1"/>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463549" y="292100"/>
            <a:ext cx="8509000" cy="762000"/>
          </a:xfrm>
        </p:spPr>
        <p:txBody>
          <a:bodyPr anchor="ctr">
            <a:noAutofit/>
          </a:bodyPr>
          <a:lstStyle/>
          <a:p>
            <a:r>
              <a:rPr lang="en-GB"/>
              <a:t>share save.</a:t>
            </a:r>
            <a:endParaRPr lang="en-GB" dirty="0"/>
          </a:p>
        </p:txBody>
      </p:sp>
      <p:pic>
        <p:nvPicPr>
          <p:cNvPr id="24" name="Picture 23">
            <a:extLst>
              <a:ext uri="{FF2B5EF4-FFF2-40B4-BE49-F238E27FC236}">
                <a16:creationId xmlns:a16="http://schemas.microsoft.com/office/drawing/2014/main" id="{97097F93-628D-4DC8-81A6-A820451E2599}"/>
              </a:ext>
            </a:extLst>
          </p:cNvPr>
          <p:cNvPicPr>
            <a:picLocks noChangeAspect="1"/>
          </p:cNvPicPr>
          <p:nvPr/>
        </p:nvPicPr>
        <p:blipFill>
          <a:blip r:embed="rId4"/>
          <a:stretch>
            <a:fillRect/>
          </a:stretch>
        </p:blipFill>
        <p:spPr>
          <a:xfrm>
            <a:off x="194310" y="5478234"/>
            <a:ext cx="8755380" cy="449580"/>
          </a:xfrm>
          <a:prstGeom prst="rect">
            <a:avLst/>
          </a:prstGeom>
        </p:spPr>
      </p:pic>
      <p:grpSp>
        <p:nvGrpSpPr>
          <p:cNvPr id="25" name="Group 24">
            <a:extLst>
              <a:ext uri="{FF2B5EF4-FFF2-40B4-BE49-F238E27FC236}">
                <a16:creationId xmlns:a16="http://schemas.microsoft.com/office/drawing/2014/main" id="{DF82CA10-A9A1-46EB-8F21-39C3B90F8C67}"/>
              </a:ext>
            </a:extLst>
          </p:cNvPr>
          <p:cNvGrpSpPr/>
          <p:nvPr/>
        </p:nvGrpSpPr>
        <p:grpSpPr>
          <a:xfrm>
            <a:off x="3453882" y="4800976"/>
            <a:ext cx="1734146" cy="907793"/>
            <a:chOff x="4117975" y="5024437"/>
            <a:chExt cx="1149350" cy="601663"/>
          </a:xfrm>
          <a:effectLst>
            <a:outerShdw blurRad="50800" dist="38100" dir="5400000" algn="t" rotWithShape="0">
              <a:srgbClr val="FFFFFF">
                <a:lumMod val="50000"/>
                <a:alpha val="40000"/>
              </a:srgbClr>
            </a:outerShdw>
          </a:effectLst>
        </p:grpSpPr>
        <p:sp>
          <p:nvSpPr>
            <p:cNvPr id="26" name="Rectangle 25">
              <a:extLst>
                <a:ext uri="{FF2B5EF4-FFF2-40B4-BE49-F238E27FC236}">
                  <a16:creationId xmlns:a16="http://schemas.microsoft.com/office/drawing/2014/main" id="{AB78269F-0642-4FFC-A006-FEB0374C8F3C}"/>
                </a:ext>
              </a:extLst>
            </p:cNvPr>
            <p:cNvSpPr/>
            <p:nvPr/>
          </p:nvSpPr>
          <p:spPr>
            <a:xfrm>
              <a:off x="4117975" y="5508625"/>
              <a:ext cx="1149350" cy="117475"/>
            </a:xfrm>
            <a:prstGeom prst="rect">
              <a:avLst/>
            </a:prstGeom>
            <a:solidFill>
              <a:srgbClr val="FFFFFF">
                <a:lumMod val="8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sp>
          <p:nvSpPr>
            <p:cNvPr id="27" name="Rectangle 4">
              <a:extLst>
                <a:ext uri="{FF2B5EF4-FFF2-40B4-BE49-F238E27FC236}">
                  <a16:creationId xmlns:a16="http://schemas.microsoft.com/office/drawing/2014/main" id="{BD8E6711-33AA-496F-8027-9FDF14CC2812}"/>
                </a:ext>
              </a:extLst>
            </p:cNvPr>
            <p:cNvSpPr/>
            <p:nvPr/>
          </p:nvSpPr>
          <p:spPr>
            <a:xfrm>
              <a:off x="4117975" y="5364956"/>
              <a:ext cx="1149350" cy="143669"/>
            </a:xfrm>
            <a:custGeom>
              <a:avLst/>
              <a:gdLst>
                <a:gd name="connsiteX0" fmla="*/ 0 w 1149350"/>
                <a:gd name="connsiteY0" fmla="*/ 0 h 143669"/>
                <a:gd name="connsiteX1" fmla="*/ 1149350 w 1149350"/>
                <a:gd name="connsiteY1" fmla="*/ 0 h 143669"/>
                <a:gd name="connsiteX2" fmla="*/ 1149350 w 1149350"/>
                <a:gd name="connsiteY2" fmla="*/ 143669 h 143669"/>
                <a:gd name="connsiteX3" fmla="*/ 0 w 1149350"/>
                <a:gd name="connsiteY3" fmla="*/ 143669 h 143669"/>
                <a:gd name="connsiteX4" fmla="*/ 0 w 1149350"/>
                <a:gd name="connsiteY4" fmla="*/ 0 h 143669"/>
                <a:gd name="connsiteX0" fmla="*/ 142875 w 1149350"/>
                <a:gd name="connsiteY0" fmla="*/ 0 h 143669"/>
                <a:gd name="connsiteX1" fmla="*/ 11493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 name="connsiteX0" fmla="*/ 142875 w 1149350"/>
                <a:gd name="connsiteY0" fmla="*/ 0 h 143669"/>
                <a:gd name="connsiteX1" fmla="*/ 9969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 name="connsiteX0" fmla="*/ 142875 w 1149350"/>
                <a:gd name="connsiteY0" fmla="*/ 0 h 143669"/>
                <a:gd name="connsiteX1" fmla="*/ 996950 w 1149350"/>
                <a:gd name="connsiteY1" fmla="*/ 0 h 143669"/>
                <a:gd name="connsiteX2" fmla="*/ 1149350 w 1149350"/>
                <a:gd name="connsiteY2" fmla="*/ 143669 h 143669"/>
                <a:gd name="connsiteX3" fmla="*/ 0 w 1149350"/>
                <a:gd name="connsiteY3" fmla="*/ 143669 h 143669"/>
                <a:gd name="connsiteX4" fmla="*/ 142875 w 1149350"/>
                <a:gd name="connsiteY4" fmla="*/ 0 h 14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350" h="143669">
                  <a:moveTo>
                    <a:pt x="142875" y="0"/>
                  </a:moveTo>
                  <a:lnTo>
                    <a:pt x="996950" y="0"/>
                  </a:lnTo>
                  <a:lnTo>
                    <a:pt x="1149350" y="143669"/>
                  </a:lnTo>
                  <a:lnTo>
                    <a:pt x="0" y="143669"/>
                  </a:lnTo>
                  <a:lnTo>
                    <a:pt x="142875" y="0"/>
                  </a:lnTo>
                  <a:close/>
                </a:path>
              </a:pathLst>
            </a:custGeom>
            <a:solidFill>
              <a:srgbClr val="BCBCB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65BFDE4D-43A4-4239-A8EB-9EB595A8C494}"/>
                </a:ext>
              </a:extLst>
            </p:cNvPr>
            <p:cNvSpPr/>
            <p:nvPr/>
          </p:nvSpPr>
          <p:spPr>
            <a:xfrm>
              <a:off x="4262437" y="5124451"/>
              <a:ext cx="854869" cy="240506"/>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887C075A-7053-48B1-99DF-D325AC0E7A24}"/>
                </a:ext>
              </a:extLst>
            </p:cNvPr>
            <p:cNvSpPr/>
            <p:nvPr/>
          </p:nvSpPr>
          <p:spPr>
            <a:xfrm>
              <a:off x="4262437" y="5024437"/>
              <a:ext cx="854869" cy="100013"/>
            </a:xfrm>
            <a:prstGeom prst="rect">
              <a:avLst/>
            </a:prstGeom>
            <a:solidFill>
              <a:srgbClr val="BCBCB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grpSp>
      <p:sp>
        <p:nvSpPr>
          <p:cNvPr id="30" name="Rectangle: Rounded Corners 29">
            <a:extLst>
              <a:ext uri="{FF2B5EF4-FFF2-40B4-BE49-F238E27FC236}">
                <a16:creationId xmlns:a16="http://schemas.microsoft.com/office/drawing/2014/main" id="{E548FB1A-241D-46C7-9585-376F5D4DFAB8}"/>
              </a:ext>
            </a:extLst>
          </p:cNvPr>
          <p:cNvSpPr/>
          <p:nvPr/>
        </p:nvSpPr>
        <p:spPr>
          <a:xfrm>
            <a:off x="1810755" y="1426098"/>
            <a:ext cx="5020400" cy="3374878"/>
          </a:xfrm>
          <a:prstGeom prst="roundRect">
            <a:avLst>
              <a:gd name="adj" fmla="val 3040"/>
            </a:avLst>
          </a:prstGeom>
          <a:solidFill>
            <a:srgbClr val="FFFFFF">
              <a:lumMod val="95000"/>
            </a:srgbClr>
          </a:solidFill>
          <a:ln w="9525" cap="flat" cmpd="sng" algn="ctr">
            <a:noFill/>
            <a:prstDash val="solid"/>
          </a:ln>
          <a:effectLst>
            <a:outerShdw blurRad="203200" sx="101000" sy="101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EC771AFC-A696-499B-818A-0DA609FDCF30}"/>
              </a:ext>
            </a:extLst>
          </p:cNvPr>
          <p:cNvGrpSpPr/>
          <p:nvPr/>
        </p:nvGrpSpPr>
        <p:grpSpPr>
          <a:xfrm>
            <a:off x="1930312" y="1579544"/>
            <a:ext cx="4780964" cy="2629305"/>
            <a:chOff x="4708999" y="1740041"/>
            <a:chExt cx="4733628" cy="2629305"/>
          </a:xfrm>
        </p:grpSpPr>
        <p:sp>
          <p:nvSpPr>
            <p:cNvPr id="32" name="Freeform: Shape 31">
              <a:extLst>
                <a:ext uri="{FF2B5EF4-FFF2-40B4-BE49-F238E27FC236}">
                  <a16:creationId xmlns:a16="http://schemas.microsoft.com/office/drawing/2014/main" id="{48DBF1DB-BA9F-435B-8DDA-70B9E722B757}"/>
                </a:ext>
              </a:extLst>
            </p:cNvPr>
            <p:cNvSpPr/>
            <p:nvPr/>
          </p:nvSpPr>
          <p:spPr>
            <a:xfrm>
              <a:off x="4733306" y="1740041"/>
              <a:ext cx="4709321" cy="2627548"/>
            </a:xfrm>
            <a:custGeom>
              <a:avLst/>
              <a:gdLst>
                <a:gd name="connsiteX0" fmla="*/ 0 w 4709321"/>
                <a:gd name="connsiteY0" fmla="*/ 0 h 2627548"/>
                <a:gd name="connsiteX1" fmla="*/ 4709321 w 4709321"/>
                <a:gd name="connsiteY1" fmla="*/ 0 h 2627548"/>
                <a:gd name="connsiteX2" fmla="*/ 0 w 4709321"/>
                <a:gd name="connsiteY2" fmla="*/ 2627548 h 2627548"/>
              </a:gdLst>
              <a:ahLst/>
              <a:cxnLst>
                <a:cxn ang="0">
                  <a:pos x="connsiteX0" y="connsiteY0"/>
                </a:cxn>
                <a:cxn ang="0">
                  <a:pos x="connsiteX1" y="connsiteY1"/>
                </a:cxn>
                <a:cxn ang="0">
                  <a:pos x="connsiteX2" y="connsiteY2"/>
                </a:cxn>
              </a:cxnLst>
              <a:rect l="l" t="t" r="r" b="b"/>
              <a:pathLst>
                <a:path w="4709321" h="2627548">
                  <a:moveTo>
                    <a:pt x="0" y="0"/>
                  </a:moveTo>
                  <a:lnTo>
                    <a:pt x="4709321" y="0"/>
                  </a:lnTo>
                  <a:lnTo>
                    <a:pt x="0" y="2627548"/>
                  </a:lnTo>
                  <a:close/>
                </a:path>
              </a:pathLst>
            </a:custGeom>
            <a:solidFill>
              <a:srgbClr val="AFEAFF"/>
            </a:solidFill>
            <a:ln w="190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5DD5CB77-A7BF-4D5F-B0D3-1D249A2F1E9F}"/>
                </a:ext>
              </a:extLst>
            </p:cNvPr>
            <p:cNvSpPr/>
            <p:nvPr/>
          </p:nvSpPr>
          <p:spPr>
            <a:xfrm flipH="1" flipV="1">
              <a:off x="4708999" y="1741798"/>
              <a:ext cx="4709321" cy="2627548"/>
            </a:xfrm>
            <a:custGeom>
              <a:avLst/>
              <a:gdLst>
                <a:gd name="connsiteX0" fmla="*/ 0 w 4709321"/>
                <a:gd name="connsiteY0" fmla="*/ 0 h 2627548"/>
                <a:gd name="connsiteX1" fmla="*/ 4709321 w 4709321"/>
                <a:gd name="connsiteY1" fmla="*/ 0 h 2627548"/>
                <a:gd name="connsiteX2" fmla="*/ 0 w 4709321"/>
                <a:gd name="connsiteY2" fmla="*/ 2627548 h 2627548"/>
              </a:gdLst>
              <a:ahLst/>
              <a:cxnLst>
                <a:cxn ang="0">
                  <a:pos x="connsiteX0" y="connsiteY0"/>
                </a:cxn>
                <a:cxn ang="0">
                  <a:pos x="connsiteX1" y="connsiteY1"/>
                </a:cxn>
                <a:cxn ang="0">
                  <a:pos x="connsiteX2" y="connsiteY2"/>
                </a:cxn>
              </a:cxnLst>
              <a:rect l="l" t="t" r="r" b="b"/>
              <a:pathLst>
                <a:path w="4709321" h="2627548">
                  <a:moveTo>
                    <a:pt x="0" y="0"/>
                  </a:moveTo>
                  <a:lnTo>
                    <a:pt x="4709321" y="0"/>
                  </a:lnTo>
                  <a:lnTo>
                    <a:pt x="0" y="2627548"/>
                  </a:lnTo>
                  <a:close/>
                </a:path>
              </a:pathLst>
            </a:custGeom>
            <a:solidFill>
              <a:srgbClr val="81DEFF"/>
            </a:solidFill>
            <a:ln w="190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grpSp>
      <p:sp>
        <p:nvSpPr>
          <p:cNvPr id="34" name="Freeform: Shape 33">
            <a:extLst>
              <a:ext uri="{FF2B5EF4-FFF2-40B4-BE49-F238E27FC236}">
                <a16:creationId xmlns:a16="http://schemas.microsoft.com/office/drawing/2014/main" id="{682F10A1-B235-4422-8C40-1CC98DD2B2BD}"/>
              </a:ext>
            </a:extLst>
          </p:cNvPr>
          <p:cNvSpPr/>
          <p:nvPr/>
        </p:nvSpPr>
        <p:spPr>
          <a:xfrm>
            <a:off x="1943569" y="1570666"/>
            <a:ext cx="4746386" cy="2649227"/>
          </a:xfrm>
          <a:custGeom>
            <a:avLst/>
            <a:gdLst>
              <a:gd name="connsiteX0" fmla="*/ 0 w 4746386"/>
              <a:gd name="connsiteY0" fmla="*/ 0 h 2649227"/>
              <a:gd name="connsiteX1" fmla="*/ 4736147 w 4746386"/>
              <a:gd name="connsiteY1" fmla="*/ 0 h 2649227"/>
              <a:gd name="connsiteX2" fmla="*/ 4746386 w 4746386"/>
              <a:gd name="connsiteY2" fmla="*/ 0 h 2649227"/>
              <a:gd name="connsiteX3" fmla="*/ 4746386 w 4746386"/>
              <a:gd name="connsiteY3" fmla="*/ 10824 h 2649227"/>
              <a:gd name="connsiteX4" fmla="*/ 4746386 w 4746386"/>
              <a:gd name="connsiteY4" fmla="*/ 2649227 h 2649227"/>
              <a:gd name="connsiteX5" fmla="*/ 10239 w 4746386"/>
              <a:gd name="connsiteY5" fmla="*/ 2649227 h 2649227"/>
              <a:gd name="connsiteX6" fmla="*/ 0 w 4746386"/>
              <a:gd name="connsiteY6" fmla="*/ 2649227 h 2649227"/>
              <a:gd name="connsiteX7" fmla="*/ 0 w 4746386"/>
              <a:gd name="connsiteY7" fmla="*/ 2638403 h 26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6386" h="2649227">
                <a:moveTo>
                  <a:pt x="0" y="0"/>
                </a:moveTo>
                <a:lnTo>
                  <a:pt x="4736147" y="0"/>
                </a:lnTo>
                <a:lnTo>
                  <a:pt x="4746386" y="0"/>
                </a:lnTo>
                <a:lnTo>
                  <a:pt x="4746386" y="10824"/>
                </a:lnTo>
                <a:lnTo>
                  <a:pt x="4746386" y="2649227"/>
                </a:lnTo>
                <a:lnTo>
                  <a:pt x="10239" y="2649227"/>
                </a:lnTo>
                <a:lnTo>
                  <a:pt x="0" y="2649227"/>
                </a:lnTo>
                <a:lnTo>
                  <a:pt x="0" y="2638403"/>
                </a:lnTo>
                <a:close/>
              </a:path>
            </a:pathLst>
          </a:custGeom>
          <a:noFill/>
          <a:ln w="19050" cap="flat" cmpd="sng" algn="ctr">
            <a:solidFill>
              <a:srgbClr val="0078A2"/>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35" name="TextBox 34">
            <a:extLst>
              <a:ext uri="{FF2B5EF4-FFF2-40B4-BE49-F238E27FC236}">
                <a16:creationId xmlns:a16="http://schemas.microsoft.com/office/drawing/2014/main" id="{3BECBF46-4A25-4D23-8C6A-6C4D62C34135}"/>
              </a:ext>
            </a:extLst>
          </p:cNvPr>
          <p:cNvSpPr txBox="1"/>
          <p:nvPr/>
        </p:nvSpPr>
        <p:spPr>
          <a:xfrm>
            <a:off x="194310" y="2274138"/>
            <a:ext cx="2385383" cy="338554"/>
          </a:xfrm>
          <a:prstGeom prst="rect">
            <a:avLst/>
          </a:prstGeom>
          <a:noFill/>
        </p:spPr>
        <p:txBody>
          <a:bodyPr wrap="square" rtlCol="0">
            <a:spAutoFit/>
          </a:bodyPr>
          <a:lstStyle/>
          <a:p>
            <a:pPr defTabSz="914400" eaLnBrk="1" fontAlgn="auto" hangingPunct="1">
              <a:spcBef>
                <a:spcPts val="0"/>
              </a:spcBef>
              <a:spcAft>
                <a:spcPts val="0"/>
              </a:spcAft>
            </a:pPr>
            <a:r>
              <a:rPr lang="en-GB" sz="1600" dirty="0">
                <a:solidFill>
                  <a:srgbClr val="000000"/>
                </a:solidFill>
                <a:latin typeface="Arial"/>
                <a:ea typeface="+mn-ea"/>
                <a:cs typeface="+mn-cs"/>
              </a:rPr>
              <a:t>Opening Price</a:t>
            </a:r>
          </a:p>
        </p:txBody>
      </p:sp>
      <p:cxnSp>
        <p:nvCxnSpPr>
          <p:cNvPr id="36" name="Straight Connector 35">
            <a:extLst>
              <a:ext uri="{FF2B5EF4-FFF2-40B4-BE49-F238E27FC236}">
                <a16:creationId xmlns:a16="http://schemas.microsoft.com/office/drawing/2014/main" id="{CECD2929-3F78-49D6-B8F1-4215690C52EF}"/>
              </a:ext>
            </a:extLst>
          </p:cNvPr>
          <p:cNvCxnSpPr>
            <a:cxnSpLocks/>
          </p:cNvCxnSpPr>
          <p:nvPr/>
        </p:nvCxnSpPr>
        <p:spPr>
          <a:xfrm>
            <a:off x="194310" y="2267687"/>
            <a:ext cx="0" cy="323975"/>
          </a:xfrm>
          <a:prstGeom prst="line">
            <a:avLst/>
          </a:prstGeom>
          <a:noFill/>
          <a:ln w="15875" cap="flat" cmpd="sng" algn="ctr">
            <a:solidFill>
              <a:srgbClr val="FFFFFF">
                <a:lumMod val="50000"/>
              </a:srgbClr>
            </a:solidFill>
            <a:prstDash val="sysDot"/>
          </a:ln>
          <a:effectLst/>
        </p:spPr>
      </p:cxnSp>
      <p:grpSp>
        <p:nvGrpSpPr>
          <p:cNvPr id="37" name="Group 36">
            <a:extLst>
              <a:ext uri="{FF2B5EF4-FFF2-40B4-BE49-F238E27FC236}">
                <a16:creationId xmlns:a16="http://schemas.microsoft.com/office/drawing/2014/main" id="{17EB4CBB-FD03-43D5-B261-AEA5EDF40068}"/>
              </a:ext>
            </a:extLst>
          </p:cNvPr>
          <p:cNvGrpSpPr/>
          <p:nvPr/>
        </p:nvGrpSpPr>
        <p:grpSpPr>
          <a:xfrm>
            <a:off x="194310" y="2559344"/>
            <a:ext cx="1552721" cy="97536"/>
            <a:chOff x="262002" y="2707375"/>
            <a:chExt cx="1552721" cy="97536"/>
          </a:xfrm>
        </p:grpSpPr>
        <p:cxnSp>
          <p:nvCxnSpPr>
            <p:cNvPr id="38" name="Straight Connector 37">
              <a:extLst>
                <a:ext uri="{FF2B5EF4-FFF2-40B4-BE49-F238E27FC236}">
                  <a16:creationId xmlns:a16="http://schemas.microsoft.com/office/drawing/2014/main" id="{0FC4F886-BD9D-4FE1-B9D6-93983BEB8914}"/>
                </a:ext>
              </a:extLst>
            </p:cNvPr>
            <p:cNvCxnSpPr>
              <a:cxnSpLocks/>
            </p:cNvCxnSpPr>
            <p:nvPr/>
          </p:nvCxnSpPr>
          <p:spPr>
            <a:xfrm>
              <a:off x="262002" y="2754808"/>
              <a:ext cx="1490696" cy="0"/>
            </a:xfrm>
            <a:prstGeom prst="line">
              <a:avLst/>
            </a:prstGeom>
            <a:noFill/>
            <a:ln w="15875" cap="flat" cmpd="sng" algn="ctr">
              <a:solidFill>
                <a:srgbClr val="FFFFFF">
                  <a:lumMod val="50000"/>
                </a:srgbClr>
              </a:solidFill>
              <a:prstDash val="sysDot"/>
            </a:ln>
            <a:effectLst/>
          </p:spPr>
        </p:cxnSp>
        <p:sp>
          <p:nvSpPr>
            <p:cNvPr id="39" name="Oval 38">
              <a:extLst>
                <a:ext uri="{FF2B5EF4-FFF2-40B4-BE49-F238E27FC236}">
                  <a16:creationId xmlns:a16="http://schemas.microsoft.com/office/drawing/2014/main" id="{433B3966-13F8-4540-820D-23BA99EA0414}"/>
                </a:ext>
              </a:extLst>
            </p:cNvPr>
            <p:cNvSpPr/>
            <p:nvPr/>
          </p:nvSpPr>
          <p:spPr>
            <a:xfrm>
              <a:off x="1717187" y="2707375"/>
              <a:ext cx="97536" cy="97536"/>
            </a:xfrm>
            <a:prstGeom prst="ellipse">
              <a:avLst/>
            </a:prstGeom>
            <a:solidFill>
              <a:srgbClr val="FFFFFF">
                <a:lumMod val="85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grpSp>
      <p:cxnSp>
        <p:nvCxnSpPr>
          <p:cNvPr id="40" name="Straight Connector 39">
            <a:extLst>
              <a:ext uri="{FF2B5EF4-FFF2-40B4-BE49-F238E27FC236}">
                <a16:creationId xmlns:a16="http://schemas.microsoft.com/office/drawing/2014/main" id="{69D08DF5-297D-477D-9B45-491146B317EA}"/>
              </a:ext>
            </a:extLst>
          </p:cNvPr>
          <p:cNvCxnSpPr>
            <a:cxnSpLocks/>
          </p:cNvCxnSpPr>
          <p:nvPr/>
        </p:nvCxnSpPr>
        <p:spPr>
          <a:xfrm>
            <a:off x="2255113" y="3224882"/>
            <a:ext cx="6470448" cy="0"/>
          </a:xfrm>
          <a:prstGeom prst="line">
            <a:avLst/>
          </a:prstGeom>
          <a:noFill/>
          <a:ln w="15875" cap="flat" cmpd="sng" algn="ctr">
            <a:solidFill>
              <a:srgbClr val="0078A2"/>
            </a:solidFill>
            <a:prstDash val="sysDot"/>
          </a:ln>
          <a:effectLst/>
        </p:spPr>
      </p:cxnSp>
      <p:sp>
        <p:nvSpPr>
          <p:cNvPr id="42" name="Oval 41">
            <a:extLst>
              <a:ext uri="{FF2B5EF4-FFF2-40B4-BE49-F238E27FC236}">
                <a16:creationId xmlns:a16="http://schemas.microsoft.com/office/drawing/2014/main" id="{8F1C6CF8-DB79-402A-B235-BD3F5B12702A}"/>
              </a:ext>
            </a:extLst>
          </p:cNvPr>
          <p:cNvSpPr/>
          <p:nvPr/>
        </p:nvSpPr>
        <p:spPr>
          <a:xfrm>
            <a:off x="2295821" y="2568580"/>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449AAF17-E00A-4A72-BDF7-92B56FDC4917}"/>
              </a:ext>
            </a:extLst>
          </p:cNvPr>
          <p:cNvGrpSpPr/>
          <p:nvPr/>
        </p:nvGrpSpPr>
        <p:grpSpPr>
          <a:xfrm>
            <a:off x="2356539" y="1832127"/>
            <a:ext cx="4229097" cy="1631283"/>
            <a:chOff x="2470411" y="1970922"/>
            <a:chExt cx="4229097" cy="1631283"/>
          </a:xfrm>
        </p:grpSpPr>
        <p:grpSp>
          <p:nvGrpSpPr>
            <p:cNvPr id="44" name="Group 43">
              <a:extLst>
                <a:ext uri="{FF2B5EF4-FFF2-40B4-BE49-F238E27FC236}">
                  <a16:creationId xmlns:a16="http://schemas.microsoft.com/office/drawing/2014/main" id="{8ABC9C33-D077-4EED-BDDC-08AA1DC8B6B6}"/>
                </a:ext>
              </a:extLst>
            </p:cNvPr>
            <p:cNvGrpSpPr/>
            <p:nvPr/>
          </p:nvGrpSpPr>
          <p:grpSpPr>
            <a:xfrm>
              <a:off x="2470411" y="2031777"/>
              <a:ext cx="4152531" cy="1525863"/>
              <a:chOff x="2653764" y="2282266"/>
              <a:chExt cx="4152531" cy="1525863"/>
            </a:xfrm>
          </p:grpSpPr>
          <p:cxnSp>
            <p:nvCxnSpPr>
              <p:cNvPr id="62" name="Straight Connector 61">
                <a:extLst>
                  <a:ext uri="{FF2B5EF4-FFF2-40B4-BE49-F238E27FC236}">
                    <a16:creationId xmlns:a16="http://schemas.microsoft.com/office/drawing/2014/main" id="{0FCADB4A-C8DA-466C-88E6-F92F56B8D9DD}"/>
                  </a:ext>
                </a:extLst>
              </p:cNvPr>
              <p:cNvCxnSpPr>
                <a:cxnSpLocks/>
              </p:cNvCxnSpPr>
              <p:nvPr/>
            </p:nvCxnSpPr>
            <p:spPr>
              <a:xfrm flipV="1">
                <a:off x="2653764" y="2493819"/>
                <a:ext cx="645659" cy="520570"/>
              </a:xfrm>
              <a:prstGeom prst="line">
                <a:avLst/>
              </a:prstGeom>
              <a:noFill/>
              <a:ln w="25400" cap="flat" cmpd="sng" algn="ctr">
                <a:solidFill>
                  <a:srgbClr val="0078A2"/>
                </a:solidFill>
                <a:prstDash val="solid"/>
              </a:ln>
              <a:effectLst/>
            </p:spPr>
          </p:cxnSp>
          <p:cxnSp>
            <p:nvCxnSpPr>
              <p:cNvPr id="63" name="Straight Connector 62">
                <a:extLst>
                  <a:ext uri="{FF2B5EF4-FFF2-40B4-BE49-F238E27FC236}">
                    <a16:creationId xmlns:a16="http://schemas.microsoft.com/office/drawing/2014/main" id="{C3A1D3B6-506E-47C3-9F82-0ADD2297713F}"/>
                  </a:ext>
                </a:extLst>
              </p:cNvPr>
              <p:cNvCxnSpPr>
                <a:cxnSpLocks/>
              </p:cNvCxnSpPr>
              <p:nvPr/>
            </p:nvCxnSpPr>
            <p:spPr>
              <a:xfrm>
                <a:off x="3281385" y="2532749"/>
                <a:ext cx="369074" cy="258630"/>
              </a:xfrm>
              <a:prstGeom prst="line">
                <a:avLst/>
              </a:prstGeom>
              <a:noFill/>
              <a:ln w="25400" cap="flat" cmpd="sng" algn="ctr">
                <a:solidFill>
                  <a:srgbClr val="0078A2"/>
                </a:solidFill>
                <a:prstDash val="solid"/>
              </a:ln>
              <a:effectLst/>
            </p:spPr>
          </p:cxnSp>
          <p:cxnSp>
            <p:nvCxnSpPr>
              <p:cNvPr id="64" name="Straight Connector 63">
                <a:extLst>
                  <a:ext uri="{FF2B5EF4-FFF2-40B4-BE49-F238E27FC236}">
                    <a16:creationId xmlns:a16="http://schemas.microsoft.com/office/drawing/2014/main" id="{E38BDF1D-2826-481C-84F4-8BCC1F07ECDE}"/>
                  </a:ext>
                </a:extLst>
              </p:cNvPr>
              <p:cNvCxnSpPr>
                <a:cxnSpLocks/>
              </p:cNvCxnSpPr>
              <p:nvPr/>
            </p:nvCxnSpPr>
            <p:spPr>
              <a:xfrm flipV="1">
                <a:off x="3674434" y="2282266"/>
                <a:ext cx="645659" cy="520570"/>
              </a:xfrm>
              <a:prstGeom prst="line">
                <a:avLst/>
              </a:prstGeom>
              <a:noFill/>
              <a:ln w="25400" cap="flat" cmpd="sng" algn="ctr">
                <a:solidFill>
                  <a:srgbClr val="0078A2"/>
                </a:solidFill>
                <a:prstDash val="solid"/>
              </a:ln>
              <a:effectLst/>
            </p:spPr>
          </p:cxnSp>
          <p:cxnSp>
            <p:nvCxnSpPr>
              <p:cNvPr id="65" name="Straight Connector 64">
                <a:extLst>
                  <a:ext uri="{FF2B5EF4-FFF2-40B4-BE49-F238E27FC236}">
                    <a16:creationId xmlns:a16="http://schemas.microsoft.com/office/drawing/2014/main" id="{1E4BC3CC-8B4B-4A14-A108-2494210F5CAF}"/>
                  </a:ext>
                </a:extLst>
              </p:cNvPr>
              <p:cNvCxnSpPr>
                <a:cxnSpLocks/>
              </p:cNvCxnSpPr>
              <p:nvPr/>
            </p:nvCxnSpPr>
            <p:spPr>
              <a:xfrm>
                <a:off x="4323988" y="2324858"/>
                <a:ext cx="357688" cy="727551"/>
              </a:xfrm>
              <a:prstGeom prst="line">
                <a:avLst/>
              </a:prstGeom>
              <a:noFill/>
              <a:ln w="25400" cap="flat" cmpd="sng" algn="ctr">
                <a:solidFill>
                  <a:srgbClr val="0078A2"/>
                </a:solidFill>
                <a:prstDash val="solid"/>
              </a:ln>
              <a:effectLst/>
            </p:spPr>
          </p:cxnSp>
          <p:cxnSp>
            <p:nvCxnSpPr>
              <p:cNvPr id="67" name="Straight Connector 66">
                <a:extLst>
                  <a:ext uri="{FF2B5EF4-FFF2-40B4-BE49-F238E27FC236}">
                    <a16:creationId xmlns:a16="http://schemas.microsoft.com/office/drawing/2014/main" id="{712924C0-0A89-4815-8C53-94958DC7BA5F}"/>
                  </a:ext>
                </a:extLst>
              </p:cNvPr>
              <p:cNvCxnSpPr>
                <a:cxnSpLocks/>
              </p:cNvCxnSpPr>
              <p:nvPr/>
            </p:nvCxnSpPr>
            <p:spPr>
              <a:xfrm flipV="1">
                <a:off x="4681504" y="2883178"/>
                <a:ext cx="374990" cy="157579"/>
              </a:xfrm>
              <a:prstGeom prst="line">
                <a:avLst/>
              </a:prstGeom>
              <a:noFill/>
              <a:ln w="25400" cap="flat" cmpd="sng" algn="ctr">
                <a:solidFill>
                  <a:srgbClr val="0078A2"/>
                </a:solidFill>
                <a:prstDash val="solid"/>
              </a:ln>
              <a:effectLst/>
            </p:spPr>
          </p:cxnSp>
          <p:cxnSp>
            <p:nvCxnSpPr>
              <p:cNvPr id="68" name="Straight Connector 67">
                <a:extLst>
                  <a:ext uri="{FF2B5EF4-FFF2-40B4-BE49-F238E27FC236}">
                    <a16:creationId xmlns:a16="http://schemas.microsoft.com/office/drawing/2014/main" id="{56DCD6C0-2218-443C-8272-40B2527FAFBB}"/>
                  </a:ext>
                </a:extLst>
              </p:cNvPr>
              <p:cNvCxnSpPr>
                <a:cxnSpLocks/>
              </p:cNvCxnSpPr>
              <p:nvPr/>
            </p:nvCxnSpPr>
            <p:spPr>
              <a:xfrm>
                <a:off x="5045188" y="2883804"/>
                <a:ext cx="414789" cy="924324"/>
              </a:xfrm>
              <a:prstGeom prst="line">
                <a:avLst/>
              </a:prstGeom>
              <a:noFill/>
              <a:ln w="25400" cap="flat" cmpd="sng" algn="ctr">
                <a:solidFill>
                  <a:srgbClr val="0078A2"/>
                </a:solidFill>
                <a:prstDash val="solid"/>
              </a:ln>
              <a:effectLst/>
            </p:spPr>
          </p:cxnSp>
          <p:cxnSp>
            <p:nvCxnSpPr>
              <p:cNvPr id="69" name="Straight Connector 68">
                <a:extLst>
                  <a:ext uri="{FF2B5EF4-FFF2-40B4-BE49-F238E27FC236}">
                    <a16:creationId xmlns:a16="http://schemas.microsoft.com/office/drawing/2014/main" id="{391188C2-0DC2-444A-AB18-D4EF3C526666}"/>
                  </a:ext>
                </a:extLst>
              </p:cNvPr>
              <p:cNvCxnSpPr>
                <a:cxnSpLocks/>
              </p:cNvCxnSpPr>
              <p:nvPr/>
            </p:nvCxnSpPr>
            <p:spPr>
              <a:xfrm flipV="1">
                <a:off x="5489932" y="3244777"/>
                <a:ext cx="686450" cy="563352"/>
              </a:xfrm>
              <a:prstGeom prst="line">
                <a:avLst/>
              </a:prstGeom>
              <a:noFill/>
              <a:ln w="25400" cap="flat" cmpd="sng" algn="ctr">
                <a:solidFill>
                  <a:srgbClr val="0078A2"/>
                </a:solidFill>
                <a:prstDash val="solid"/>
              </a:ln>
              <a:effectLst/>
            </p:spPr>
          </p:cxnSp>
          <p:cxnSp>
            <p:nvCxnSpPr>
              <p:cNvPr id="70" name="Straight Connector 69">
                <a:extLst>
                  <a:ext uri="{FF2B5EF4-FFF2-40B4-BE49-F238E27FC236}">
                    <a16:creationId xmlns:a16="http://schemas.microsoft.com/office/drawing/2014/main" id="{FB2BCD2D-BB16-40B8-ADC0-E622A36CF1AF}"/>
                  </a:ext>
                </a:extLst>
              </p:cNvPr>
              <p:cNvCxnSpPr>
                <a:cxnSpLocks/>
                <a:stCxn id="53" idx="7"/>
                <a:endCxn id="54" idx="3"/>
              </p:cNvCxnSpPr>
              <p:nvPr/>
            </p:nvCxnSpPr>
            <p:spPr>
              <a:xfrm flipV="1">
                <a:off x="6213921" y="2300159"/>
                <a:ext cx="592374" cy="909594"/>
              </a:xfrm>
              <a:prstGeom prst="line">
                <a:avLst/>
              </a:prstGeom>
              <a:noFill/>
              <a:ln w="25400" cap="flat" cmpd="sng" algn="ctr">
                <a:solidFill>
                  <a:srgbClr val="0078A2"/>
                </a:solidFill>
                <a:prstDash val="solid"/>
              </a:ln>
              <a:effectLst/>
            </p:spPr>
          </p:cxnSp>
        </p:grpSp>
        <p:grpSp>
          <p:nvGrpSpPr>
            <p:cNvPr id="46" name="Group 45">
              <a:extLst>
                <a:ext uri="{FF2B5EF4-FFF2-40B4-BE49-F238E27FC236}">
                  <a16:creationId xmlns:a16="http://schemas.microsoft.com/office/drawing/2014/main" id="{00F96AFE-F230-4FC0-9B7E-EAF9BCF38BC1}"/>
                </a:ext>
              </a:extLst>
            </p:cNvPr>
            <p:cNvGrpSpPr/>
            <p:nvPr/>
          </p:nvGrpSpPr>
          <p:grpSpPr>
            <a:xfrm>
              <a:off x="3041101" y="1970922"/>
              <a:ext cx="3658407" cy="1631283"/>
              <a:chOff x="3041101" y="1970922"/>
              <a:chExt cx="3658407" cy="1631283"/>
            </a:xfrm>
          </p:grpSpPr>
          <p:sp>
            <p:nvSpPr>
              <p:cNvPr id="47" name="Oval 46">
                <a:extLst>
                  <a:ext uri="{FF2B5EF4-FFF2-40B4-BE49-F238E27FC236}">
                    <a16:creationId xmlns:a16="http://schemas.microsoft.com/office/drawing/2014/main" id="{4D792A66-8FAD-4CEC-83EB-AD96E3155E5B}"/>
                  </a:ext>
                </a:extLst>
              </p:cNvPr>
              <p:cNvSpPr/>
              <p:nvPr/>
            </p:nvSpPr>
            <p:spPr>
              <a:xfrm rot="5066631">
                <a:off x="3041101" y="2221562"/>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48" name="Oval 47">
                <a:extLst>
                  <a:ext uri="{FF2B5EF4-FFF2-40B4-BE49-F238E27FC236}">
                    <a16:creationId xmlns:a16="http://schemas.microsoft.com/office/drawing/2014/main" id="{AB140673-C098-4BC9-9CC7-139552C2A2BA}"/>
                  </a:ext>
                </a:extLst>
              </p:cNvPr>
              <p:cNvSpPr/>
              <p:nvPr/>
            </p:nvSpPr>
            <p:spPr>
              <a:xfrm>
                <a:off x="3430363" y="2495822"/>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49" name="Oval 48">
                <a:extLst>
                  <a:ext uri="{FF2B5EF4-FFF2-40B4-BE49-F238E27FC236}">
                    <a16:creationId xmlns:a16="http://schemas.microsoft.com/office/drawing/2014/main" id="{E96C779E-7921-4AFD-AF1B-D4AC6A86FDE7}"/>
                  </a:ext>
                </a:extLst>
              </p:cNvPr>
              <p:cNvSpPr/>
              <p:nvPr/>
            </p:nvSpPr>
            <p:spPr>
              <a:xfrm rot="7390266">
                <a:off x="4070528" y="2011160"/>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50" name="Oval 49">
                <a:extLst>
                  <a:ext uri="{FF2B5EF4-FFF2-40B4-BE49-F238E27FC236}">
                    <a16:creationId xmlns:a16="http://schemas.microsoft.com/office/drawing/2014/main" id="{FE7FE476-8FD1-4F04-BDAB-4FF10C3887AF}"/>
                  </a:ext>
                </a:extLst>
              </p:cNvPr>
              <p:cNvSpPr/>
              <p:nvPr/>
            </p:nvSpPr>
            <p:spPr>
              <a:xfrm>
                <a:off x="4437433" y="2733743"/>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51" name="Oval 50">
                <a:extLst>
                  <a:ext uri="{FF2B5EF4-FFF2-40B4-BE49-F238E27FC236}">
                    <a16:creationId xmlns:a16="http://schemas.microsoft.com/office/drawing/2014/main" id="{763AA15C-9696-455D-A210-37639F869084}"/>
                  </a:ext>
                </a:extLst>
              </p:cNvPr>
              <p:cNvSpPr/>
              <p:nvPr/>
            </p:nvSpPr>
            <p:spPr>
              <a:xfrm rot="3523736">
                <a:off x="4820262" y="2596700"/>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52" name="Oval 51">
                <a:extLst>
                  <a:ext uri="{FF2B5EF4-FFF2-40B4-BE49-F238E27FC236}">
                    <a16:creationId xmlns:a16="http://schemas.microsoft.com/office/drawing/2014/main" id="{A59A6BF0-E1C5-463E-B53A-022B932682D8}"/>
                  </a:ext>
                </a:extLst>
              </p:cNvPr>
              <p:cNvSpPr/>
              <p:nvPr/>
            </p:nvSpPr>
            <p:spPr>
              <a:xfrm>
                <a:off x="5243426" y="3489155"/>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sp>
            <p:nvSpPr>
              <p:cNvPr id="53" name="Oval 52">
                <a:extLst>
                  <a:ext uri="{FF2B5EF4-FFF2-40B4-BE49-F238E27FC236}">
                    <a16:creationId xmlns:a16="http://schemas.microsoft.com/office/drawing/2014/main" id="{1894178D-881F-4276-B077-34818899B196}"/>
                  </a:ext>
                </a:extLst>
              </p:cNvPr>
              <p:cNvSpPr/>
              <p:nvPr/>
            </p:nvSpPr>
            <p:spPr>
              <a:xfrm>
                <a:off x="5954002" y="2924962"/>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54" name="Oval 53">
                <a:extLst>
                  <a:ext uri="{FF2B5EF4-FFF2-40B4-BE49-F238E27FC236}">
                    <a16:creationId xmlns:a16="http://schemas.microsoft.com/office/drawing/2014/main" id="{19FC1A16-F2E6-40ED-AA6A-EA1B46832CAC}"/>
                  </a:ext>
                </a:extLst>
              </p:cNvPr>
              <p:cNvSpPr/>
              <p:nvPr/>
            </p:nvSpPr>
            <p:spPr>
              <a:xfrm>
                <a:off x="6586458" y="1970922"/>
                <a:ext cx="113050" cy="113050"/>
              </a:xfrm>
              <a:prstGeom prst="ellipse">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35A54"/>
                  </a:solidFill>
                  <a:effectLst/>
                  <a:uLnTx/>
                  <a:uFillTx/>
                  <a:latin typeface="Arial"/>
                  <a:ea typeface="+mn-ea"/>
                  <a:cs typeface="+mn-cs"/>
                </a:endParaRPr>
              </a:p>
            </p:txBody>
          </p:sp>
        </p:grpSp>
      </p:grpSp>
      <p:sp>
        <p:nvSpPr>
          <p:cNvPr id="71" name="TextBox 70">
            <a:extLst>
              <a:ext uri="{FF2B5EF4-FFF2-40B4-BE49-F238E27FC236}">
                <a16:creationId xmlns:a16="http://schemas.microsoft.com/office/drawing/2014/main" id="{CA711988-5367-403E-8DE4-183A20E20251}"/>
              </a:ext>
            </a:extLst>
          </p:cNvPr>
          <p:cNvSpPr txBox="1"/>
          <p:nvPr/>
        </p:nvSpPr>
        <p:spPr>
          <a:xfrm>
            <a:off x="7182589" y="2854696"/>
            <a:ext cx="1509471" cy="338554"/>
          </a:xfrm>
          <a:prstGeom prst="rect">
            <a:avLst/>
          </a:prstGeom>
          <a:noFill/>
        </p:spPr>
        <p:txBody>
          <a:bodyPr wrap="square" rtlCol="0">
            <a:spAutoFit/>
          </a:bodyPr>
          <a:lstStyle/>
          <a:p>
            <a:pPr algn="r" defTabSz="914400" eaLnBrk="1" fontAlgn="auto" hangingPunct="1">
              <a:spcBef>
                <a:spcPts val="0"/>
              </a:spcBef>
              <a:spcAft>
                <a:spcPts val="0"/>
              </a:spcAft>
            </a:pPr>
            <a:r>
              <a:rPr lang="en-GB" sz="1600" dirty="0">
                <a:solidFill>
                  <a:srgbClr val="000000"/>
                </a:solidFill>
                <a:latin typeface="Arial"/>
                <a:ea typeface="+mn-ea"/>
                <a:cs typeface="+mn-cs"/>
              </a:rPr>
              <a:t>Option Price</a:t>
            </a:r>
          </a:p>
        </p:txBody>
      </p:sp>
      <p:cxnSp>
        <p:nvCxnSpPr>
          <p:cNvPr id="72" name="Straight Connector 71">
            <a:extLst>
              <a:ext uri="{FF2B5EF4-FFF2-40B4-BE49-F238E27FC236}">
                <a16:creationId xmlns:a16="http://schemas.microsoft.com/office/drawing/2014/main" id="{D9ECD0B6-C55E-48B0-9FBA-D6030293D357}"/>
              </a:ext>
            </a:extLst>
          </p:cNvPr>
          <p:cNvCxnSpPr>
            <a:cxnSpLocks/>
          </p:cNvCxnSpPr>
          <p:nvPr/>
        </p:nvCxnSpPr>
        <p:spPr>
          <a:xfrm>
            <a:off x="8725561" y="2893318"/>
            <a:ext cx="0" cy="338692"/>
          </a:xfrm>
          <a:prstGeom prst="line">
            <a:avLst/>
          </a:prstGeom>
          <a:noFill/>
          <a:ln w="15875" cap="flat" cmpd="sng" algn="ctr">
            <a:solidFill>
              <a:srgbClr val="0078A2"/>
            </a:solidFill>
            <a:prstDash val="sysDot"/>
          </a:ln>
          <a:effectLst/>
        </p:spPr>
      </p:cxnSp>
      <p:sp>
        <p:nvSpPr>
          <p:cNvPr id="73" name="TextBox 72">
            <a:extLst>
              <a:ext uri="{FF2B5EF4-FFF2-40B4-BE49-F238E27FC236}">
                <a16:creationId xmlns:a16="http://schemas.microsoft.com/office/drawing/2014/main" id="{19F73480-F8D0-4C9A-8C29-5BBD92782D8C}"/>
              </a:ext>
            </a:extLst>
          </p:cNvPr>
          <p:cNvSpPr txBox="1"/>
          <p:nvPr/>
        </p:nvSpPr>
        <p:spPr>
          <a:xfrm>
            <a:off x="2413961" y="2807282"/>
            <a:ext cx="1509471" cy="276999"/>
          </a:xfrm>
          <a:prstGeom prst="rect">
            <a:avLst/>
          </a:prstGeom>
          <a:noFill/>
        </p:spPr>
        <p:txBody>
          <a:bodyPr wrap="square" rtlCol="0">
            <a:spAutoFit/>
          </a:bodyPr>
          <a:lstStyle/>
          <a:p>
            <a:pPr defTabSz="914400" eaLnBrk="1" fontAlgn="auto" hangingPunct="1">
              <a:spcBef>
                <a:spcPts val="0"/>
              </a:spcBef>
              <a:spcAft>
                <a:spcPts val="0"/>
              </a:spcAft>
            </a:pPr>
            <a:r>
              <a:rPr lang="en-GB" sz="1200" dirty="0">
                <a:solidFill>
                  <a:srgbClr val="000000"/>
                </a:solidFill>
                <a:latin typeface="Arial"/>
                <a:ea typeface="+mn-ea"/>
                <a:cs typeface="+mn-cs"/>
              </a:rPr>
              <a:t>20% Discount</a:t>
            </a:r>
          </a:p>
        </p:txBody>
      </p:sp>
      <p:cxnSp>
        <p:nvCxnSpPr>
          <p:cNvPr id="74" name="Straight Connector 73">
            <a:extLst>
              <a:ext uri="{FF2B5EF4-FFF2-40B4-BE49-F238E27FC236}">
                <a16:creationId xmlns:a16="http://schemas.microsoft.com/office/drawing/2014/main" id="{71485D75-6985-4751-95AA-B0E09DAF2D10}"/>
              </a:ext>
            </a:extLst>
          </p:cNvPr>
          <p:cNvCxnSpPr>
            <a:cxnSpLocks/>
          </p:cNvCxnSpPr>
          <p:nvPr/>
        </p:nvCxnSpPr>
        <p:spPr>
          <a:xfrm>
            <a:off x="2109063" y="3918855"/>
            <a:ext cx="4323037" cy="0"/>
          </a:xfrm>
          <a:prstGeom prst="line">
            <a:avLst/>
          </a:prstGeom>
          <a:noFill/>
          <a:ln w="25400" cap="flat" cmpd="sng" algn="ctr">
            <a:solidFill>
              <a:srgbClr val="FFFFFF"/>
            </a:solidFill>
            <a:prstDash val="solid"/>
          </a:ln>
          <a:effectLst/>
        </p:spPr>
      </p:cxnSp>
      <p:cxnSp>
        <p:nvCxnSpPr>
          <p:cNvPr id="75" name="Straight Connector 74">
            <a:extLst>
              <a:ext uri="{FF2B5EF4-FFF2-40B4-BE49-F238E27FC236}">
                <a16:creationId xmlns:a16="http://schemas.microsoft.com/office/drawing/2014/main" id="{EECD8F29-F72E-4427-A5F3-4ED4822A4B92}"/>
              </a:ext>
            </a:extLst>
          </p:cNvPr>
          <p:cNvCxnSpPr>
            <a:cxnSpLocks/>
          </p:cNvCxnSpPr>
          <p:nvPr/>
        </p:nvCxnSpPr>
        <p:spPr>
          <a:xfrm>
            <a:off x="2111220" y="1766205"/>
            <a:ext cx="0" cy="2159000"/>
          </a:xfrm>
          <a:prstGeom prst="line">
            <a:avLst/>
          </a:prstGeom>
          <a:noFill/>
          <a:ln w="25400" cap="flat" cmpd="sng" algn="ctr">
            <a:solidFill>
              <a:srgbClr val="FFFFFF"/>
            </a:solidFill>
            <a:prstDash val="solid"/>
          </a:ln>
          <a:effectLst/>
        </p:spPr>
      </p:cxnSp>
      <p:cxnSp>
        <p:nvCxnSpPr>
          <p:cNvPr id="76" name="Straight Connector 75">
            <a:extLst>
              <a:ext uri="{FF2B5EF4-FFF2-40B4-BE49-F238E27FC236}">
                <a16:creationId xmlns:a16="http://schemas.microsoft.com/office/drawing/2014/main" id="{B9D21C77-CE69-4924-89BA-0ED7DBEA89F4}"/>
              </a:ext>
            </a:extLst>
          </p:cNvPr>
          <p:cNvCxnSpPr>
            <a:cxnSpLocks/>
          </p:cNvCxnSpPr>
          <p:nvPr/>
        </p:nvCxnSpPr>
        <p:spPr>
          <a:xfrm flipH="1">
            <a:off x="2111220" y="3791855"/>
            <a:ext cx="112505" cy="0"/>
          </a:xfrm>
          <a:prstGeom prst="line">
            <a:avLst/>
          </a:prstGeom>
          <a:noFill/>
          <a:ln w="3175" cap="flat" cmpd="sng" algn="ctr">
            <a:solidFill>
              <a:srgbClr val="FFFFFF"/>
            </a:solidFill>
            <a:prstDash val="solid"/>
          </a:ln>
          <a:effectLst/>
        </p:spPr>
      </p:cxnSp>
      <p:cxnSp>
        <p:nvCxnSpPr>
          <p:cNvPr id="77" name="Straight Connector 76">
            <a:extLst>
              <a:ext uri="{FF2B5EF4-FFF2-40B4-BE49-F238E27FC236}">
                <a16:creationId xmlns:a16="http://schemas.microsoft.com/office/drawing/2014/main" id="{248221E3-A9CC-4371-9DBC-C12A5D33F41A}"/>
              </a:ext>
            </a:extLst>
          </p:cNvPr>
          <p:cNvCxnSpPr>
            <a:cxnSpLocks/>
          </p:cNvCxnSpPr>
          <p:nvPr/>
        </p:nvCxnSpPr>
        <p:spPr>
          <a:xfrm flipH="1">
            <a:off x="2111220" y="3651364"/>
            <a:ext cx="112505" cy="0"/>
          </a:xfrm>
          <a:prstGeom prst="line">
            <a:avLst/>
          </a:prstGeom>
          <a:noFill/>
          <a:ln w="3175" cap="flat" cmpd="sng" algn="ctr">
            <a:solidFill>
              <a:srgbClr val="FFFFFF"/>
            </a:solidFill>
            <a:prstDash val="solid"/>
          </a:ln>
          <a:effectLst/>
        </p:spPr>
      </p:cxnSp>
      <p:cxnSp>
        <p:nvCxnSpPr>
          <p:cNvPr id="78" name="Straight Connector 77">
            <a:extLst>
              <a:ext uri="{FF2B5EF4-FFF2-40B4-BE49-F238E27FC236}">
                <a16:creationId xmlns:a16="http://schemas.microsoft.com/office/drawing/2014/main" id="{6D7931A2-A77C-4EEA-A7CF-451E39C61433}"/>
              </a:ext>
            </a:extLst>
          </p:cNvPr>
          <p:cNvCxnSpPr>
            <a:cxnSpLocks/>
          </p:cNvCxnSpPr>
          <p:nvPr/>
        </p:nvCxnSpPr>
        <p:spPr>
          <a:xfrm flipH="1">
            <a:off x="2111220" y="3510870"/>
            <a:ext cx="112505" cy="0"/>
          </a:xfrm>
          <a:prstGeom prst="line">
            <a:avLst/>
          </a:prstGeom>
          <a:noFill/>
          <a:ln w="3175" cap="flat" cmpd="sng" algn="ctr">
            <a:solidFill>
              <a:srgbClr val="FFFFFF"/>
            </a:solidFill>
            <a:prstDash val="solid"/>
          </a:ln>
          <a:effectLst/>
        </p:spPr>
      </p:cxnSp>
      <p:cxnSp>
        <p:nvCxnSpPr>
          <p:cNvPr id="79" name="Straight Connector 78">
            <a:extLst>
              <a:ext uri="{FF2B5EF4-FFF2-40B4-BE49-F238E27FC236}">
                <a16:creationId xmlns:a16="http://schemas.microsoft.com/office/drawing/2014/main" id="{0CDBA2BD-2881-4686-ADD1-92CB54D78925}"/>
              </a:ext>
            </a:extLst>
          </p:cNvPr>
          <p:cNvCxnSpPr>
            <a:cxnSpLocks/>
          </p:cNvCxnSpPr>
          <p:nvPr/>
        </p:nvCxnSpPr>
        <p:spPr>
          <a:xfrm flipH="1">
            <a:off x="2111220" y="3370376"/>
            <a:ext cx="112505" cy="0"/>
          </a:xfrm>
          <a:prstGeom prst="line">
            <a:avLst/>
          </a:prstGeom>
          <a:noFill/>
          <a:ln w="3175" cap="flat" cmpd="sng" algn="ctr">
            <a:solidFill>
              <a:srgbClr val="FFFFFF"/>
            </a:solidFill>
            <a:prstDash val="solid"/>
          </a:ln>
          <a:effectLst/>
        </p:spPr>
      </p:cxnSp>
      <p:cxnSp>
        <p:nvCxnSpPr>
          <p:cNvPr id="80" name="Straight Connector 79">
            <a:extLst>
              <a:ext uri="{FF2B5EF4-FFF2-40B4-BE49-F238E27FC236}">
                <a16:creationId xmlns:a16="http://schemas.microsoft.com/office/drawing/2014/main" id="{E90D4AAF-1CEB-45BB-AD25-AA52130A53CC}"/>
              </a:ext>
            </a:extLst>
          </p:cNvPr>
          <p:cNvCxnSpPr>
            <a:cxnSpLocks/>
          </p:cNvCxnSpPr>
          <p:nvPr/>
        </p:nvCxnSpPr>
        <p:spPr>
          <a:xfrm flipH="1">
            <a:off x="2111220" y="3229882"/>
            <a:ext cx="112505" cy="0"/>
          </a:xfrm>
          <a:prstGeom prst="line">
            <a:avLst/>
          </a:prstGeom>
          <a:noFill/>
          <a:ln w="3175" cap="flat" cmpd="sng" algn="ctr">
            <a:solidFill>
              <a:srgbClr val="FFFFFF"/>
            </a:solidFill>
            <a:prstDash val="solid"/>
          </a:ln>
          <a:effectLst/>
        </p:spPr>
      </p:cxnSp>
      <p:cxnSp>
        <p:nvCxnSpPr>
          <p:cNvPr id="81" name="Straight Connector 80">
            <a:extLst>
              <a:ext uri="{FF2B5EF4-FFF2-40B4-BE49-F238E27FC236}">
                <a16:creationId xmlns:a16="http://schemas.microsoft.com/office/drawing/2014/main" id="{A71D55C8-7422-4A24-A523-C5CED5596A20}"/>
              </a:ext>
            </a:extLst>
          </p:cNvPr>
          <p:cNvCxnSpPr>
            <a:cxnSpLocks/>
          </p:cNvCxnSpPr>
          <p:nvPr/>
        </p:nvCxnSpPr>
        <p:spPr>
          <a:xfrm flipH="1">
            <a:off x="2111220" y="3089388"/>
            <a:ext cx="112505" cy="0"/>
          </a:xfrm>
          <a:prstGeom prst="line">
            <a:avLst/>
          </a:prstGeom>
          <a:noFill/>
          <a:ln w="3175" cap="flat" cmpd="sng" algn="ctr">
            <a:solidFill>
              <a:srgbClr val="FFFFFF"/>
            </a:solidFill>
            <a:prstDash val="solid"/>
          </a:ln>
          <a:effectLst/>
        </p:spPr>
      </p:cxnSp>
      <p:cxnSp>
        <p:nvCxnSpPr>
          <p:cNvPr id="82" name="Straight Connector 81">
            <a:extLst>
              <a:ext uri="{FF2B5EF4-FFF2-40B4-BE49-F238E27FC236}">
                <a16:creationId xmlns:a16="http://schemas.microsoft.com/office/drawing/2014/main" id="{CCCAD43A-9AF1-4E84-ABDA-9C636D6227F2}"/>
              </a:ext>
            </a:extLst>
          </p:cNvPr>
          <p:cNvCxnSpPr>
            <a:cxnSpLocks/>
          </p:cNvCxnSpPr>
          <p:nvPr/>
        </p:nvCxnSpPr>
        <p:spPr>
          <a:xfrm flipH="1">
            <a:off x="2111220" y="2948894"/>
            <a:ext cx="112505" cy="0"/>
          </a:xfrm>
          <a:prstGeom prst="line">
            <a:avLst/>
          </a:prstGeom>
          <a:noFill/>
          <a:ln w="3175" cap="flat" cmpd="sng" algn="ctr">
            <a:solidFill>
              <a:srgbClr val="FFFFFF"/>
            </a:solidFill>
            <a:prstDash val="solid"/>
          </a:ln>
          <a:effectLst/>
        </p:spPr>
      </p:cxnSp>
      <p:cxnSp>
        <p:nvCxnSpPr>
          <p:cNvPr id="83" name="Straight Connector 82">
            <a:extLst>
              <a:ext uri="{FF2B5EF4-FFF2-40B4-BE49-F238E27FC236}">
                <a16:creationId xmlns:a16="http://schemas.microsoft.com/office/drawing/2014/main" id="{F16470ED-AB55-4920-B1BD-DD081FE13C10}"/>
              </a:ext>
            </a:extLst>
          </p:cNvPr>
          <p:cNvCxnSpPr>
            <a:cxnSpLocks/>
          </p:cNvCxnSpPr>
          <p:nvPr/>
        </p:nvCxnSpPr>
        <p:spPr>
          <a:xfrm flipH="1">
            <a:off x="2111220" y="2808400"/>
            <a:ext cx="112505" cy="0"/>
          </a:xfrm>
          <a:prstGeom prst="line">
            <a:avLst/>
          </a:prstGeom>
          <a:noFill/>
          <a:ln w="3175" cap="flat" cmpd="sng" algn="ctr">
            <a:solidFill>
              <a:srgbClr val="FFFFFF"/>
            </a:solidFill>
            <a:prstDash val="solid"/>
          </a:ln>
          <a:effectLst/>
        </p:spPr>
      </p:cxnSp>
      <p:cxnSp>
        <p:nvCxnSpPr>
          <p:cNvPr id="84" name="Straight Connector 83">
            <a:extLst>
              <a:ext uri="{FF2B5EF4-FFF2-40B4-BE49-F238E27FC236}">
                <a16:creationId xmlns:a16="http://schemas.microsoft.com/office/drawing/2014/main" id="{8075217D-ECFD-4C04-88BF-A988423A062F}"/>
              </a:ext>
            </a:extLst>
          </p:cNvPr>
          <p:cNvCxnSpPr>
            <a:cxnSpLocks/>
          </p:cNvCxnSpPr>
          <p:nvPr/>
        </p:nvCxnSpPr>
        <p:spPr>
          <a:xfrm flipH="1">
            <a:off x="2111220" y="2667906"/>
            <a:ext cx="112505" cy="0"/>
          </a:xfrm>
          <a:prstGeom prst="line">
            <a:avLst/>
          </a:prstGeom>
          <a:noFill/>
          <a:ln w="3175" cap="flat" cmpd="sng" algn="ctr">
            <a:solidFill>
              <a:srgbClr val="FFFFFF"/>
            </a:solidFill>
            <a:prstDash val="solid"/>
          </a:ln>
          <a:effectLst/>
        </p:spPr>
      </p:cxnSp>
      <p:cxnSp>
        <p:nvCxnSpPr>
          <p:cNvPr id="85" name="Straight Connector 84">
            <a:extLst>
              <a:ext uri="{FF2B5EF4-FFF2-40B4-BE49-F238E27FC236}">
                <a16:creationId xmlns:a16="http://schemas.microsoft.com/office/drawing/2014/main" id="{0D2D3D41-B925-428F-8693-7E9E7D4FA7F9}"/>
              </a:ext>
            </a:extLst>
          </p:cNvPr>
          <p:cNvCxnSpPr>
            <a:cxnSpLocks/>
          </p:cNvCxnSpPr>
          <p:nvPr/>
        </p:nvCxnSpPr>
        <p:spPr>
          <a:xfrm flipH="1">
            <a:off x="2111220" y="2527412"/>
            <a:ext cx="112505" cy="0"/>
          </a:xfrm>
          <a:prstGeom prst="line">
            <a:avLst/>
          </a:prstGeom>
          <a:noFill/>
          <a:ln w="3175" cap="flat" cmpd="sng" algn="ctr">
            <a:solidFill>
              <a:srgbClr val="FFFFFF"/>
            </a:solidFill>
            <a:prstDash val="solid"/>
          </a:ln>
          <a:effectLst/>
        </p:spPr>
      </p:cxnSp>
      <p:cxnSp>
        <p:nvCxnSpPr>
          <p:cNvPr id="86" name="Straight Connector 85">
            <a:extLst>
              <a:ext uri="{FF2B5EF4-FFF2-40B4-BE49-F238E27FC236}">
                <a16:creationId xmlns:a16="http://schemas.microsoft.com/office/drawing/2014/main" id="{29D82DFD-DB3B-4307-BCF8-3779951ABE4F}"/>
              </a:ext>
            </a:extLst>
          </p:cNvPr>
          <p:cNvCxnSpPr>
            <a:cxnSpLocks/>
          </p:cNvCxnSpPr>
          <p:nvPr/>
        </p:nvCxnSpPr>
        <p:spPr>
          <a:xfrm flipH="1">
            <a:off x="2111220" y="2386918"/>
            <a:ext cx="112505" cy="0"/>
          </a:xfrm>
          <a:prstGeom prst="line">
            <a:avLst/>
          </a:prstGeom>
          <a:noFill/>
          <a:ln w="3175" cap="flat" cmpd="sng" algn="ctr">
            <a:solidFill>
              <a:srgbClr val="FFFFFF"/>
            </a:solidFill>
            <a:prstDash val="solid"/>
          </a:ln>
          <a:effectLst/>
        </p:spPr>
      </p:cxnSp>
      <p:cxnSp>
        <p:nvCxnSpPr>
          <p:cNvPr id="87" name="Straight Connector 86">
            <a:extLst>
              <a:ext uri="{FF2B5EF4-FFF2-40B4-BE49-F238E27FC236}">
                <a16:creationId xmlns:a16="http://schemas.microsoft.com/office/drawing/2014/main" id="{5C0CD508-0364-4168-AD3D-AD47EA33740D}"/>
              </a:ext>
            </a:extLst>
          </p:cNvPr>
          <p:cNvCxnSpPr>
            <a:cxnSpLocks/>
          </p:cNvCxnSpPr>
          <p:nvPr/>
        </p:nvCxnSpPr>
        <p:spPr>
          <a:xfrm flipH="1">
            <a:off x="2111220" y="2246424"/>
            <a:ext cx="112505" cy="0"/>
          </a:xfrm>
          <a:prstGeom prst="line">
            <a:avLst/>
          </a:prstGeom>
          <a:noFill/>
          <a:ln w="3175" cap="flat" cmpd="sng" algn="ctr">
            <a:solidFill>
              <a:srgbClr val="FFFFFF"/>
            </a:solidFill>
            <a:prstDash val="solid"/>
          </a:ln>
          <a:effectLst/>
        </p:spPr>
      </p:cxnSp>
      <p:cxnSp>
        <p:nvCxnSpPr>
          <p:cNvPr id="88" name="Straight Connector 87">
            <a:extLst>
              <a:ext uri="{FF2B5EF4-FFF2-40B4-BE49-F238E27FC236}">
                <a16:creationId xmlns:a16="http://schemas.microsoft.com/office/drawing/2014/main" id="{3F8C59A0-AC90-4D29-BD97-6A15524980DE}"/>
              </a:ext>
            </a:extLst>
          </p:cNvPr>
          <p:cNvCxnSpPr>
            <a:cxnSpLocks/>
          </p:cNvCxnSpPr>
          <p:nvPr/>
        </p:nvCxnSpPr>
        <p:spPr>
          <a:xfrm flipH="1">
            <a:off x="2111220" y="2105930"/>
            <a:ext cx="112505" cy="0"/>
          </a:xfrm>
          <a:prstGeom prst="line">
            <a:avLst/>
          </a:prstGeom>
          <a:noFill/>
          <a:ln w="3175" cap="flat" cmpd="sng" algn="ctr">
            <a:solidFill>
              <a:srgbClr val="FFFFFF"/>
            </a:solidFill>
            <a:prstDash val="solid"/>
          </a:ln>
          <a:effectLst/>
        </p:spPr>
      </p:cxnSp>
      <p:cxnSp>
        <p:nvCxnSpPr>
          <p:cNvPr id="89" name="Straight Connector 88">
            <a:extLst>
              <a:ext uri="{FF2B5EF4-FFF2-40B4-BE49-F238E27FC236}">
                <a16:creationId xmlns:a16="http://schemas.microsoft.com/office/drawing/2014/main" id="{F82651C3-A1D3-4437-B9F9-33AA219D4C0C}"/>
              </a:ext>
            </a:extLst>
          </p:cNvPr>
          <p:cNvCxnSpPr>
            <a:cxnSpLocks/>
          </p:cNvCxnSpPr>
          <p:nvPr/>
        </p:nvCxnSpPr>
        <p:spPr>
          <a:xfrm flipH="1">
            <a:off x="2111220" y="1965436"/>
            <a:ext cx="112505" cy="0"/>
          </a:xfrm>
          <a:prstGeom prst="line">
            <a:avLst/>
          </a:prstGeom>
          <a:noFill/>
          <a:ln w="3175" cap="flat" cmpd="sng" algn="ctr">
            <a:solidFill>
              <a:srgbClr val="FFFFFF"/>
            </a:solidFill>
            <a:prstDash val="solid"/>
          </a:ln>
          <a:effectLst/>
        </p:spPr>
      </p:cxnSp>
      <p:cxnSp>
        <p:nvCxnSpPr>
          <p:cNvPr id="90" name="Straight Connector 89">
            <a:extLst>
              <a:ext uri="{FF2B5EF4-FFF2-40B4-BE49-F238E27FC236}">
                <a16:creationId xmlns:a16="http://schemas.microsoft.com/office/drawing/2014/main" id="{EE28F8B2-E627-4CCA-B47E-F05FCB291201}"/>
              </a:ext>
            </a:extLst>
          </p:cNvPr>
          <p:cNvCxnSpPr>
            <a:cxnSpLocks/>
          </p:cNvCxnSpPr>
          <p:nvPr/>
        </p:nvCxnSpPr>
        <p:spPr>
          <a:xfrm flipH="1">
            <a:off x="2111220" y="1824942"/>
            <a:ext cx="112505" cy="0"/>
          </a:xfrm>
          <a:prstGeom prst="line">
            <a:avLst/>
          </a:prstGeom>
          <a:noFill/>
          <a:ln w="3175" cap="flat" cmpd="sng" algn="ctr">
            <a:solidFill>
              <a:srgbClr val="FFFFFF"/>
            </a:solidFill>
            <a:prstDash val="solid"/>
          </a:ln>
          <a:effectLst/>
        </p:spPr>
      </p:cxnSp>
      <p:sp>
        <p:nvSpPr>
          <p:cNvPr id="91" name="Arrow: Down 90">
            <a:extLst>
              <a:ext uri="{FF2B5EF4-FFF2-40B4-BE49-F238E27FC236}">
                <a16:creationId xmlns:a16="http://schemas.microsoft.com/office/drawing/2014/main" id="{EC79754C-6C0E-428F-870A-B3451DC60F5C}"/>
              </a:ext>
            </a:extLst>
          </p:cNvPr>
          <p:cNvSpPr/>
          <p:nvPr/>
        </p:nvSpPr>
        <p:spPr>
          <a:xfrm>
            <a:off x="2263041" y="2774386"/>
            <a:ext cx="201266" cy="325402"/>
          </a:xfrm>
          <a:prstGeom prst="downArrow">
            <a:avLst/>
          </a:prstGeom>
          <a:solidFill>
            <a:srgbClr val="0078A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92" name="TextBox 91">
            <a:extLst>
              <a:ext uri="{FF2B5EF4-FFF2-40B4-BE49-F238E27FC236}">
                <a16:creationId xmlns:a16="http://schemas.microsoft.com/office/drawing/2014/main" id="{E184AF18-CF97-419C-A272-856B419A8816}"/>
              </a:ext>
            </a:extLst>
          </p:cNvPr>
          <p:cNvSpPr txBox="1"/>
          <p:nvPr/>
        </p:nvSpPr>
        <p:spPr>
          <a:xfrm>
            <a:off x="7216090" y="1510864"/>
            <a:ext cx="1509471" cy="338554"/>
          </a:xfrm>
          <a:prstGeom prst="rect">
            <a:avLst/>
          </a:prstGeom>
          <a:noFill/>
        </p:spPr>
        <p:txBody>
          <a:bodyPr wrap="square" rtlCol="0">
            <a:spAutoFit/>
          </a:bodyPr>
          <a:lstStyle/>
          <a:p>
            <a:pPr algn="r" defTabSz="914400" eaLnBrk="1" fontAlgn="auto" hangingPunct="1">
              <a:spcBef>
                <a:spcPts val="0"/>
              </a:spcBef>
              <a:spcAft>
                <a:spcPts val="0"/>
              </a:spcAft>
            </a:pPr>
            <a:r>
              <a:rPr lang="en-GB" sz="1600" dirty="0">
                <a:solidFill>
                  <a:srgbClr val="000000"/>
                </a:solidFill>
                <a:latin typeface="Arial"/>
                <a:ea typeface="+mn-ea"/>
                <a:cs typeface="+mn-cs"/>
              </a:rPr>
              <a:t>Maturing Price</a:t>
            </a:r>
          </a:p>
        </p:txBody>
      </p:sp>
      <p:cxnSp>
        <p:nvCxnSpPr>
          <p:cNvPr id="93" name="Straight Connector 92">
            <a:extLst>
              <a:ext uri="{FF2B5EF4-FFF2-40B4-BE49-F238E27FC236}">
                <a16:creationId xmlns:a16="http://schemas.microsoft.com/office/drawing/2014/main" id="{00A320E0-E59F-4216-9B04-415E95D14136}"/>
              </a:ext>
            </a:extLst>
          </p:cNvPr>
          <p:cNvCxnSpPr>
            <a:cxnSpLocks/>
          </p:cNvCxnSpPr>
          <p:nvPr/>
        </p:nvCxnSpPr>
        <p:spPr>
          <a:xfrm>
            <a:off x="8725561" y="1510864"/>
            <a:ext cx="0" cy="338692"/>
          </a:xfrm>
          <a:prstGeom prst="line">
            <a:avLst/>
          </a:prstGeom>
          <a:noFill/>
          <a:ln w="15875" cap="flat" cmpd="sng" algn="ctr">
            <a:solidFill>
              <a:srgbClr val="0078A2"/>
            </a:solidFill>
            <a:prstDash val="sysDot"/>
          </a:ln>
          <a:effectLst/>
        </p:spPr>
      </p:cxnSp>
      <p:grpSp>
        <p:nvGrpSpPr>
          <p:cNvPr id="94" name="Group 93">
            <a:extLst>
              <a:ext uri="{FF2B5EF4-FFF2-40B4-BE49-F238E27FC236}">
                <a16:creationId xmlns:a16="http://schemas.microsoft.com/office/drawing/2014/main" id="{3B44C91D-958D-46D3-BB67-DEB667931C26}"/>
              </a:ext>
            </a:extLst>
          </p:cNvPr>
          <p:cNvGrpSpPr/>
          <p:nvPr/>
        </p:nvGrpSpPr>
        <p:grpSpPr>
          <a:xfrm>
            <a:off x="6906834" y="1787684"/>
            <a:ext cx="1818727" cy="97536"/>
            <a:chOff x="6859420" y="1898771"/>
            <a:chExt cx="1818727" cy="97536"/>
          </a:xfrm>
        </p:grpSpPr>
        <p:cxnSp>
          <p:nvCxnSpPr>
            <p:cNvPr id="95" name="Straight Connector 94">
              <a:extLst>
                <a:ext uri="{FF2B5EF4-FFF2-40B4-BE49-F238E27FC236}">
                  <a16:creationId xmlns:a16="http://schemas.microsoft.com/office/drawing/2014/main" id="{A7A6181D-9BF5-4C57-B5AA-40ED8BBED3F1}"/>
                </a:ext>
              </a:extLst>
            </p:cNvPr>
            <p:cNvCxnSpPr>
              <a:cxnSpLocks/>
            </p:cNvCxnSpPr>
            <p:nvPr/>
          </p:nvCxnSpPr>
          <p:spPr>
            <a:xfrm>
              <a:off x="6898847" y="1953515"/>
              <a:ext cx="1779300" cy="0"/>
            </a:xfrm>
            <a:prstGeom prst="line">
              <a:avLst/>
            </a:prstGeom>
            <a:noFill/>
            <a:ln w="15875" cap="flat" cmpd="sng" algn="ctr">
              <a:solidFill>
                <a:srgbClr val="0078A2"/>
              </a:solidFill>
              <a:prstDash val="sysDot"/>
            </a:ln>
            <a:effectLst/>
          </p:spPr>
        </p:cxnSp>
        <p:sp>
          <p:nvSpPr>
            <p:cNvPr id="96" name="Oval 95">
              <a:extLst>
                <a:ext uri="{FF2B5EF4-FFF2-40B4-BE49-F238E27FC236}">
                  <a16:creationId xmlns:a16="http://schemas.microsoft.com/office/drawing/2014/main" id="{CE1B38EE-FDD1-4E5A-83BD-42DEA4D7017E}"/>
                </a:ext>
              </a:extLst>
            </p:cNvPr>
            <p:cNvSpPr/>
            <p:nvPr/>
          </p:nvSpPr>
          <p:spPr>
            <a:xfrm>
              <a:off x="6859420" y="1898771"/>
              <a:ext cx="97536" cy="97536"/>
            </a:xfrm>
            <a:prstGeom prst="ellipse">
              <a:avLst/>
            </a:prstGeom>
            <a:solidFill>
              <a:srgbClr val="FFFFFF">
                <a:lumMod val="85000"/>
              </a:srgb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grpSp>
      <p:grpSp>
        <p:nvGrpSpPr>
          <p:cNvPr id="97" name="Group 96">
            <a:extLst>
              <a:ext uri="{FF2B5EF4-FFF2-40B4-BE49-F238E27FC236}">
                <a16:creationId xmlns:a16="http://schemas.microsoft.com/office/drawing/2014/main" id="{867F6C66-B1C2-4A5C-BACE-8AA04D7CB36A}"/>
              </a:ext>
            </a:extLst>
          </p:cNvPr>
          <p:cNvGrpSpPr/>
          <p:nvPr/>
        </p:nvGrpSpPr>
        <p:grpSpPr>
          <a:xfrm>
            <a:off x="7014839" y="2001344"/>
            <a:ext cx="210733" cy="1114125"/>
            <a:chOff x="8411608" y="1996307"/>
            <a:chExt cx="308535" cy="1348092"/>
          </a:xfrm>
        </p:grpSpPr>
        <p:sp>
          <p:nvSpPr>
            <p:cNvPr id="98" name="Arrow: Down 97">
              <a:extLst>
                <a:ext uri="{FF2B5EF4-FFF2-40B4-BE49-F238E27FC236}">
                  <a16:creationId xmlns:a16="http://schemas.microsoft.com/office/drawing/2014/main" id="{3892985F-68F7-4705-A2D2-B959614D996A}"/>
                </a:ext>
              </a:extLst>
            </p:cNvPr>
            <p:cNvSpPr/>
            <p:nvPr/>
          </p:nvSpPr>
          <p:spPr>
            <a:xfrm>
              <a:off x="8411608" y="2540890"/>
              <a:ext cx="308535" cy="803509"/>
            </a:xfrm>
            <a:prstGeom prst="downArrow">
              <a:avLst/>
            </a:prstGeom>
            <a:solidFill>
              <a:srgbClr val="81DE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sp>
          <p:nvSpPr>
            <p:cNvPr id="99" name="Arrow: Down 98">
              <a:extLst>
                <a:ext uri="{FF2B5EF4-FFF2-40B4-BE49-F238E27FC236}">
                  <a16:creationId xmlns:a16="http://schemas.microsoft.com/office/drawing/2014/main" id="{5147643E-CDEF-473E-B689-65A571F4F220}"/>
                </a:ext>
              </a:extLst>
            </p:cNvPr>
            <p:cNvSpPr/>
            <p:nvPr/>
          </p:nvSpPr>
          <p:spPr>
            <a:xfrm flipV="1">
              <a:off x="8411608" y="1996307"/>
              <a:ext cx="308535" cy="556040"/>
            </a:xfrm>
            <a:prstGeom prst="downArrow">
              <a:avLst/>
            </a:prstGeom>
            <a:solidFill>
              <a:srgbClr val="AFEA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635A54"/>
                </a:solidFill>
                <a:effectLst/>
                <a:uLnTx/>
                <a:uFillTx/>
                <a:latin typeface="Arial"/>
                <a:ea typeface="+mn-ea"/>
                <a:cs typeface="+mn-cs"/>
              </a:endParaRPr>
            </a:p>
          </p:txBody>
        </p:sp>
      </p:grpSp>
      <p:sp>
        <p:nvSpPr>
          <p:cNvPr id="100" name="TextBox 99">
            <a:extLst>
              <a:ext uri="{FF2B5EF4-FFF2-40B4-BE49-F238E27FC236}">
                <a16:creationId xmlns:a16="http://schemas.microsoft.com/office/drawing/2014/main" id="{D04BD880-2EA1-4B3F-BCD2-8936854F3B42}"/>
              </a:ext>
            </a:extLst>
          </p:cNvPr>
          <p:cNvSpPr txBox="1"/>
          <p:nvPr/>
        </p:nvSpPr>
        <p:spPr>
          <a:xfrm>
            <a:off x="7069898" y="2327548"/>
            <a:ext cx="1509471" cy="338554"/>
          </a:xfrm>
          <a:prstGeom prst="rect">
            <a:avLst/>
          </a:prstGeom>
          <a:noFill/>
        </p:spPr>
        <p:txBody>
          <a:bodyPr wrap="square" rtlCol="0">
            <a:spAutoFit/>
          </a:bodyPr>
          <a:lstStyle/>
          <a:p>
            <a:pPr algn="r" defTabSz="914400" eaLnBrk="1" fontAlgn="auto" hangingPunct="1">
              <a:spcBef>
                <a:spcPts val="0"/>
              </a:spcBef>
              <a:spcAft>
                <a:spcPts val="0"/>
              </a:spcAft>
            </a:pPr>
            <a:r>
              <a:rPr lang="en-GB" sz="1600" b="1" dirty="0">
                <a:solidFill>
                  <a:srgbClr val="000000"/>
                </a:solidFill>
                <a:latin typeface="Arial"/>
                <a:ea typeface="+mn-ea"/>
                <a:cs typeface="+mn-cs"/>
              </a:rPr>
              <a:t>Capital Gain</a:t>
            </a:r>
          </a:p>
        </p:txBody>
      </p:sp>
      <p:sp>
        <p:nvSpPr>
          <p:cNvPr id="101" name="TextBox 100">
            <a:extLst>
              <a:ext uri="{FF2B5EF4-FFF2-40B4-BE49-F238E27FC236}">
                <a16:creationId xmlns:a16="http://schemas.microsoft.com/office/drawing/2014/main" id="{7E7ADBF3-157B-4372-A60E-9AB0C8AD2816}"/>
              </a:ext>
            </a:extLst>
          </p:cNvPr>
          <p:cNvSpPr txBox="1"/>
          <p:nvPr/>
        </p:nvSpPr>
        <p:spPr>
          <a:xfrm>
            <a:off x="3568825" y="3933220"/>
            <a:ext cx="1509471" cy="276999"/>
          </a:xfrm>
          <a:prstGeom prst="rect">
            <a:avLst/>
          </a:prstGeom>
          <a:noFill/>
        </p:spPr>
        <p:txBody>
          <a:bodyPr wrap="square" rtlCol="0">
            <a:spAutoFit/>
          </a:bodyPr>
          <a:lstStyle/>
          <a:p>
            <a:pPr algn="ctr" defTabSz="914400" eaLnBrk="1" fontAlgn="auto" hangingPunct="1">
              <a:spcBef>
                <a:spcPts val="0"/>
              </a:spcBef>
              <a:spcAft>
                <a:spcPts val="0"/>
              </a:spcAft>
            </a:pPr>
            <a:r>
              <a:rPr lang="en-GB" sz="1200" b="1" dirty="0">
                <a:solidFill>
                  <a:srgbClr val="FFFFFF"/>
                </a:solidFill>
                <a:latin typeface="Arial"/>
                <a:ea typeface="+mn-ea"/>
                <a:cs typeface="+mn-cs"/>
              </a:rPr>
              <a:t>3 years</a:t>
            </a:r>
          </a:p>
        </p:txBody>
      </p:sp>
      <p:sp>
        <p:nvSpPr>
          <p:cNvPr id="102" name="TextBox 101">
            <a:extLst>
              <a:ext uri="{FF2B5EF4-FFF2-40B4-BE49-F238E27FC236}">
                <a16:creationId xmlns:a16="http://schemas.microsoft.com/office/drawing/2014/main" id="{534E11E3-D322-4A33-B4C0-40D80C4B1D9C}"/>
              </a:ext>
            </a:extLst>
          </p:cNvPr>
          <p:cNvSpPr txBox="1"/>
          <p:nvPr/>
        </p:nvSpPr>
        <p:spPr>
          <a:xfrm>
            <a:off x="320640" y="5957737"/>
            <a:ext cx="1903085" cy="253916"/>
          </a:xfrm>
          <a:prstGeom prst="rect">
            <a:avLst/>
          </a:prstGeom>
          <a:noFill/>
        </p:spPr>
        <p:txBody>
          <a:bodyPr wrap="none" rtlCol="0">
            <a:spAutoFit/>
          </a:bodyPr>
          <a:lstStyle/>
          <a:p>
            <a:pPr defTabSz="914400" eaLnBrk="1" fontAlgn="auto" hangingPunct="1">
              <a:spcBef>
                <a:spcPts val="0"/>
              </a:spcBef>
              <a:spcAft>
                <a:spcPts val="0"/>
              </a:spcAft>
            </a:pPr>
            <a:r>
              <a:rPr lang="en-GB" sz="1050" dirty="0">
                <a:solidFill>
                  <a:srgbClr val="000000"/>
                </a:solidFill>
                <a:latin typeface="Arial"/>
                <a:ea typeface="+mn-ea"/>
                <a:cs typeface="+mn-cs"/>
              </a:rPr>
              <a:t>For illustrative purposes only</a:t>
            </a:r>
          </a:p>
        </p:txBody>
      </p:sp>
    </p:spTree>
    <p:custDataLst>
      <p:tags r:id="rId1"/>
    </p:custDataLst>
    <p:extLst>
      <p:ext uri="{BB962C8B-B14F-4D97-AF65-F5344CB8AC3E}">
        <p14:creationId xmlns:p14="http://schemas.microsoft.com/office/powerpoint/2010/main" val="392627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up)">
                                      <p:cBhvr>
                                        <p:cTn id="24" dur="500"/>
                                        <p:tgtEl>
                                          <p:spTgt spid="9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500"/>
                                        <p:tgtEl>
                                          <p:spTgt spid="43"/>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wipe(left)">
                                      <p:cBhvr>
                                        <p:cTn id="49" dur="500"/>
                                        <p:tgtEl>
                                          <p:spTgt spid="94"/>
                                        </p:tgtEl>
                                      </p:cBhvr>
                                    </p:animEffec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wipe(down)">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500"/>
                                        <p:tgtEl>
                                          <p:spTgt spid="100"/>
                                        </p:tgtEl>
                                      </p:cBhvr>
                                    </p:animEffect>
                                  </p:childTnLst>
                                </p:cTn>
                              </p:par>
                              <p:par>
                                <p:cTn id="61" presetID="22" presetClass="entr" presetSubtype="4" fill="hold" nodeType="with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wipe(down)">
                                      <p:cBhvr>
                                        <p:cTn id="6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animBg="1"/>
      <p:bldP spid="71" grpId="0"/>
      <p:bldP spid="73" grpId="0"/>
      <p:bldP spid="91" grpId="0" animBg="1"/>
      <p:bldP spid="9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550" y="292100"/>
            <a:ext cx="8509000" cy="762000"/>
          </a:xfrm>
          <a:prstGeom prst="rect">
            <a:avLst/>
          </a:prstGeom>
        </p:spPr>
        <p:txBody>
          <a:bodyPr anchor="ctr">
            <a:noAutofit/>
          </a:bodyPr>
          <a:lst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a:lstStyle>
          <a:p>
            <a:pPr fontAlgn="auto">
              <a:spcAft>
                <a:spcPts val="0"/>
              </a:spcAft>
            </a:pPr>
            <a:r>
              <a:rPr lang="en-GB" sz="4400" b="0" dirty="0">
                <a:solidFill>
                  <a:srgbClr val="003A70"/>
                </a:solidFill>
              </a:rPr>
              <a:t>2024 share save invitation.</a:t>
            </a:r>
          </a:p>
        </p:txBody>
      </p:sp>
      <p:pic>
        <p:nvPicPr>
          <p:cNvPr id="4" name="Picture 3" descr="C:\Users\JohnsonR\Desktop\capital gains t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13" y="1700808"/>
            <a:ext cx="3700487" cy="37004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45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AME21" val="347847943"/>
</p:tagLst>
</file>

<file path=ppt/tags/tag10.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1.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2.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3.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4.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5.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6.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7.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8.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19.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0.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1.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2.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3.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24.xml><?xml version="1.0" encoding="utf-8"?>
<p:tagLst xmlns:a="http://schemas.openxmlformats.org/drawingml/2006/main" xmlns:r="http://schemas.openxmlformats.org/officeDocument/2006/relationships" xmlns:p="http://schemas.openxmlformats.org/presentationml/2006/main">
  <p:tag name="NAME21" val="911901396"/>
  <p:tag name="COMPSIGNOFFDATE" val="03-20-2024"/>
  <p:tag name="COMPSIGNEDOFFBY" val="W-MEECHAM"/>
  <p:tag name="LEGALSIGNOFFDATE" val="03-20-2024"/>
  <p:tag name="LEGALSIGNEDOFFBY" val="K-ATHERTON"/>
  <p:tag name="FILENAME" val="Stock slides 2024-25 v1.1.pptx"/>
</p:tagLst>
</file>

<file path=ppt/tags/tag25.xml><?xml version="1.0" encoding="utf-8"?>
<p:tagLst xmlns:a="http://schemas.openxmlformats.org/drawingml/2006/main" xmlns:r="http://schemas.openxmlformats.org/officeDocument/2006/relationships" xmlns:p="http://schemas.openxmlformats.org/presentationml/2006/main">
  <p:tag name="NAME21" val="128804912"/>
  <p:tag name="LEGALSIGNOFFDATE" val="03-01-2024"/>
  <p:tag name="LEGALSIGNEDOFFBY" val="K-ATHERTON"/>
  <p:tag name="COMPSIGNOFFDATE" val="03-01-2024"/>
  <p:tag name="COMPSIGNEDOFFBY" val="M-GILL"/>
  <p:tag name="FILENAME" val="Stock slides 2024-25 v1.1.pptx"/>
</p:tagLst>
</file>

<file path=ppt/tags/tag26.xml><?xml version="1.0" encoding="utf-8"?>
<p:tagLst xmlns:a="http://schemas.openxmlformats.org/drawingml/2006/main" xmlns:r="http://schemas.openxmlformats.org/officeDocument/2006/relationships" xmlns:p="http://schemas.openxmlformats.org/presentationml/2006/main">
  <p:tag name="NAME21" val="866400430"/>
  <p:tag name="LEGALSIGNOFFDATE" val="03-01-2024"/>
  <p:tag name="LEGALSIGNEDOFFBY" val="K-ATHERTON"/>
  <p:tag name="COMPSIGNOFFDATE" val="03-01-2024"/>
  <p:tag name="COMPSIGNEDOFFBY" val="M-GILL"/>
  <p:tag name="FILENAME" val="Stock slides 2024-25 v1.1.pptx"/>
</p:tagLst>
</file>

<file path=ppt/tags/tag27.xml><?xml version="1.0" encoding="utf-8"?>
<p:tagLst xmlns:a="http://schemas.openxmlformats.org/drawingml/2006/main" xmlns:r="http://schemas.openxmlformats.org/officeDocument/2006/relationships" xmlns:p="http://schemas.openxmlformats.org/presentationml/2006/main">
  <p:tag name="NAME21" val="906134340"/>
  <p:tag name="LEGALSIGNOFFDATE" val="03-01-2024"/>
  <p:tag name="LEGALSIGNEDOFFBY" val="K-ATHERTON"/>
  <p:tag name="COMPSIGNOFFDATE" val="03-01-2024"/>
  <p:tag name="COMPSIGNEDOFFBY" val="M-GILL"/>
  <p:tag name="FILENAME" val="Stock slides 2024-25 v1.1.pptx"/>
</p:tagLst>
</file>

<file path=ppt/tags/tag28.xml><?xml version="1.0" encoding="utf-8"?>
<p:tagLst xmlns:a="http://schemas.openxmlformats.org/drawingml/2006/main" xmlns:r="http://schemas.openxmlformats.org/officeDocument/2006/relationships" xmlns:p="http://schemas.openxmlformats.org/presentationml/2006/main">
  <p:tag name="NAME21" val="1535413"/>
  <p:tag name="COMPSIGNOFFDATE" val="03-21-2024"/>
  <p:tag name="COMPSIGNEDOFFBY" val="W-MEECHAM"/>
  <p:tag name="LEGALSIGNOFFDATE" val="03-21-2024"/>
  <p:tag name="LEGALSIGNEDOFFBY" val="K-ATHERTON"/>
  <p:tag name="FILENAME" val="Stock slides 2024-25 v1.1.pptx"/>
</p:tagLst>
</file>

<file path=ppt/tags/tag29.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 name="LEGALSIGNOFFDATE" val="03-01-2024"/>
  <p:tag name="LEGALSIGNEDOFFBY" val="K-ATHERTON"/>
  <p:tag name="COMPSIGNOFFDATE" val="03-01-2024"/>
  <p:tag name="COMPSIGNEDOFFBY" val="M-GILL"/>
  <p:tag name="FILENAME" val="Stock slides 2024-25 v1.1.pptx"/>
</p:tagLst>
</file>

<file path=ppt/tags/tag30.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1.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2.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3.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4.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35.xml><?xml version="1.0" encoding="utf-8"?>
<p:tagLst xmlns:a="http://schemas.openxmlformats.org/drawingml/2006/main" xmlns:r="http://schemas.openxmlformats.org/officeDocument/2006/relationships" xmlns:p="http://schemas.openxmlformats.org/presentationml/2006/main">
  <p:tag name="COMPSIGNOFFDATE" val="02-23-2024"/>
  <p:tag name="COMPSIGNEDOFFBY" val="R-ASTLES"/>
  <p:tag name="LEGALSIGNOFFDATE" val="02-23-2024"/>
  <p:tag name="LEGALSIGNEDOFFBY" val="O-BLUNDELL"/>
</p:tagLst>
</file>

<file path=ppt/tags/tag36.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Lst>
</file>

<file path=ppt/tags/tag4.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5.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6.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7.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8.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ags/tag9.xml><?xml version="1.0" encoding="utf-8"?>
<p:tagLst xmlns:a="http://schemas.openxmlformats.org/drawingml/2006/main" xmlns:r="http://schemas.openxmlformats.org/officeDocument/2006/relationships" xmlns:p="http://schemas.openxmlformats.org/presentationml/2006/main">
  <p:tag name="COMPSIGNOFFDATE" val="10-28-2024"/>
  <p:tag name="FILENAME" val="GSK Share save 60 min - 29 &amp;30 October ONLY 281024 v1.6.pptx"/>
  <p:tag name="USERNAME" val="JohnsonR"/>
  <p:tag name="COMPSIGNEDOFFBY" val="K-ATHERTON"/>
</p:tagLst>
</file>

<file path=ppt/theme/theme1.xml><?xml version="1.0" encoding="utf-8"?>
<a:theme xmlns:a="http://schemas.openxmlformats.org/drawingml/2006/main" name="WaWMasterTemplate">
  <a:themeElements>
    <a:clrScheme name="Wealth at Work">
      <a:dk1>
        <a:srgbClr val="111111"/>
      </a:dk1>
      <a:lt1>
        <a:srgbClr val="FFFFFF"/>
      </a:lt1>
      <a:dk2>
        <a:srgbClr val="111111"/>
      </a:dk2>
      <a:lt2>
        <a:srgbClr val="FFFFFF"/>
      </a:lt2>
      <a:accent1>
        <a:srgbClr val="047BC1"/>
      </a:accent1>
      <a:accent2>
        <a:srgbClr val="7DC202"/>
      </a:accent2>
      <a:accent3>
        <a:srgbClr val="7A2A3D"/>
      </a:accent3>
      <a:accent4>
        <a:srgbClr val="05057D"/>
      </a:accent4>
      <a:accent5>
        <a:srgbClr val="00A5E3"/>
      </a:accent5>
      <a:accent6>
        <a:srgbClr val="9875A7"/>
      </a:accent6>
      <a:hlink>
        <a:srgbClr val="003A70"/>
      </a:hlink>
      <a:folHlink>
        <a:srgbClr val="D0D0CE"/>
      </a:folHlink>
    </a:clrScheme>
    <a:fontScheme name="Wa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7BC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651698A527E48B34A6B372FA44107" ma:contentTypeVersion="13" ma:contentTypeDescription="Create a new document." ma:contentTypeScope="" ma:versionID="cffcb3ef8018ddec9addebd180021528">
  <xsd:schema xmlns:xsd="http://www.w3.org/2001/XMLSchema" xmlns:xs="http://www.w3.org/2001/XMLSchema" xmlns:p="http://schemas.microsoft.com/office/2006/metadata/properties" xmlns:ns3="91741583-4e4d-49b9-ad5b-7c0431b5023e" xmlns:ns4="c5078fab-e289-4474-9b59-6ef0350fd4cd" targetNamespace="http://schemas.microsoft.com/office/2006/metadata/properties" ma:root="true" ma:fieldsID="918f10f5dc293b58a894714afc708cdc" ns3:_="" ns4:_="">
    <xsd:import namespace="91741583-4e4d-49b9-ad5b-7c0431b5023e"/>
    <xsd:import namespace="c5078fab-e289-4474-9b59-6ef0350fd4c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_activity"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41583-4e4d-49b9-ad5b-7c0431b50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78fab-e289-4474-9b59-6ef0350fd4c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1741583-4e4d-49b9-ad5b-7c0431b502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E0987-EE29-4A37-B40E-A45CC0F7A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41583-4e4d-49b9-ad5b-7c0431b5023e"/>
    <ds:schemaRef ds:uri="c5078fab-e289-4474-9b59-6ef0350fd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54C31-63D0-4FA3-A448-5ACAE6D839AB}">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5078fab-e289-4474-9b59-6ef0350fd4cd"/>
    <ds:schemaRef ds:uri="91741583-4e4d-49b9-ad5b-7c0431b5023e"/>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85932ACD-08EC-451E-9FDD-5CE022FAD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8306</TotalTime>
  <Words>3078</Words>
  <Application>Microsoft Office PowerPoint</Application>
  <PresentationFormat>On-screen Show (4:3)</PresentationFormat>
  <Paragraphs>343</Paragraphs>
  <Slides>36</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Bierstadt</vt:lpstr>
      <vt:lpstr>Calibri</vt:lpstr>
      <vt:lpstr>MS London</vt:lpstr>
      <vt:lpstr>Poppins</vt:lpstr>
      <vt:lpstr>Times New Roman</vt:lpstr>
      <vt:lpstr>ヒラギノ角ゴ Pro W3</vt:lpstr>
      <vt:lpstr>WaWMasterTemplate</vt:lpstr>
      <vt:lpstr>PowerPoint Presentation</vt:lpstr>
      <vt:lpstr>PowerPoint Presentation</vt:lpstr>
      <vt:lpstr>about us.</vt:lpstr>
      <vt:lpstr>PowerPoint Presentation</vt:lpstr>
      <vt:lpstr>PowerPoint Presentation</vt:lpstr>
      <vt:lpstr>PowerPoint Presentation</vt:lpstr>
      <vt:lpstr>share save.</vt:lpstr>
      <vt:lpstr>share save.</vt:lpstr>
      <vt:lpstr>PowerPoint Presentation</vt:lpstr>
      <vt:lpstr>2024 share save invitation.</vt:lpstr>
      <vt:lpstr>2022 and 2023 performance to date.</vt:lpstr>
      <vt:lpstr>2022 and 2023 performance to date.</vt:lpstr>
      <vt:lpstr>PowerPoint Presentation</vt:lpstr>
      <vt:lpstr>share save 2021 performance.</vt:lpstr>
      <vt:lpstr>key dates for share save maturity 2021.</vt:lpstr>
      <vt:lpstr>PowerPoint Presentation</vt:lpstr>
      <vt:lpstr>share save options at maturity.</vt:lpstr>
      <vt:lpstr>share save options.</vt:lpstr>
      <vt:lpstr>PowerPoint Presentation</vt:lpstr>
      <vt:lpstr>selling your shares.</vt:lpstr>
      <vt:lpstr>PowerPoint Presentation</vt:lpstr>
      <vt:lpstr>PowerPoint Presentation</vt:lpstr>
      <vt:lpstr>PowerPoint Presentation</vt:lpstr>
      <vt:lpstr>PowerPoint Presentation</vt:lpstr>
      <vt:lpstr>diversification.</vt:lpstr>
      <vt:lpstr>PowerPoint Presentation</vt:lpstr>
      <vt:lpstr>PowerPoint Presentation</vt:lpstr>
      <vt:lpstr>PowerPoint Presentation</vt:lpstr>
      <vt:lpstr>PowerPoint Presentation</vt:lpstr>
      <vt:lpstr>further information and guidance.</vt:lpstr>
      <vt:lpstr>your webcasts.</vt:lpstr>
      <vt:lpstr>further information and guidance.</vt:lpstr>
      <vt:lpstr>further information.</vt:lpstr>
      <vt:lpstr>further information and advice.</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Russell Johnson</cp:lastModifiedBy>
  <cp:revision>261</cp:revision>
  <dcterms:created xsi:type="dcterms:W3CDTF">2011-02-28T12:21:05Z</dcterms:created>
  <dcterms:modified xsi:type="dcterms:W3CDTF">2024-11-05T17:48:16Z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0x010100C0B651698A527E48B34A6B372FA44107</vt:lpwstr>
  </property>
  <property fmtid="{D5CDD505-2E9C-101B-9397-08002B2CF9AE}" pid="3" name="MSIP_Label_bea66b2b-af80-48b6-873b-d341d3035cfa_Enabled">
    <vt:lpwstr>true</vt:lpwstr>
  </property>
  <property fmtid="{D5CDD505-2E9C-101B-9397-08002B2CF9AE}" pid="4" name="MSIP_Label_bea66b2b-af80-48b6-873b-d341d3035cfa_SetDate">
    <vt:lpwstr>2024-09-16T05:38:36Z</vt:lpwstr>
  </property>
  <property fmtid="{D5CDD505-2E9C-101B-9397-08002B2CF9AE}" pid="5" name="MSIP_Label_bea66b2b-af80-48b6-873b-d341d3035cfa_Method">
    <vt:lpwstr>Standard</vt:lpwstr>
  </property>
  <property fmtid="{D5CDD505-2E9C-101B-9397-08002B2CF9AE}" pid="6" name="MSIP_Label_bea66b2b-af80-48b6-873b-d341d3035cfa_Name">
    <vt:lpwstr>Proprietary</vt:lpwstr>
  </property>
  <property fmtid="{D5CDD505-2E9C-101B-9397-08002B2CF9AE}" pid="7" name="MSIP_Label_bea66b2b-af80-48b6-873b-d341d3035cfa_SiteId">
    <vt:lpwstr>63982aff-fb6c-4c22-973b-70e4acfb63e6</vt:lpwstr>
  </property>
  <property fmtid="{D5CDD505-2E9C-101B-9397-08002B2CF9AE}" pid="8" name="MSIP_Label_bea66b2b-af80-48b6-873b-d341d3035cfa_ActionId">
    <vt:lpwstr>d6cbb635-1268-488b-ae07-cae01b0eaf83</vt:lpwstr>
  </property>
  <property fmtid="{D5CDD505-2E9C-101B-9397-08002B2CF9AE}" pid="9" name="MSIP_Label_bea66b2b-af80-48b6-873b-d341d3035cfa_ContentBits">
    <vt:lpwstr>0</vt:lpwstr>
  </property>
</Properties>
</file>